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3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59" r:id="rId3"/>
    <p:sldId id="256" r:id="rId4"/>
    <p:sldId id="261" r:id="rId5"/>
    <p:sldId id="262" r:id="rId6"/>
    <p:sldId id="277" r:id="rId7"/>
    <p:sldId id="266" r:id="rId8"/>
    <p:sldId id="285" r:id="rId9"/>
    <p:sldId id="280" r:id="rId10"/>
    <p:sldId id="263" r:id="rId11"/>
    <p:sldId id="264" r:id="rId12"/>
    <p:sldId id="292" r:id="rId13"/>
    <p:sldId id="258" r:id="rId14"/>
    <p:sldId id="267" r:id="rId15"/>
    <p:sldId id="281" r:id="rId16"/>
    <p:sldId id="268" r:id="rId17"/>
    <p:sldId id="284" r:id="rId18"/>
    <p:sldId id="283" r:id="rId19"/>
    <p:sldId id="269" r:id="rId20"/>
    <p:sldId id="286" r:id="rId21"/>
    <p:sldId id="271" r:id="rId22"/>
    <p:sldId id="270" r:id="rId23"/>
    <p:sldId id="272" r:id="rId24"/>
    <p:sldId id="294" r:id="rId25"/>
    <p:sldId id="273" r:id="rId26"/>
    <p:sldId id="274" r:id="rId27"/>
    <p:sldId id="278" r:id="rId28"/>
    <p:sldId id="279" r:id="rId29"/>
    <p:sldId id="275" r:id="rId30"/>
    <p:sldId id="260" r:id="rId31"/>
    <p:sldId id="288" r:id="rId32"/>
    <p:sldId id="289" r:id="rId33"/>
    <p:sldId id="287" r:id="rId34"/>
    <p:sldId id="291" r:id="rId3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D5BB"/>
    <a:srgbClr val="4CE2F2"/>
    <a:srgbClr val="A66BD3"/>
    <a:srgbClr val="D37049"/>
    <a:srgbClr val="A68172"/>
    <a:srgbClr val="14B4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17C5A9-1CB3-431D-A557-1FBE2C3EFFD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A982BCD-88C6-41C2-A27A-9DBD6D4361DA}">
      <dgm:prSet custT="1"/>
      <dgm:spPr/>
      <dgm:t>
        <a:bodyPr/>
        <a:lstStyle/>
        <a:p>
          <a:pPr rtl="0"/>
          <a:r>
            <a:rPr lang="hu-HU" sz="1800" dirty="0" smtClean="0"/>
            <a:t>Geoszféra jelentése:</a:t>
          </a:r>
        </a:p>
        <a:p>
          <a:pPr rtl="0"/>
          <a:r>
            <a:rPr lang="hu-HU" sz="1800" dirty="0" smtClean="0"/>
            <a:t>  A földkéregben az egymásra rétegződő övezetek. </a:t>
          </a:r>
          <a:endParaRPr lang="hu-HU" sz="1800" dirty="0"/>
        </a:p>
      </dgm:t>
    </dgm:pt>
    <dgm:pt modelId="{E4BB8BD5-909A-4028-82DA-2ECDD49D8F19}" type="parTrans" cxnId="{E6321A98-F1EC-4FA9-B7FF-AE5235D1FE81}">
      <dgm:prSet/>
      <dgm:spPr/>
      <dgm:t>
        <a:bodyPr/>
        <a:lstStyle/>
        <a:p>
          <a:endParaRPr lang="hu-HU"/>
        </a:p>
      </dgm:t>
    </dgm:pt>
    <dgm:pt modelId="{39209A9F-D708-46B5-BBBA-9810B6E92456}" type="sibTrans" cxnId="{E6321A98-F1EC-4FA9-B7FF-AE5235D1FE81}">
      <dgm:prSet/>
      <dgm:spPr/>
      <dgm:t>
        <a:bodyPr/>
        <a:lstStyle/>
        <a:p>
          <a:endParaRPr lang="hu-HU"/>
        </a:p>
      </dgm:t>
    </dgm:pt>
    <dgm:pt modelId="{AD02228C-2D7B-4018-BA81-B33307FFE18F}">
      <dgm:prSet custT="1"/>
      <dgm:spPr/>
      <dgm:t>
        <a:bodyPr/>
        <a:lstStyle/>
        <a:p>
          <a:pPr rtl="0"/>
          <a:r>
            <a:rPr lang="hu-HU" sz="2000" b="1" dirty="0" smtClean="0"/>
            <a:t>A Föld gömbhéjas szerkezetű.</a:t>
          </a:r>
          <a:endParaRPr lang="hu-HU" sz="2000" dirty="0"/>
        </a:p>
      </dgm:t>
    </dgm:pt>
    <dgm:pt modelId="{F5F2236A-3659-4A51-93E9-155F463FC758}" type="parTrans" cxnId="{002CF39F-E88C-4AB4-A0BC-2B8D0B69ED43}">
      <dgm:prSet/>
      <dgm:spPr/>
      <dgm:t>
        <a:bodyPr/>
        <a:lstStyle/>
        <a:p>
          <a:endParaRPr lang="hu-HU"/>
        </a:p>
      </dgm:t>
    </dgm:pt>
    <dgm:pt modelId="{5CB2ACCD-FDBB-4591-862E-55EBE71419D4}" type="sibTrans" cxnId="{002CF39F-E88C-4AB4-A0BC-2B8D0B69ED43}">
      <dgm:prSet/>
      <dgm:spPr/>
      <dgm:t>
        <a:bodyPr/>
        <a:lstStyle/>
        <a:p>
          <a:endParaRPr lang="hu-HU"/>
        </a:p>
      </dgm:t>
    </dgm:pt>
    <dgm:pt modelId="{72BF4886-A971-41C9-9D94-73912F7F5A64}">
      <dgm:prSet/>
      <dgm:spPr/>
      <dgm:t>
        <a:bodyPr/>
        <a:lstStyle/>
        <a:p>
          <a:pPr rtl="0"/>
          <a:r>
            <a:rPr lang="hu-HU" smtClean="0"/>
            <a:t>A Föld belső felépítéséről, szerkezetéről nagyon kevés közvetlen adattal, megfigyeléssel rendelkezünk, hiszen még a </a:t>
          </a:r>
          <a:r>
            <a:rPr lang="hu-HU" b="1" smtClean="0"/>
            <a:t>legmélyebb kutatófúrások </a:t>
          </a:r>
          <a:r>
            <a:rPr lang="hu-HU" smtClean="0"/>
            <a:t>is csak mintegy 10 km-es mélységig hatolnak le (USA - 9000 m, Kola-félsziget - 12000 m), a Föld sugara pedig a mérések szerint 6378 km. </a:t>
          </a:r>
          <a:endParaRPr lang="hu-HU"/>
        </a:p>
      </dgm:t>
    </dgm:pt>
    <dgm:pt modelId="{558A9B4E-E33E-437A-A411-EF947795F075}" type="parTrans" cxnId="{22153F06-11D7-46A9-9913-57DA1A0919F1}">
      <dgm:prSet/>
      <dgm:spPr/>
      <dgm:t>
        <a:bodyPr/>
        <a:lstStyle/>
        <a:p>
          <a:endParaRPr lang="hu-HU"/>
        </a:p>
      </dgm:t>
    </dgm:pt>
    <dgm:pt modelId="{DA217797-301C-42C1-8F32-7D8BA3F55F64}" type="sibTrans" cxnId="{22153F06-11D7-46A9-9913-57DA1A0919F1}">
      <dgm:prSet/>
      <dgm:spPr/>
      <dgm:t>
        <a:bodyPr/>
        <a:lstStyle/>
        <a:p>
          <a:endParaRPr lang="hu-HU"/>
        </a:p>
      </dgm:t>
    </dgm:pt>
    <dgm:pt modelId="{0E466184-BBCB-4194-B328-64C560678EE3}" type="pres">
      <dgm:prSet presAssocID="{DD17C5A9-1CB3-431D-A557-1FBE2C3EFF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6D3593C6-E961-48C5-96E6-CBC2A9DED7CB}" type="pres">
      <dgm:prSet presAssocID="{3A982BCD-88C6-41C2-A27A-9DBD6D4361D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360ECD9-2F44-4770-91CA-C8B0C21DD457}" type="pres">
      <dgm:prSet presAssocID="{39209A9F-D708-46B5-BBBA-9810B6E92456}" presName="spacer" presStyleCnt="0"/>
      <dgm:spPr/>
    </dgm:pt>
    <dgm:pt modelId="{6E0122C2-407E-4F7D-9069-FC99A4BD1156}" type="pres">
      <dgm:prSet presAssocID="{AD02228C-2D7B-4018-BA81-B33307FFE18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1C0822B-6DAF-452A-8864-56CDA5DB0C30}" type="pres">
      <dgm:prSet presAssocID="{5CB2ACCD-FDBB-4591-862E-55EBE71419D4}" presName="spacer" presStyleCnt="0"/>
      <dgm:spPr/>
    </dgm:pt>
    <dgm:pt modelId="{79AD1B2E-9DBC-4ADD-A5D9-D9D5F555A0FC}" type="pres">
      <dgm:prSet presAssocID="{72BF4886-A971-41C9-9D94-73912F7F5A6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E64335E1-B3E2-42E6-AD42-9154D3FE29B9}" type="presOf" srcId="{DD17C5A9-1CB3-431D-A557-1FBE2C3EFFDC}" destId="{0E466184-BBCB-4194-B328-64C560678EE3}" srcOrd="0" destOrd="0" presId="urn:microsoft.com/office/officeart/2005/8/layout/vList2"/>
    <dgm:cxn modelId="{296C5113-90D5-495C-9D90-F03ED49B1F56}" type="presOf" srcId="{AD02228C-2D7B-4018-BA81-B33307FFE18F}" destId="{6E0122C2-407E-4F7D-9069-FC99A4BD1156}" srcOrd="0" destOrd="0" presId="urn:microsoft.com/office/officeart/2005/8/layout/vList2"/>
    <dgm:cxn modelId="{E6321A98-F1EC-4FA9-B7FF-AE5235D1FE81}" srcId="{DD17C5A9-1CB3-431D-A557-1FBE2C3EFFDC}" destId="{3A982BCD-88C6-41C2-A27A-9DBD6D4361DA}" srcOrd="0" destOrd="0" parTransId="{E4BB8BD5-909A-4028-82DA-2ECDD49D8F19}" sibTransId="{39209A9F-D708-46B5-BBBA-9810B6E92456}"/>
    <dgm:cxn modelId="{002CF39F-E88C-4AB4-A0BC-2B8D0B69ED43}" srcId="{DD17C5A9-1CB3-431D-A557-1FBE2C3EFFDC}" destId="{AD02228C-2D7B-4018-BA81-B33307FFE18F}" srcOrd="1" destOrd="0" parTransId="{F5F2236A-3659-4A51-93E9-155F463FC758}" sibTransId="{5CB2ACCD-FDBB-4591-862E-55EBE71419D4}"/>
    <dgm:cxn modelId="{EBD7216F-DEDA-4AC9-8111-28245C6FD8D2}" type="presOf" srcId="{3A982BCD-88C6-41C2-A27A-9DBD6D4361DA}" destId="{6D3593C6-E961-48C5-96E6-CBC2A9DED7CB}" srcOrd="0" destOrd="0" presId="urn:microsoft.com/office/officeart/2005/8/layout/vList2"/>
    <dgm:cxn modelId="{D2CD1E7C-096D-43D8-9B6E-46099EFEDD87}" type="presOf" srcId="{72BF4886-A971-41C9-9D94-73912F7F5A64}" destId="{79AD1B2E-9DBC-4ADD-A5D9-D9D5F555A0FC}" srcOrd="0" destOrd="0" presId="urn:microsoft.com/office/officeart/2005/8/layout/vList2"/>
    <dgm:cxn modelId="{22153F06-11D7-46A9-9913-57DA1A0919F1}" srcId="{DD17C5A9-1CB3-431D-A557-1FBE2C3EFFDC}" destId="{72BF4886-A971-41C9-9D94-73912F7F5A64}" srcOrd="2" destOrd="0" parTransId="{558A9B4E-E33E-437A-A411-EF947795F075}" sibTransId="{DA217797-301C-42C1-8F32-7D8BA3F55F64}"/>
    <dgm:cxn modelId="{5481D206-788B-419A-B45E-4B1FC7E8C1C9}" type="presParOf" srcId="{0E466184-BBCB-4194-B328-64C560678EE3}" destId="{6D3593C6-E961-48C5-96E6-CBC2A9DED7CB}" srcOrd="0" destOrd="0" presId="urn:microsoft.com/office/officeart/2005/8/layout/vList2"/>
    <dgm:cxn modelId="{68C07680-442F-46E9-9CCF-6BA79926C89D}" type="presParOf" srcId="{0E466184-BBCB-4194-B328-64C560678EE3}" destId="{2360ECD9-2F44-4770-91CA-C8B0C21DD457}" srcOrd="1" destOrd="0" presId="urn:microsoft.com/office/officeart/2005/8/layout/vList2"/>
    <dgm:cxn modelId="{7EF47367-BAB2-42E3-86C5-4B1AC95F491D}" type="presParOf" srcId="{0E466184-BBCB-4194-B328-64C560678EE3}" destId="{6E0122C2-407E-4F7D-9069-FC99A4BD1156}" srcOrd="2" destOrd="0" presId="urn:microsoft.com/office/officeart/2005/8/layout/vList2"/>
    <dgm:cxn modelId="{1962B72C-ECFF-453E-840B-C7C42F724ACE}" type="presParOf" srcId="{0E466184-BBCB-4194-B328-64C560678EE3}" destId="{B1C0822B-6DAF-452A-8864-56CDA5DB0C30}" srcOrd="3" destOrd="0" presId="urn:microsoft.com/office/officeart/2005/8/layout/vList2"/>
    <dgm:cxn modelId="{883AB50A-A24B-4EA6-BD70-11633F1E42D2}" type="presParOf" srcId="{0E466184-BBCB-4194-B328-64C560678EE3}" destId="{79AD1B2E-9DBC-4ADD-A5D9-D9D5F555A0F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3A7E097-BDBD-4384-B5B1-4AB6671AC14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FA72138C-855D-417D-B13E-CD14D937DBCB}">
      <dgm:prSet/>
      <dgm:spPr/>
      <dgm:t>
        <a:bodyPr/>
        <a:lstStyle/>
        <a:p>
          <a:pPr rtl="0"/>
          <a:r>
            <a:rPr lang="hu-HU" b="1" dirty="0" smtClean="0"/>
            <a:t>Egymáshoz közeledő (konvergens) lemezek:</a:t>
          </a:r>
          <a:r>
            <a:rPr lang="hu-HU" dirty="0" smtClean="0"/>
            <a:t> Lemeztípusoktól függően különböző események játszódnak le.</a:t>
          </a:r>
          <a:br>
            <a:rPr lang="hu-HU" dirty="0" smtClean="0"/>
          </a:br>
          <a:r>
            <a:rPr lang="hu-HU" dirty="0" smtClean="0"/>
            <a:t/>
          </a:r>
          <a:br>
            <a:rPr lang="hu-HU" dirty="0" smtClean="0"/>
          </a:br>
          <a:r>
            <a:rPr lang="hu-HU" dirty="0" smtClean="0"/>
            <a:t>A mélytengeri árkok térségében egymással szemben mozgó kőzetlemezek ütköznek össze. Az egyik kőzetlemez a másik alá tolódik. Az alátolódó kőzetlemez anyaga olvadásnak indul a köpenyben. </a:t>
          </a:r>
          <a:r>
            <a:rPr lang="hu-HU" b="1" dirty="0" smtClean="0"/>
            <a:t>Három típusa van:</a:t>
          </a:r>
          <a:endParaRPr lang="hu-HU" dirty="0"/>
        </a:p>
      </dgm:t>
    </dgm:pt>
    <dgm:pt modelId="{B2C8F648-C346-4F5D-8FCA-30500BEA33AC}" type="parTrans" cxnId="{58FFD88A-F55A-456B-81FB-557AA9702B82}">
      <dgm:prSet/>
      <dgm:spPr/>
      <dgm:t>
        <a:bodyPr/>
        <a:lstStyle/>
        <a:p>
          <a:endParaRPr lang="hu-HU"/>
        </a:p>
      </dgm:t>
    </dgm:pt>
    <dgm:pt modelId="{B6AB3743-C66B-44A7-9253-94DD7AC4A917}" type="sibTrans" cxnId="{58FFD88A-F55A-456B-81FB-557AA9702B82}">
      <dgm:prSet/>
      <dgm:spPr/>
      <dgm:t>
        <a:bodyPr/>
        <a:lstStyle/>
        <a:p>
          <a:endParaRPr lang="hu-HU"/>
        </a:p>
      </dgm:t>
    </dgm:pt>
    <dgm:pt modelId="{49D0631E-5A78-4929-8710-250B03760DDA}">
      <dgm:prSet custT="1"/>
      <dgm:spPr/>
      <dgm:t>
        <a:bodyPr/>
        <a:lstStyle/>
        <a:p>
          <a:pPr rtl="0"/>
          <a:r>
            <a:rPr lang="hu-HU" sz="1800" dirty="0" smtClean="0"/>
            <a:t>Óceáni lemez ütközik kontinentális lemezzel</a:t>
          </a:r>
          <a:endParaRPr lang="hu-HU" sz="1800" dirty="0"/>
        </a:p>
      </dgm:t>
    </dgm:pt>
    <dgm:pt modelId="{0409A34C-D603-480F-930E-52FFED344923}" type="parTrans" cxnId="{853949CE-B654-4D09-B5E1-4B64B90FEFD2}">
      <dgm:prSet/>
      <dgm:spPr/>
      <dgm:t>
        <a:bodyPr/>
        <a:lstStyle/>
        <a:p>
          <a:endParaRPr lang="hu-HU"/>
        </a:p>
      </dgm:t>
    </dgm:pt>
    <dgm:pt modelId="{86EAB3C7-5578-4671-9EBB-C0B5A9BC6223}" type="sibTrans" cxnId="{853949CE-B654-4D09-B5E1-4B64B90FEFD2}">
      <dgm:prSet/>
      <dgm:spPr/>
      <dgm:t>
        <a:bodyPr/>
        <a:lstStyle/>
        <a:p>
          <a:endParaRPr lang="hu-HU"/>
        </a:p>
      </dgm:t>
    </dgm:pt>
    <dgm:pt modelId="{A4CE19FC-C356-402C-A29B-0648D9B0B693}">
      <dgm:prSet custT="1"/>
      <dgm:spPr/>
      <dgm:t>
        <a:bodyPr/>
        <a:lstStyle/>
        <a:p>
          <a:pPr rtl="0"/>
          <a:r>
            <a:rPr lang="hu-HU" sz="1800" dirty="0" smtClean="0"/>
            <a:t>Óceáni lemez ütközik óceáni lemezzel</a:t>
          </a:r>
          <a:endParaRPr lang="hu-HU" sz="1800" dirty="0"/>
        </a:p>
      </dgm:t>
    </dgm:pt>
    <dgm:pt modelId="{3474FF24-8400-4EBE-BA9A-6796DB3ACA11}" type="parTrans" cxnId="{32892A23-80B9-4DA7-A8BD-9D2C9D15F52D}">
      <dgm:prSet/>
      <dgm:spPr/>
      <dgm:t>
        <a:bodyPr/>
        <a:lstStyle/>
        <a:p>
          <a:endParaRPr lang="hu-HU"/>
        </a:p>
      </dgm:t>
    </dgm:pt>
    <dgm:pt modelId="{C4D89323-DB8C-4AA4-809D-94328CB539DF}" type="sibTrans" cxnId="{32892A23-80B9-4DA7-A8BD-9D2C9D15F52D}">
      <dgm:prSet/>
      <dgm:spPr/>
      <dgm:t>
        <a:bodyPr/>
        <a:lstStyle/>
        <a:p>
          <a:endParaRPr lang="hu-HU"/>
        </a:p>
      </dgm:t>
    </dgm:pt>
    <dgm:pt modelId="{9308D1DE-551C-49D6-AD1D-7B20F98719EB}">
      <dgm:prSet custT="1"/>
      <dgm:spPr/>
      <dgm:t>
        <a:bodyPr/>
        <a:lstStyle/>
        <a:p>
          <a:pPr rtl="0"/>
          <a:r>
            <a:rPr lang="hu-HU" sz="1800" dirty="0" smtClean="0"/>
            <a:t>Szárazföldi lemez ütközik szárazföldi lemezzel</a:t>
          </a:r>
          <a:endParaRPr lang="hu-HU" sz="1800" dirty="0"/>
        </a:p>
      </dgm:t>
    </dgm:pt>
    <dgm:pt modelId="{0A722EED-66A9-4565-A8C9-83BB02539236}" type="parTrans" cxnId="{71A2D339-84B1-4AE8-A9CC-6568872A9832}">
      <dgm:prSet/>
      <dgm:spPr/>
      <dgm:t>
        <a:bodyPr/>
        <a:lstStyle/>
        <a:p>
          <a:endParaRPr lang="hu-HU"/>
        </a:p>
      </dgm:t>
    </dgm:pt>
    <dgm:pt modelId="{50E64891-0F0C-42E5-B4A0-C2EF0A448AB3}" type="sibTrans" cxnId="{71A2D339-84B1-4AE8-A9CC-6568872A9832}">
      <dgm:prSet/>
      <dgm:spPr/>
      <dgm:t>
        <a:bodyPr/>
        <a:lstStyle/>
        <a:p>
          <a:endParaRPr lang="hu-HU"/>
        </a:p>
      </dgm:t>
    </dgm:pt>
    <dgm:pt modelId="{9EE3610E-BA35-4027-B7AA-D5030D4814DB}" type="pres">
      <dgm:prSet presAssocID="{13A7E097-BDBD-4384-B5B1-4AB6671AC1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92030CDC-2C8F-4183-9538-75C8D7EDBB72}" type="pres">
      <dgm:prSet presAssocID="{FA72138C-855D-417D-B13E-CD14D937DBCB}" presName="parentText" presStyleLbl="node1" presStyleIdx="0" presStyleCnt="4" custScaleY="13689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3262922-0E48-46E5-B40C-4C937F0887DC}" type="pres">
      <dgm:prSet presAssocID="{B6AB3743-C66B-44A7-9253-94DD7AC4A917}" presName="spacer" presStyleCnt="0"/>
      <dgm:spPr/>
    </dgm:pt>
    <dgm:pt modelId="{FFF54826-B86A-4536-AA31-9940C5CF01B5}" type="pres">
      <dgm:prSet presAssocID="{49D0631E-5A78-4929-8710-250B03760DDA}" presName="parentText" presStyleLbl="node1" presStyleIdx="1" presStyleCnt="4" custScaleX="44663" custLinFactNeighborX="-27668" custLinFactNeighborY="3944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09AB664-F2BA-4EC4-97EF-C0FFB29A0774}" type="pres">
      <dgm:prSet presAssocID="{86EAB3C7-5578-4671-9EBB-C0B5A9BC6223}" presName="spacer" presStyleCnt="0"/>
      <dgm:spPr/>
    </dgm:pt>
    <dgm:pt modelId="{5DD6C408-34ED-40B5-8F8A-68E302CF66B3}" type="pres">
      <dgm:prSet presAssocID="{A4CE19FC-C356-402C-A29B-0648D9B0B693}" presName="parentText" presStyleLbl="node1" presStyleIdx="2" presStyleCnt="4" custScaleX="44361" custLinFactNeighborX="-29263" custLinFactNeighborY="3944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28649C6-EA42-4030-B4CC-0EF8DE6D3E54}" type="pres">
      <dgm:prSet presAssocID="{C4D89323-DB8C-4AA4-809D-94328CB539DF}" presName="spacer" presStyleCnt="0"/>
      <dgm:spPr/>
    </dgm:pt>
    <dgm:pt modelId="{815F6DC2-2E51-44F9-A658-52484E1C524C}" type="pres">
      <dgm:prSet presAssocID="{9308D1DE-551C-49D6-AD1D-7B20F98719EB}" presName="parentText" presStyleLbl="node1" presStyleIdx="3" presStyleCnt="4" custScaleX="44360" custLinFactNeighborX="-30693" custLinFactNeighborY="3944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58FFD88A-F55A-456B-81FB-557AA9702B82}" srcId="{13A7E097-BDBD-4384-B5B1-4AB6671AC14E}" destId="{FA72138C-855D-417D-B13E-CD14D937DBCB}" srcOrd="0" destOrd="0" parTransId="{B2C8F648-C346-4F5D-8FCA-30500BEA33AC}" sibTransId="{B6AB3743-C66B-44A7-9253-94DD7AC4A917}"/>
    <dgm:cxn modelId="{A6C3D0B9-4543-43A1-B458-2E968E22FFDC}" type="presOf" srcId="{13A7E097-BDBD-4384-B5B1-4AB6671AC14E}" destId="{9EE3610E-BA35-4027-B7AA-D5030D4814DB}" srcOrd="0" destOrd="0" presId="urn:microsoft.com/office/officeart/2005/8/layout/vList2"/>
    <dgm:cxn modelId="{71A2D339-84B1-4AE8-A9CC-6568872A9832}" srcId="{13A7E097-BDBD-4384-B5B1-4AB6671AC14E}" destId="{9308D1DE-551C-49D6-AD1D-7B20F98719EB}" srcOrd="3" destOrd="0" parTransId="{0A722EED-66A9-4565-A8C9-83BB02539236}" sibTransId="{50E64891-0F0C-42E5-B4A0-C2EF0A448AB3}"/>
    <dgm:cxn modelId="{2B107263-1EFC-4A2D-B46A-F4D429BA9CB2}" type="presOf" srcId="{9308D1DE-551C-49D6-AD1D-7B20F98719EB}" destId="{815F6DC2-2E51-44F9-A658-52484E1C524C}" srcOrd="0" destOrd="0" presId="urn:microsoft.com/office/officeart/2005/8/layout/vList2"/>
    <dgm:cxn modelId="{C8343296-4993-4F1F-84D5-DBADD43FE43F}" type="presOf" srcId="{A4CE19FC-C356-402C-A29B-0648D9B0B693}" destId="{5DD6C408-34ED-40B5-8F8A-68E302CF66B3}" srcOrd="0" destOrd="0" presId="urn:microsoft.com/office/officeart/2005/8/layout/vList2"/>
    <dgm:cxn modelId="{853949CE-B654-4D09-B5E1-4B64B90FEFD2}" srcId="{13A7E097-BDBD-4384-B5B1-4AB6671AC14E}" destId="{49D0631E-5A78-4929-8710-250B03760DDA}" srcOrd="1" destOrd="0" parTransId="{0409A34C-D603-480F-930E-52FFED344923}" sibTransId="{86EAB3C7-5578-4671-9EBB-C0B5A9BC6223}"/>
    <dgm:cxn modelId="{32892A23-80B9-4DA7-A8BD-9D2C9D15F52D}" srcId="{13A7E097-BDBD-4384-B5B1-4AB6671AC14E}" destId="{A4CE19FC-C356-402C-A29B-0648D9B0B693}" srcOrd="2" destOrd="0" parTransId="{3474FF24-8400-4EBE-BA9A-6796DB3ACA11}" sibTransId="{C4D89323-DB8C-4AA4-809D-94328CB539DF}"/>
    <dgm:cxn modelId="{E9450C31-75F2-41BF-B788-974B37AF5E0B}" type="presOf" srcId="{FA72138C-855D-417D-B13E-CD14D937DBCB}" destId="{92030CDC-2C8F-4183-9538-75C8D7EDBB72}" srcOrd="0" destOrd="0" presId="urn:microsoft.com/office/officeart/2005/8/layout/vList2"/>
    <dgm:cxn modelId="{F682F04C-F7E0-4CD5-93AB-80021C6D1285}" type="presOf" srcId="{49D0631E-5A78-4929-8710-250B03760DDA}" destId="{FFF54826-B86A-4536-AA31-9940C5CF01B5}" srcOrd="0" destOrd="0" presId="urn:microsoft.com/office/officeart/2005/8/layout/vList2"/>
    <dgm:cxn modelId="{DE630040-484E-4B89-BE9A-F4C9FB50A8CB}" type="presParOf" srcId="{9EE3610E-BA35-4027-B7AA-D5030D4814DB}" destId="{92030CDC-2C8F-4183-9538-75C8D7EDBB72}" srcOrd="0" destOrd="0" presId="urn:microsoft.com/office/officeart/2005/8/layout/vList2"/>
    <dgm:cxn modelId="{AB5C6576-4375-40D6-86A0-45AD5F77667A}" type="presParOf" srcId="{9EE3610E-BA35-4027-B7AA-D5030D4814DB}" destId="{43262922-0E48-46E5-B40C-4C937F0887DC}" srcOrd="1" destOrd="0" presId="urn:microsoft.com/office/officeart/2005/8/layout/vList2"/>
    <dgm:cxn modelId="{D002C285-9D46-461F-BABC-48CCEDB7CE64}" type="presParOf" srcId="{9EE3610E-BA35-4027-B7AA-D5030D4814DB}" destId="{FFF54826-B86A-4536-AA31-9940C5CF01B5}" srcOrd="2" destOrd="0" presId="urn:microsoft.com/office/officeart/2005/8/layout/vList2"/>
    <dgm:cxn modelId="{9C086DB0-B11B-4ECC-9790-19C70A6375EC}" type="presParOf" srcId="{9EE3610E-BA35-4027-B7AA-D5030D4814DB}" destId="{009AB664-F2BA-4EC4-97EF-C0FFB29A0774}" srcOrd="3" destOrd="0" presId="urn:microsoft.com/office/officeart/2005/8/layout/vList2"/>
    <dgm:cxn modelId="{923C408B-B404-4E38-A2A6-B70F3CA16E9D}" type="presParOf" srcId="{9EE3610E-BA35-4027-B7AA-D5030D4814DB}" destId="{5DD6C408-34ED-40B5-8F8A-68E302CF66B3}" srcOrd="4" destOrd="0" presId="urn:microsoft.com/office/officeart/2005/8/layout/vList2"/>
    <dgm:cxn modelId="{BB411ACA-756C-4980-AEB7-CCECCA3D9BF0}" type="presParOf" srcId="{9EE3610E-BA35-4027-B7AA-D5030D4814DB}" destId="{528649C6-EA42-4030-B4CC-0EF8DE6D3E54}" srcOrd="5" destOrd="0" presId="urn:microsoft.com/office/officeart/2005/8/layout/vList2"/>
    <dgm:cxn modelId="{E0FDC35A-A16C-4A78-9AE9-D67EC2503A1F}" type="presParOf" srcId="{9EE3610E-BA35-4027-B7AA-D5030D4814DB}" destId="{815F6DC2-2E51-44F9-A658-52484E1C524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EB1A0B9-849A-45A1-BD1E-E2FA7055765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EF1D9596-57A1-48DB-9E53-38A1EFAA5B3A}">
      <dgm:prSet custT="1"/>
      <dgm:spPr/>
      <dgm:t>
        <a:bodyPr/>
        <a:lstStyle/>
        <a:p>
          <a:pPr rtl="0"/>
          <a:r>
            <a:rPr lang="hu-HU" sz="1600" b="1" dirty="0" smtClean="0"/>
            <a:t>Óceáni lemez ütközése kontinentális lemezzel </a:t>
          </a:r>
          <a:r>
            <a:rPr lang="hu-HU" sz="1600" dirty="0" smtClean="0"/>
            <a:t>(pl.: a Dél-amerikai- és a Nazca-lemez): A nagyobb sűrűségű óceáni lemez általában 30-60°-</a:t>
          </a:r>
          <a:r>
            <a:rPr lang="hu-HU" sz="1600" dirty="0" err="1" smtClean="0"/>
            <a:t>os</a:t>
          </a:r>
          <a:r>
            <a:rPr lang="hu-HU" sz="1600" dirty="0" smtClean="0"/>
            <a:t> dőlésű sík mentén a kisebb sűrűségű kontinentális lemez alá bukik és nagy mélységre, akár 400-700 km mélyre is benyomul a köpenybe. </a:t>
          </a:r>
          <a:r>
            <a:rPr lang="hu-HU" sz="1600" b="1" dirty="0" smtClean="0"/>
            <a:t>Az alábukást </a:t>
          </a:r>
          <a:r>
            <a:rPr lang="hu-HU" sz="1600" b="1" dirty="0" err="1" smtClean="0"/>
            <a:t>szubdukciónak</a:t>
          </a:r>
          <a:r>
            <a:rPr lang="hu-HU" sz="1600" b="1" dirty="0" smtClean="0"/>
            <a:t>, az övezetet, ahol ez bekövetkezik </a:t>
          </a:r>
          <a:r>
            <a:rPr lang="hu-HU" sz="1600" b="1" dirty="0" err="1" smtClean="0"/>
            <a:t>szubdukciós</a:t>
          </a:r>
          <a:r>
            <a:rPr lang="hu-HU" sz="1600" b="1" dirty="0" smtClean="0"/>
            <a:t> zónának nevezzük. Itt az óceáni kőzetlemez beolvad a köpeny </a:t>
          </a:r>
          <a:r>
            <a:rPr lang="hu-HU" sz="1600" b="1" dirty="0" err="1" smtClean="0"/>
            <a:t>anyagába</a:t>
          </a:r>
          <a:r>
            <a:rPr lang="hu-HU" sz="1600" b="1" dirty="0" smtClean="0"/>
            <a:t>, azaz fölemésztődik. </a:t>
          </a:r>
          <a:r>
            <a:rPr lang="hu-HU" sz="1600" dirty="0" smtClean="0"/>
            <a:t>Lánchegységek épülnek fel és a folyamatot földrengések kísérik.</a:t>
          </a:r>
          <a:endParaRPr lang="hu-HU" sz="1600" dirty="0"/>
        </a:p>
      </dgm:t>
    </dgm:pt>
    <dgm:pt modelId="{90B38447-66D7-4E7F-B5F8-F47F874DEDB4}" type="parTrans" cxnId="{E67C1C30-6627-43A0-B0CD-ADBBE69F316C}">
      <dgm:prSet/>
      <dgm:spPr/>
      <dgm:t>
        <a:bodyPr/>
        <a:lstStyle/>
        <a:p>
          <a:endParaRPr lang="hu-HU"/>
        </a:p>
      </dgm:t>
    </dgm:pt>
    <dgm:pt modelId="{26B468BB-2DB8-4A6E-8610-627C8EC4E80C}" type="sibTrans" cxnId="{E67C1C30-6627-43A0-B0CD-ADBBE69F316C}">
      <dgm:prSet/>
      <dgm:spPr/>
      <dgm:t>
        <a:bodyPr/>
        <a:lstStyle/>
        <a:p>
          <a:endParaRPr lang="hu-HU"/>
        </a:p>
      </dgm:t>
    </dgm:pt>
    <dgm:pt modelId="{2A34DAF9-8898-41D6-AF61-A7361CBC8C91}" type="pres">
      <dgm:prSet presAssocID="{1EB1A0B9-849A-45A1-BD1E-E2FA7055765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8BBFE880-247E-4BFA-B575-5C1359ADCA7F}" type="pres">
      <dgm:prSet presAssocID="{EF1D9596-57A1-48DB-9E53-38A1EFAA5B3A}" presName="parentText" presStyleLbl="node1" presStyleIdx="0" presStyleCnt="1" custScaleX="57669" custScaleY="191924" custLinFactNeighborX="-22882" custLinFactNeighborY="-232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E67C1C30-6627-43A0-B0CD-ADBBE69F316C}" srcId="{1EB1A0B9-849A-45A1-BD1E-E2FA7055765A}" destId="{EF1D9596-57A1-48DB-9E53-38A1EFAA5B3A}" srcOrd="0" destOrd="0" parTransId="{90B38447-66D7-4E7F-B5F8-F47F874DEDB4}" sibTransId="{26B468BB-2DB8-4A6E-8610-627C8EC4E80C}"/>
    <dgm:cxn modelId="{FE7B96A9-05F4-4221-8F3E-B32F5250748A}" type="presOf" srcId="{EF1D9596-57A1-48DB-9E53-38A1EFAA5B3A}" destId="{8BBFE880-247E-4BFA-B575-5C1359ADCA7F}" srcOrd="0" destOrd="0" presId="urn:microsoft.com/office/officeart/2005/8/layout/vList2"/>
    <dgm:cxn modelId="{01FE9734-6353-4118-B297-D6C3CC56A3D2}" type="presOf" srcId="{1EB1A0B9-849A-45A1-BD1E-E2FA7055765A}" destId="{2A34DAF9-8898-41D6-AF61-A7361CBC8C91}" srcOrd="0" destOrd="0" presId="urn:microsoft.com/office/officeart/2005/8/layout/vList2"/>
    <dgm:cxn modelId="{CD23E7E8-D098-4CD3-887F-0EA68704E81C}" type="presParOf" srcId="{2A34DAF9-8898-41D6-AF61-A7361CBC8C91}" destId="{8BBFE880-247E-4BFA-B575-5C1359ADCA7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D2D0F1F-40AE-4709-B1F4-290E74E17A8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hu-HU"/>
        </a:p>
      </dgm:t>
    </dgm:pt>
    <dgm:pt modelId="{F36AA3F8-9BC2-40AB-84B6-FBD2B3C274EE}">
      <dgm:prSet/>
      <dgm:spPr/>
      <dgm:t>
        <a:bodyPr/>
        <a:lstStyle/>
        <a:p>
          <a:pPr rtl="0"/>
          <a:r>
            <a:rPr lang="hu-HU" dirty="0" smtClean="0"/>
            <a:t>Két óceáni lemez ütközése (pl.: a Pacifikus- és a Fülöp-lemez): Az óceáni kőzetlemezek sűrűsége nem sokkal kisebb mint a köpeny sűrűsége, ezért az egyik, általában az idősebb, jobban lehűlt, valamivel nagyobb sűrűségű lemez bukik a fiatalabb alá. Az alábukás vonalán mélytengeri árok és andezites-riolitos vulkáni tevékenység következtében szigetív alakul ki.</a:t>
          </a:r>
          <a:endParaRPr lang="hu-HU" dirty="0"/>
        </a:p>
      </dgm:t>
    </dgm:pt>
    <dgm:pt modelId="{0F775485-2D18-45AF-9A07-701A08DAB2CB}" type="parTrans" cxnId="{2D13C164-5E12-46E5-B6F2-B550B6C055A1}">
      <dgm:prSet/>
      <dgm:spPr/>
      <dgm:t>
        <a:bodyPr/>
        <a:lstStyle/>
        <a:p>
          <a:endParaRPr lang="hu-HU"/>
        </a:p>
      </dgm:t>
    </dgm:pt>
    <dgm:pt modelId="{4DB94D4D-C3AF-418F-BD11-6B5F3DB80578}" type="sibTrans" cxnId="{2D13C164-5E12-46E5-B6F2-B550B6C055A1}">
      <dgm:prSet/>
      <dgm:spPr/>
      <dgm:t>
        <a:bodyPr/>
        <a:lstStyle/>
        <a:p>
          <a:endParaRPr lang="hu-HU"/>
        </a:p>
      </dgm:t>
    </dgm:pt>
    <dgm:pt modelId="{2299EBE6-2A91-463E-96F8-E89A552BA0B9}" type="pres">
      <dgm:prSet presAssocID="{CD2D0F1F-40AE-4709-B1F4-290E74E17A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FCF1C585-C2F1-4199-8949-2F6115E93D95}" type="pres">
      <dgm:prSet presAssocID="{F36AA3F8-9BC2-40AB-84B6-FBD2B3C274E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2D13C164-5E12-46E5-B6F2-B550B6C055A1}" srcId="{CD2D0F1F-40AE-4709-B1F4-290E74E17A87}" destId="{F36AA3F8-9BC2-40AB-84B6-FBD2B3C274EE}" srcOrd="0" destOrd="0" parTransId="{0F775485-2D18-45AF-9A07-701A08DAB2CB}" sibTransId="{4DB94D4D-C3AF-418F-BD11-6B5F3DB80578}"/>
    <dgm:cxn modelId="{0C39731B-3C1C-433D-83A7-7060C1B47C5C}" type="presOf" srcId="{CD2D0F1F-40AE-4709-B1F4-290E74E17A87}" destId="{2299EBE6-2A91-463E-96F8-E89A552BA0B9}" srcOrd="0" destOrd="0" presId="urn:microsoft.com/office/officeart/2005/8/layout/vList2"/>
    <dgm:cxn modelId="{56419567-9097-4EEE-9ADD-62ADFB9FC64F}" type="presOf" srcId="{F36AA3F8-9BC2-40AB-84B6-FBD2B3C274EE}" destId="{FCF1C585-C2F1-4199-8949-2F6115E93D95}" srcOrd="0" destOrd="0" presId="urn:microsoft.com/office/officeart/2005/8/layout/vList2"/>
    <dgm:cxn modelId="{3EC4ECFB-08A3-4367-9B36-8F65652A3C07}" type="presParOf" srcId="{2299EBE6-2A91-463E-96F8-E89A552BA0B9}" destId="{FCF1C585-C2F1-4199-8949-2F6115E93D9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D34ADC6-854F-45CF-96CF-12DBF2EA873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091478E1-F22B-4BFC-B098-97C626F3DE71}">
      <dgm:prSet/>
      <dgm:spPr/>
      <dgm:t>
        <a:bodyPr/>
        <a:lstStyle/>
        <a:p>
          <a:pPr rtl="0"/>
          <a:r>
            <a:rPr lang="hu-HU" b="1" dirty="0" smtClean="0"/>
            <a:t>Két kontinentális lemez ütközése </a:t>
          </a:r>
          <a:r>
            <a:rPr lang="hu-HU" dirty="0" smtClean="0"/>
            <a:t>(pl.: az Eurázsiai- és Afrikai-lemez): </a:t>
          </a:r>
          <a:r>
            <a:rPr lang="hu-HU" b="0" i="0" dirty="0" smtClean="0"/>
            <a:t>A két szárazföldi kőzetlemez sűrűsége nagyjából megegyezik. A képlékeny köpenyben olyan felhajtóerő keletkezik, amely kizárja a kontinentális kőzetlemezek tartós alábukását. </a:t>
          </a:r>
          <a:r>
            <a:rPr lang="hu-HU" dirty="0" smtClean="0"/>
            <a:t>A két kontinentális kéregrész közötti óceán bezárul és az óceán fenekén felgyülemlett üledék felgyűrődik, hegységképződési folyamatok zajlanak le. A kontinentális lemezek peremeiről kisebb-nagyobb lemezdarabok, mikrolemezek válhatnak le, amelyek a hegységek kialakulásában fontos szerepet játszhatnak.</a:t>
          </a:r>
          <a:endParaRPr lang="hu-HU" dirty="0"/>
        </a:p>
      </dgm:t>
    </dgm:pt>
    <dgm:pt modelId="{FF8085F0-C214-4E29-AE97-7B916408DB9D}" type="parTrans" cxnId="{87AFB4B8-7674-43B9-B646-DAF0867B075C}">
      <dgm:prSet/>
      <dgm:spPr/>
      <dgm:t>
        <a:bodyPr/>
        <a:lstStyle/>
        <a:p>
          <a:endParaRPr lang="hu-HU"/>
        </a:p>
      </dgm:t>
    </dgm:pt>
    <dgm:pt modelId="{7E060D14-6474-45C8-B15C-576E9FB21ED1}" type="sibTrans" cxnId="{87AFB4B8-7674-43B9-B646-DAF0867B075C}">
      <dgm:prSet/>
      <dgm:spPr/>
      <dgm:t>
        <a:bodyPr/>
        <a:lstStyle/>
        <a:p>
          <a:endParaRPr lang="hu-HU"/>
        </a:p>
      </dgm:t>
    </dgm:pt>
    <dgm:pt modelId="{F071F3C6-B7EF-4F2E-97FB-5EB0119B3D2D}" type="pres">
      <dgm:prSet presAssocID="{BD34ADC6-854F-45CF-96CF-12DBF2EA87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42ADEB90-228D-4EA5-9E3B-B6A5AB3B5206}" type="pres">
      <dgm:prSet presAssocID="{091478E1-F22B-4BFC-B098-97C626F3DE7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E7BCA3FD-2F2A-4138-B95B-9F7612C989A3}" type="presOf" srcId="{BD34ADC6-854F-45CF-96CF-12DBF2EA8732}" destId="{F071F3C6-B7EF-4F2E-97FB-5EB0119B3D2D}" srcOrd="0" destOrd="0" presId="urn:microsoft.com/office/officeart/2005/8/layout/vList2"/>
    <dgm:cxn modelId="{FEE74F06-9663-4CE1-8999-D04CEFF97CC7}" type="presOf" srcId="{091478E1-F22B-4BFC-B098-97C626F3DE71}" destId="{42ADEB90-228D-4EA5-9E3B-B6A5AB3B5206}" srcOrd="0" destOrd="0" presId="urn:microsoft.com/office/officeart/2005/8/layout/vList2"/>
    <dgm:cxn modelId="{87AFB4B8-7674-43B9-B646-DAF0867B075C}" srcId="{BD34ADC6-854F-45CF-96CF-12DBF2EA8732}" destId="{091478E1-F22B-4BFC-B098-97C626F3DE71}" srcOrd="0" destOrd="0" parTransId="{FF8085F0-C214-4E29-AE97-7B916408DB9D}" sibTransId="{7E060D14-6474-45C8-B15C-576E9FB21ED1}"/>
    <dgm:cxn modelId="{30058360-6229-49F9-860E-7D608F104F6D}" type="presParOf" srcId="{F071F3C6-B7EF-4F2E-97FB-5EB0119B3D2D}" destId="{42ADEB90-228D-4EA5-9E3B-B6A5AB3B520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A5F5476-A436-4289-8C85-EB933A69D484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7351B0DF-27D6-4B1B-96B3-EDFB84811024}">
      <dgm:prSet/>
      <dgm:spPr/>
      <dgm:t>
        <a:bodyPr/>
        <a:lstStyle/>
        <a:p>
          <a:pPr rtl="0"/>
          <a:r>
            <a:rPr lang="hu-HU" b="1" dirty="0" smtClean="0"/>
            <a:t>Egymás mellett </a:t>
          </a:r>
          <a:r>
            <a:rPr lang="hu-HU" b="1" dirty="0" err="1" smtClean="0"/>
            <a:t>elcsúszó</a:t>
          </a:r>
          <a:r>
            <a:rPr lang="hu-HU" b="1" dirty="0" smtClean="0"/>
            <a:t> lemezek</a:t>
          </a:r>
          <a:r>
            <a:rPr lang="hu-HU" dirty="0" smtClean="0"/>
            <a:t> (pl.: a Szent András-vető Kaliforniában): Ezek egymással párhuzamosan mozognak, szegélyükön hatalmas vízszintes irányú vetődés alakul ki, amely mentén a lemezek egymás mellett elcsúsznak. Az ilyen lemezszegélyek felismerése nem könnyű feladat, mivel kőzetképződés vagy deformáció nem kíséri őket.</a:t>
          </a:r>
          <a:endParaRPr lang="hu-HU" dirty="0"/>
        </a:p>
      </dgm:t>
    </dgm:pt>
    <dgm:pt modelId="{AF61D8E9-964F-4C83-ADA6-C5E2CE10220D}" type="parTrans" cxnId="{A7B32B1F-3300-483F-BAE9-BC6417B668D3}">
      <dgm:prSet/>
      <dgm:spPr/>
      <dgm:t>
        <a:bodyPr/>
        <a:lstStyle/>
        <a:p>
          <a:endParaRPr lang="hu-HU"/>
        </a:p>
      </dgm:t>
    </dgm:pt>
    <dgm:pt modelId="{5E29D709-F22C-4E68-AB44-3AE8205CADA3}" type="sibTrans" cxnId="{A7B32B1F-3300-483F-BAE9-BC6417B668D3}">
      <dgm:prSet/>
      <dgm:spPr/>
      <dgm:t>
        <a:bodyPr/>
        <a:lstStyle/>
        <a:p>
          <a:endParaRPr lang="hu-HU"/>
        </a:p>
      </dgm:t>
    </dgm:pt>
    <dgm:pt modelId="{D3A267D7-0C54-49DA-9A57-3EFC5B90FB1C}">
      <dgm:prSet/>
      <dgm:spPr/>
      <dgm:t>
        <a:bodyPr/>
        <a:lstStyle/>
        <a:p>
          <a:pPr rtl="0"/>
          <a:r>
            <a:rPr lang="hu-HU" dirty="0" smtClean="0"/>
            <a:t>Az Észak-amerikai Szent András-törésvonal mentén a Csendes-óceáni- és az Észak-amerikai-kőzetlemezek mozgása ilyen folyamat.</a:t>
          </a:r>
          <a:endParaRPr lang="hu-HU" dirty="0"/>
        </a:p>
      </dgm:t>
    </dgm:pt>
    <dgm:pt modelId="{297F0A1B-81E2-4495-8636-F94BD24A6F34}" type="parTrans" cxnId="{C2B61BD6-5CCF-4B55-B464-EE4CC2C7E72F}">
      <dgm:prSet/>
      <dgm:spPr/>
      <dgm:t>
        <a:bodyPr/>
        <a:lstStyle/>
        <a:p>
          <a:endParaRPr lang="hu-HU"/>
        </a:p>
      </dgm:t>
    </dgm:pt>
    <dgm:pt modelId="{A1EB77FE-6965-4F91-ABD2-AD1EF92BF638}" type="sibTrans" cxnId="{C2B61BD6-5CCF-4B55-B464-EE4CC2C7E72F}">
      <dgm:prSet/>
      <dgm:spPr/>
      <dgm:t>
        <a:bodyPr/>
        <a:lstStyle/>
        <a:p>
          <a:endParaRPr lang="hu-HU"/>
        </a:p>
      </dgm:t>
    </dgm:pt>
    <dgm:pt modelId="{2C395DFE-17D1-40A4-B73B-A6589977239E}" type="pres">
      <dgm:prSet presAssocID="{2A5F5476-A436-4289-8C85-EB933A69D48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9DD1B425-663A-4BE1-A6AF-4BB403A7FF64}" type="pres">
      <dgm:prSet presAssocID="{7351B0DF-27D6-4B1B-96B3-EDFB84811024}" presName="comp" presStyleCnt="0"/>
      <dgm:spPr/>
    </dgm:pt>
    <dgm:pt modelId="{4DED20E1-FD19-4BC0-A776-8FE50C958E41}" type="pres">
      <dgm:prSet presAssocID="{7351B0DF-27D6-4B1B-96B3-EDFB84811024}" presName="rect2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5293F13-363E-41E9-BE9D-7BA59F2F4DEE}" type="pres">
      <dgm:prSet presAssocID="{7351B0DF-27D6-4B1B-96B3-EDFB84811024}" presName="rect1" presStyleLbl="lnNode1" presStyleIdx="0" presStyleCnt="2"/>
      <dgm:spPr/>
    </dgm:pt>
    <dgm:pt modelId="{F841BF88-F3F5-4142-A273-99A9CF882D06}" type="pres">
      <dgm:prSet presAssocID="{5E29D709-F22C-4E68-AB44-3AE8205CADA3}" presName="sibTrans" presStyleCnt="0"/>
      <dgm:spPr/>
    </dgm:pt>
    <dgm:pt modelId="{24B9CAD4-A0E5-43F1-8F5A-E57F6C5AEDB2}" type="pres">
      <dgm:prSet presAssocID="{D3A267D7-0C54-49DA-9A57-3EFC5B90FB1C}" presName="comp" presStyleCnt="0"/>
      <dgm:spPr/>
    </dgm:pt>
    <dgm:pt modelId="{59296FE4-3D1D-42FD-A163-12A82EA13F41}" type="pres">
      <dgm:prSet presAssocID="{D3A267D7-0C54-49DA-9A57-3EFC5B90FB1C}" presName="rect2" presStyleLbl="node1" presStyleIdx="1" presStyleCnt="2" custScaleX="118285" custLinFactNeighborX="-15094" custLinFactNeighborY="-819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A98BEE2-4128-409E-B19C-BB87F867B00B}" type="pres">
      <dgm:prSet presAssocID="{D3A267D7-0C54-49DA-9A57-3EFC5B90FB1C}" presName="rect1" presStyleLbl="lnNode1" presStyleIdx="1" presStyleCnt="2"/>
      <dgm:spPr/>
    </dgm:pt>
  </dgm:ptLst>
  <dgm:cxnLst>
    <dgm:cxn modelId="{A7B32B1F-3300-483F-BAE9-BC6417B668D3}" srcId="{2A5F5476-A436-4289-8C85-EB933A69D484}" destId="{7351B0DF-27D6-4B1B-96B3-EDFB84811024}" srcOrd="0" destOrd="0" parTransId="{AF61D8E9-964F-4C83-ADA6-C5E2CE10220D}" sibTransId="{5E29D709-F22C-4E68-AB44-3AE8205CADA3}"/>
    <dgm:cxn modelId="{01AD964C-DF87-4CE5-90F0-99F075B1E47B}" type="presOf" srcId="{2A5F5476-A436-4289-8C85-EB933A69D484}" destId="{2C395DFE-17D1-40A4-B73B-A6589977239E}" srcOrd="0" destOrd="0" presId="urn:microsoft.com/office/officeart/2008/layout/AlternatingPictureBlocks"/>
    <dgm:cxn modelId="{6BDF9851-0297-4898-9BA2-EC01E0765B99}" type="presOf" srcId="{7351B0DF-27D6-4B1B-96B3-EDFB84811024}" destId="{4DED20E1-FD19-4BC0-A776-8FE50C958E41}" srcOrd="0" destOrd="0" presId="urn:microsoft.com/office/officeart/2008/layout/AlternatingPictureBlocks"/>
    <dgm:cxn modelId="{225E4462-3653-4469-AF3E-1D57D1A43087}" type="presOf" srcId="{D3A267D7-0C54-49DA-9A57-3EFC5B90FB1C}" destId="{59296FE4-3D1D-42FD-A163-12A82EA13F41}" srcOrd="0" destOrd="0" presId="urn:microsoft.com/office/officeart/2008/layout/AlternatingPictureBlocks"/>
    <dgm:cxn modelId="{C2B61BD6-5CCF-4B55-B464-EE4CC2C7E72F}" srcId="{2A5F5476-A436-4289-8C85-EB933A69D484}" destId="{D3A267D7-0C54-49DA-9A57-3EFC5B90FB1C}" srcOrd="1" destOrd="0" parTransId="{297F0A1B-81E2-4495-8636-F94BD24A6F34}" sibTransId="{A1EB77FE-6965-4F91-ABD2-AD1EF92BF638}"/>
    <dgm:cxn modelId="{D33418CE-CE5F-4C8A-BDF7-6F9B3DB899E8}" type="presParOf" srcId="{2C395DFE-17D1-40A4-B73B-A6589977239E}" destId="{9DD1B425-663A-4BE1-A6AF-4BB403A7FF64}" srcOrd="0" destOrd="0" presId="urn:microsoft.com/office/officeart/2008/layout/AlternatingPictureBlocks"/>
    <dgm:cxn modelId="{D4D4EA29-FE2C-4F20-8227-F9A5B81CC071}" type="presParOf" srcId="{9DD1B425-663A-4BE1-A6AF-4BB403A7FF64}" destId="{4DED20E1-FD19-4BC0-A776-8FE50C958E41}" srcOrd="0" destOrd="0" presId="urn:microsoft.com/office/officeart/2008/layout/AlternatingPictureBlocks"/>
    <dgm:cxn modelId="{68C3C873-BC60-4FD7-BE3F-181299668A22}" type="presParOf" srcId="{9DD1B425-663A-4BE1-A6AF-4BB403A7FF64}" destId="{F5293F13-363E-41E9-BE9D-7BA59F2F4DEE}" srcOrd="1" destOrd="0" presId="urn:microsoft.com/office/officeart/2008/layout/AlternatingPictureBlocks"/>
    <dgm:cxn modelId="{310391DA-6AE2-4ADE-A460-AB6A27028C6F}" type="presParOf" srcId="{2C395DFE-17D1-40A4-B73B-A6589977239E}" destId="{F841BF88-F3F5-4142-A273-99A9CF882D06}" srcOrd="1" destOrd="0" presId="urn:microsoft.com/office/officeart/2008/layout/AlternatingPictureBlocks"/>
    <dgm:cxn modelId="{598BE5D4-0F7E-432A-A6EC-5450F9A583A2}" type="presParOf" srcId="{2C395DFE-17D1-40A4-B73B-A6589977239E}" destId="{24B9CAD4-A0E5-43F1-8F5A-E57F6C5AEDB2}" srcOrd="2" destOrd="0" presId="urn:microsoft.com/office/officeart/2008/layout/AlternatingPictureBlocks"/>
    <dgm:cxn modelId="{4D8BBC74-9802-4EB2-BB00-9572A6DECEAB}" type="presParOf" srcId="{24B9CAD4-A0E5-43F1-8F5A-E57F6C5AEDB2}" destId="{59296FE4-3D1D-42FD-A163-12A82EA13F41}" srcOrd="0" destOrd="0" presId="urn:microsoft.com/office/officeart/2008/layout/AlternatingPictureBlocks"/>
    <dgm:cxn modelId="{423BF542-AE94-40DA-846C-8BBA1CBDE34A}" type="presParOf" srcId="{24B9CAD4-A0E5-43F1-8F5A-E57F6C5AEDB2}" destId="{BA98BEE2-4128-409E-B19C-BB87F867B00B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DFE3CD5-2CE8-4DBF-8E68-6791EA43E4B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887A1D37-20E8-44BA-BE72-9B41F6E9F9E9}">
      <dgm:prSet custT="1"/>
      <dgm:spPr/>
      <dgm:t>
        <a:bodyPr/>
        <a:lstStyle/>
        <a:p>
          <a:pPr rtl="0"/>
          <a:r>
            <a:rPr lang="hu-HU" sz="1600" dirty="0" smtClean="0"/>
            <a:t>A hegységek képződése több millió éves folyamat. A hegységek alapanyaga a tengerek mélyén az úgynevezett üledékgyűjtő medencékben halmozódott fel. A tengeri üledékek bonyolult hegységképző mozgások alapján kerültek a felszínre. Pl.: vetődés, gyűrődés</a:t>
          </a:r>
        </a:p>
        <a:p>
          <a:pPr rtl="0"/>
          <a:r>
            <a:rPr lang="hu-HU" sz="1600" dirty="0" smtClean="0"/>
            <a:t>Egyazon hegységképződési időszakban képződött hegységek összességét hegységrendszernek nevezzük.</a:t>
          </a:r>
        </a:p>
      </dgm:t>
    </dgm:pt>
    <dgm:pt modelId="{D9F7E8DA-8711-46D7-9776-33E5E2EB0DA0}" type="parTrans" cxnId="{803A1D1A-CF21-4A3F-8075-D47A430C7FA7}">
      <dgm:prSet/>
      <dgm:spPr/>
      <dgm:t>
        <a:bodyPr/>
        <a:lstStyle/>
        <a:p>
          <a:endParaRPr lang="hu-HU"/>
        </a:p>
      </dgm:t>
    </dgm:pt>
    <dgm:pt modelId="{10B27A6C-1A38-487E-92D7-F58C0795DD82}" type="sibTrans" cxnId="{803A1D1A-CF21-4A3F-8075-D47A430C7FA7}">
      <dgm:prSet/>
      <dgm:spPr/>
      <dgm:t>
        <a:bodyPr/>
        <a:lstStyle/>
        <a:p>
          <a:endParaRPr lang="hu-HU"/>
        </a:p>
      </dgm:t>
    </dgm:pt>
    <dgm:pt modelId="{2CFBDFCC-4F84-4134-B061-E94218DFD13F}">
      <dgm:prSet custT="1"/>
      <dgm:spPr/>
      <dgm:t>
        <a:bodyPr/>
        <a:lstStyle/>
        <a:p>
          <a:pPr rtl="0"/>
          <a:r>
            <a:rPr lang="hu-HU" sz="1800" dirty="0" smtClean="0"/>
            <a:t>Két óceáni kőzetlemez ütközésekor andezites-riolitos vulkáni hegységek, szigetívek keletkeznek.</a:t>
          </a:r>
          <a:br>
            <a:rPr lang="hu-HU" sz="1800" dirty="0" smtClean="0"/>
          </a:br>
          <a:endParaRPr lang="hu-HU" sz="1800" dirty="0"/>
        </a:p>
      </dgm:t>
    </dgm:pt>
    <dgm:pt modelId="{D7AB73A2-7D5D-4919-ACC7-D47ED70D99B3}" type="parTrans" cxnId="{986942F4-CAA0-482D-95DE-B04C6FE1A609}">
      <dgm:prSet/>
      <dgm:spPr/>
      <dgm:t>
        <a:bodyPr/>
        <a:lstStyle/>
        <a:p>
          <a:endParaRPr lang="hu-HU"/>
        </a:p>
      </dgm:t>
    </dgm:pt>
    <dgm:pt modelId="{35EB696B-AA99-4358-A58F-64E33DD0793D}" type="sibTrans" cxnId="{986942F4-CAA0-482D-95DE-B04C6FE1A609}">
      <dgm:prSet/>
      <dgm:spPr/>
      <dgm:t>
        <a:bodyPr/>
        <a:lstStyle/>
        <a:p>
          <a:endParaRPr lang="hu-HU"/>
        </a:p>
      </dgm:t>
    </dgm:pt>
    <dgm:pt modelId="{30C67AD5-C638-4E0D-9562-478A09B17EF4}">
      <dgm:prSet custT="1"/>
      <dgm:spPr/>
      <dgm:t>
        <a:bodyPr/>
        <a:lstStyle/>
        <a:p>
          <a:pPr rtl="0"/>
          <a:r>
            <a:rPr lang="hu-HU" sz="1600" dirty="0" smtClean="0"/>
            <a:t>Egy óceáni és egy szárazföldi kőzetlemez ütközésekor az alábukás miatt az andezites-riolitos vulkáni tevékenység az uralkodó folyamat. </a:t>
          </a:r>
          <a:endParaRPr lang="hu-HU" sz="1600" dirty="0"/>
        </a:p>
      </dgm:t>
    </dgm:pt>
    <dgm:pt modelId="{A66FFCA9-4EAA-494B-9880-AF03640A59FF}" type="parTrans" cxnId="{540F0005-6555-4747-A900-D1FFAB4C6F5A}">
      <dgm:prSet/>
      <dgm:spPr/>
      <dgm:t>
        <a:bodyPr/>
        <a:lstStyle/>
        <a:p>
          <a:endParaRPr lang="hu-HU"/>
        </a:p>
      </dgm:t>
    </dgm:pt>
    <dgm:pt modelId="{A58480AD-79E8-4AE2-81D9-7619CFB488B3}" type="sibTrans" cxnId="{540F0005-6555-4747-A900-D1FFAB4C6F5A}">
      <dgm:prSet/>
      <dgm:spPr/>
      <dgm:t>
        <a:bodyPr/>
        <a:lstStyle/>
        <a:p>
          <a:endParaRPr lang="hu-HU"/>
        </a:p>
      </dgm:t>
    </dgm:pt>
    <dgm:pt modelId="{229E7547-8ECE-48A7-B020-AAD4E615B151}">
      <dgm:prSet custT="1"/>
      <dgm:spPr/>
      <dgm:t>
        <a:bodyPr/>
        <a:lstStyle/>
        <a:p>
          <a:pPr rtl="0"/>
          <a:r>
            <a:rPr lang="hu-HU" sz="1400" dirty="0" smtClean="0"/>
            <a:t>Két kontinentális lemez ütközésekor a korábban köztük lévő óceáni lemez alábukással fölemésztődik, a rajta lévő üledék redőkbe gyűrődik, a két szárazföldi lemez ütközésekor kiemelkedik, és zömében ezekből az üledékes kőzetekből álló hegység keletkezik.</a:t>
          </a:r>
          <a:br>
            <a:rPr lang="hu-HU" sz="1400" dirty="0" smtClean="0"/>
          </a:br>
          <a:endParaRPr lang="hu-HU" sz="1400" dirty="0"/>
        </a:p>
      </dgm:t>
    </dgm:pt>
    <dgm:pt modelId="{96073A21-394D-45EC-B32D-E2A9B2491BC3}" type="parTrans" cxnId="{83716693-5CF2-42C0-8040-7D603C823B2C}">
      <dgm:prSet/>
      <dgm:spPr/>
      <dgm:t>
        <a:bodyPr/>
        <a:lstStyle/>
        <a:p>
          <a:endParaRPr lang="hu-HU"/>
        </a:p>
      </dgm:t>
    </dgm:pt>
    <dgm:pt modelId="{49B0B71E-27E3-4E9F-A7A6-D74802255F5D}" type="sibTrans" cxnId="{83716693-5CF2-42C0-8040-7D603C823B2C}">
      <dgm:prSet/>
      <dgm:spPr/>
      <dgm:t>
        <a:bodyPr/>
        <a:lstStyle/>
        <a:p>
          <a:endParaRPr lang="hu-HU"/>
        </a:p>
      </dgm:t>
    </dgm:pt>
    <dgm:pt modelId="{73FE0591-9334-48D7-8029-EE8D1762FDC8}" type="pres">
      <dgm:prSet presAssocID="{7DFE3CD5-2CE8-4DBF-8E68-6791EA43E4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79D8C8F1-3879-4A01-BB5A-7A81A2BE1CCD}" type="pres">
      <dgm:prSet presAssocID="{887A1D37-20E8-44BA-BE72-9B41F6E9F9E9}" presName="parentText" presStyleLbl="node1" presStyleIdx="0" presStyleCnt="4" custScaleY="157553" custLinFactY="-1580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4C2F2AB-EF69-4D22-AE04-A84AB2D71111}" type="pres">
      <dgm:prSet presAssocID="{10B27A6C-1A38-487E-92D7-F58C0795DD82}" presName="spacer" presStyleCnt="0"/>
      <dgm:spPr/>
    </dgm:pt>
    <dgm:pt modelId="{FFB2B8AC-9183-45C0-9427-BE7A3471B051}" type="pres">
      <dgm:prSet presAssocID="{2CFBDFCC-4F84-4134-B061-E94218DFD13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8908D27-EFCA-417B-A9C5-3A44ADD266DA}" type="pres">
      <dgm:prSet presAssocID="{35EB696B-AA99-4358-A58F-64E33DD0793D}" presName="spacer" presStyleCnt="0"/>
      <dgm:spPr/>
    </dgm:pt>
    <dgm:pt modelId="{88B0D449-A34A-4B0E-9C3E-959C16136B57}" type="pres">
      <dgm:prSet presAssocID="{30C67AD5-C638-4E0D-9562-478A09B17EF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5D942B0-0C00-4E10-B595-3A392593EFDF}" type="pres">
      <dgm:prSet presAssocID="{A58480AD-79E8-4AE2-81D9-7619CFB488B3}" presName="spacer" presStyleCnt="0"/>
      <dgm:spPr/>
    </dgm:pt>
    <dgm:pt modelId="{FBF95D81-8F64-4B52-AD22-8CC905EF3372}" type="pres">
      <dgm:prSet presAssocID="{229E7547-8ECE-48A7-B020-AAD4E615B15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540F0005-6555-4747-A900-D1FFAB4C6F5A}" srcId="{7DFE3CD5-2CE8-4DBF-8E68-6791EA43E4BC}" destId="{30C67AD5-C638-4E0D-9562-478A09B17EF4}" srcOrd="2" destOrd="0" parTransId="{A66FFCA9-4EAA-494B-9880-AF03640A59FF}" sibTransId="{A58480AD-79E8-4AE2-81D9-7619CFB488B3}"/>
    <dgm:cxn modelId="{77425CE8-1FD0-4CB6-A05F-2BEDF265B221}" type="presOf" srcId="{887A1D37-20E8-44BA-BE72-9B41F6E9F9E9}" destId="{79D8C8F1-3879-4A01-BB5A-7A81A2BE1CCD}" srcOrd="0" destOrd="0" presId="urn:microsoft.com/office/officeart/2005/8/layout/vList2"/>
    <dgm:cxn modelId="{803A1D1A-CF21-4A3F-8075-D47A430C7FA7}" srcId="{7DFE3CD5-2CE8-4DBF-8E68-6791EA43E4BC}" destId="{887A1D37-20E8-44BA-BE72-9B41F6E9F9E9}" srcOrd="0" destOrd="0" parTransId="{D9F7E8DA-8711-46D7-9776-33E5E2EB0DA0}" sibTransId="{10B27A6C-1A38-487E-92D7-F58C0795DD82}"/>
    <dgm:cxn modelId="{83716693-5CF2-42C0-8040-7D603C823B2C}" srcId="{7DFE3CD5-2CE8-4DBF-8E68-6791EA43E4BC}" destId="{229E7547-8ECE-48A7-B020-AAD4E615B151}" srcOrd="3" destOrd="0" parTransId="{96073A21-394D-45EC-B32D-E2A9B2491BC3}" sibTransId="{49B0B71E-27E3-4E9F-A7A6-D74802255F5D}"/>
    <dgm:cxn modelId="{986942F4-CAA0-482D-95DE-B04C6FE1A609}" srcId="{7DFE3CD5-2CE8-4DBF-8E68-6791EA43E4BC}" destId="{2CFBDFCC-4F84-4134-B061-E94218DFD13F}" srcOrd="1" destOrd="0" parTransId="{D7AB73A2-7D5D-4919-ACC7-D47ED70D99B3}" sibTransId="{35EB696B-AA99-4358-A58F-64E33DD0793D}"/>
    <dgm:cxn modelId="{5030BC44-C96F-4544-84C7-0B14983E8660}" type="presOf" srcId="{30C67AD5-C638-4E0D-9562-478A09B17EF4}" destId="{88B0D449-A34A-4B0E-9C3E-959C16136B57}" srcOrd="0" destOrd="0" presId="urn:microsoft.com/office/officeart/2005/8/layout/vList2"/>
    <dgm:cxn modelId="{CF9C5572-912D-4BA2-9C0B-487074715D63}" type="presOf" srcId="{7DFE3CD5-2CE8-4DBF-8E68-6791EA43E4BC}" destId="{73FE0591-9334-48D7-8029-EE8D1762FDC8}" srcOrd="0" destOrd="0" presId="urn:microsoft.com/office/officeart/2005/8/layout/vList2"/>
    <dgm:cxn modelId="{75766DE7-6210-49F1-A2FD-F1CDB7FED0E6}" type="presOf" srcId="{229E7547-8ECE-48A7-B020-AAD4E615B151}" destId="{FBF95D81-8F64-4B52-AD22-8CC905EF3372}" srcOrd="0" destOrd="0" presId="urn:microsoft.com/office/officeart/2005/8/layout/vList2"/>
    <dgm:cxn modelId="{5BA22328-7D79-4DAD-994F-D7B46B93711D}" type="presOf" srcId="{2CFBDFCC-4F84-4134-B061-E94218DFD13F}" destId="{FFB2B8AC-9183-45C0-9427-BE7A3471B051}" srcOrd="0" destOrd="0" presId="urn:microsoft.com/office/officeart/2005/8/layout/vList2"/>
    <dgm:cxn modelId="{A60EB25F-F713-40EE-B359-AE8110734BCD}" type="presParOf" srcId="{73FE0591-9334-48D7-8029-EE8D1762FDC8}" destId="{79D8C8F1-3879-4A01-BB5A-7A81A2BE1CCD}" srcOrd="0" destOrd="0" presId="urn:microsoft.com/office/officeart/2005/8/layout/vList2"/>
    <dgm:cxn modelId="{A9F9CD54-29BE-4E7F-BB97-51C5FE8D6022}" type="presParOf" srcId="{73FE0591-9334-48D7-8029-EE8D1762FDC8}" destId="{24C2F2AB-EF69-4D22-AE04-A84AB2D71111}" srcOrd="1" destOrd="0" presId="urn:microsoft.com/office/officeart/2005/8/layout/vList2"/>
    <dgm:cxn modelId="{7E051F29-4848-4D8F-A08C-B6CAA06BA349}" type="presParOf" srcId="{73FE0591-9334-48D7-8029-EE8D1762FDC8}" destId="{FFB2B8AC-9183-45C0-9427-BE7A3471B051}" srcOrd="2" destOrd="0" presId="urn:microsoft.com/office/officeart/2005/8/layout/vList2"/>
    <dgm:cxn modelId="{A4A7661F-BDD6-4F46-AC48-E088C25BE13A}" type="presParOf" srcId="{73FE0591-9334-48D7-8029-EE8D1762FDC8}" destId="{D8908D27-EFCA-417B-A9C5-3A44ADD266DA}" srcOrd="3" destOrd="0" presId="urn:microsoft.com/office/officeart/2005/8/layout/vList2"/>
    <dgm:cxn modelId="{5E7EE59E-6D20-49B3-892F-A0047267DFD1}" type="presParOf" srcId="{73FE0591-9334-48D7-8029-EE8D1762FDC8}" destId="{88B0D449-A34A-4B0E-9C3E-959C16136B57}" srcOrd="4" destOrd="0" presId="urn:microsoft.com/office/officeart/2005/8/layout/vList2"/>
    <dgm:cxn modelId="{52E1F7F5-68D4-44C5-9F65-E95A6D8CFCBE}" type="presParOf" srcId="{73FE0591-9334-48D7-8029-EE8D1762FDC8}" destId="{15D942B0-0C00-4E10-B595-3A392593EFDF}" srcOrd="5" destOrd="0" presId="urn:microsoft.com/office/officeart/2005/8/layout/vList2"/>
    <dgm:cxn modelId="{53B4DED7-BAAF-4E39-B411-3E237168A072}" type="presParOf" srcId="{73FE0591-9334-48D7-8029-EE8D1762FDC8}" destId="{FBF95D81-8F64-4B52-AD22-8CC905EF337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A64C5FA-A4D3-4ABC-B090-3C6B28E115E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46800DC-DC24-45C5-ABCC-6295E1138FFB}">
      <dgm:prSet/>
      <dgm:spPr/>
      <dgm:t>
        <a:bodyPr/>
        <a:lstStyle/>
        <a:p>
          <a:pPr rtl="0"/>
          <a:r>
            <a:rPr lang="hu-HU" dirty="0" smtClean="0"/>
            <a:t>A Föld belső erői állandó működésének egyik leglátványosabb megnyilvánulási formája a vulkanizmus.</a:t>
          </a:r>
          <a:br>
            <a:rPr lang="hu-HU" dirty="0" smtClean="0"/>
          </a:br>
          <a:r>
            <a:rPr lang="hu-HU" dirty="0" smtClean="0"/>
            <a:t>A magma a felső köpenyben és/vagy a kéregben elhelyezkedő, nagy nyomás alatt álló, magas hőmérsékletű szilikátolvadék. A magma a hőmérséklet- és nyomáskülönbségek hatására lassú áramlást végez, közben hatalmas feszítőerőt fejt ki a környezetére, és mozgása során összetétele megváltozik). Ha a magma mozgása során nem jut a felszínre, hanem a földkéregben szilárdul meg, akkor  mélységi magmás kőzetek keletkeznek. Ha a magma a felszínre kerül, akkor láva a neve. A folyamatot </a:t>
          </a:r>
          <a:r>
            <a:rPr lang="hu-HU" b="1" dirty="0" smtClean="0"/>
            <a:t>vulkanizmus</a:t>
          </a:r>
          <a:r>
            <a:rPr lang="hu-HU" dirty="0" smtClean="0"/>
            <a:t>nak nevezzük, melynek során kiömlési magmás kőzetek keletkeznek. Megkülönböztetünk szárazföldi és tenger alatti vulkanizmust, valamint felszín közeli (2 km-nél nem mélyebben lezajló), ún. </a:t>
          </a:r>
          <a:r>
            <a:rPr lang="hu-HU" dirty="0" err="1" smtClean="0"/>
            <a:t>szubvulkáni</a:t>
          </a:r>
          <a:r>
            <a:rPr lang="hu-HU" dirty="0" smtClean="0"/>
            <a:t> folyamatokat.</a:t>
          </a:r>
          <a:endParaRPr lang="hu-HU" dirty="0"/>
        </a:p>
      </dgm:t>
    </dgm:pt>
    <dgm:pt modelId="{BD30537D-2422-4EF6-8946-CE03AAB4436B}" type="parTrans" cxnId="{D054D240-2EF4-454C-9623-D77F5EFCDACF}">
      <dgm:prSet/>
      <dgm:spPr/>
      <dgm:t>
        <a:bodyPr/>
        <a:lstStyle/>
        <a:p>
          <a:endParaRPr lang="hu-HU"/>
        </a:p>
      </dgm:t>
    </dgm:pt>
    <dgm:pt modelId="{EEA1EA53-DB44-4664-83E9-21643838507B}" type="sibTrans" cxnId="{D054D240-2EF4-454C-9623-D77F5EFCDACF}">
      <dgm:prSet/>
      <dgm:spPr/>
      <dgm:t>
        <a:bodyPr/>
        <a:lstStyle/>
        <a:p>
          <a:endParaRPr lang="hu-HU"/>
        </a:p>
      </dgm:t>
    </dgm:pt>
    <dgm:pt modelId="{81B2ADAB-E7A4-4F67-8F44-01F1C5CB4CA3}" type="pres">
      <dgm:prSet presAssocID="{EA64C5FA-A4D3-4ABC-B090-3C6B28E115E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347CCA7C-ED91-46D8-906F-13698990A7A3}" type="pres">
      <dgm:prSet presAssocID="{346800DC-DC24-45C5-ABCC-6295E1138FF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A403ED02-9A08-4381-A9EB-3AB8749748E7}" type="presOf" srcId="{EA64C5FA-A4D3-4ABC-B090-3C6B28E115E9}" destId="{81B2ADAB-E7A4-4F67-8F44-01F1C5CB4CA3}" srcOrd="0" destOrd="0" presId="urn:microsoft.com/office/officeart/2005/8/layout/vList2"/>
    <dgm:cxn modelId="{21AD2F59-F38F-415E-920C-4C0D844EAFA8}" type="presOf" srcId="{346800DC-DC24-45C5-ABCC-6295E1138FFB}" destId="{347CCA7C-ED91-46D8-906F-13698990A7A3}" srcOrd="0" destOrd="0" presId="urn:microsoft.com/office/officeart/2005/8/layout/vList2"/>
    <dgm:cxn modelId="{D054D240-2EF4-454C-9623-D77F5EFCDACF}" srcId="{EA64C5FA-A4D3-4ABC-B090-3C6B28E115E9}" destId="{346800DC-DC24-45C5-ABCC-6295E1138FFB}" srcOrd="0" destOrd="0" parTransId="{BD30537D-2422-4EF6-8946-CE03AAB4436B}" sibTransId="{EEA1EA53-DB44-4664-83E9-21643838507B}"/>
    <dgm:cxn modelId="{37EA915B-65A6-47A3-B1D9-B08B5E135386}" type="presParOf" srcId="{81B2ADAB-E7A4-4F67-8F44-01F1C5CB4CA3}" destId="{347CCA7C-ED91-46D8-906F-13698990A7A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86E599E-9C7D-45DE-A44E-4BABE1F0CE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0A19B67D-F8CE-4D96-87E1-0D85A07CB050}">
      <dgm:prSet custT="1"/>
      <dgm:spPr/>
      <dgm:t>
        <a:bodyPr/>
        <a:lstStyle/>
        <a:p>
          <a:pPr rtl="0"/>
          <a:r>
            <a:rPr lang="hu-HU" sz="1600" b="1" dirty="0" smtClean="0"/>
            <a:t>A földrengésekkel a földrengéstan vagy szeizmológia foglalkozik</a:t>
          </a:r>
          <a:r>
            <a:rPr lang="hu-HU" sz="1600" dirty="0" smtClean="0"/>
            <a:t>. A földkéregben és a földköpenyben lejátszódó folyamatok (kőzetlemezek mozgása, magmaáramlás stb.) hatására feszültségek halmozódnak fel, amelyek földrengések formájában oldódhatnak. A feszültség feloldódásának a helye a rengésfészek (hipocentrum), ahonnan a földrengéshullámok kiindulnak, ennek felszíni vetülete a rengésközpont (epicentrum). A </a:t>
          </a:r>
          <a:r>
            <a:rPr lang="hu-HU" sz="1600" dirty="0" err="1" smtClean="0"/>
            <a:t>hipo</a:t>
          </a:r>
          <a:r>
            <a:rPr lang="hu-HU" sz="1600" dirty="0" smtClean="0"/>
            <a:t>- és az epicentrum közötti távolság a fészekmélység.</a:t>
          </a:r>
          <a:endParaRPr lang="hu-HU" sz="1600" dirty="0"/>
        </a:p>
      </dgm:t>
    </dgm:pt>
    <dgm:pt modelId="{ABD0B69E-E8C5-49A5-8BD7-6793A50E423E}" type="parTrans" cxnId="{B9ECE5BC-A66C-40F7-9586-6D99B9C8E8D2}">
      <dgm:prSet/>
      <dgm:spPr/>
      <dgm:t>
        <a:bodyPr/>
        <a:lstStyle/>
        <a:p>
          <a:endParaRPr lang="hu-HU"/>
        </a:p>
      </dgm:t>
    </dgm:pt>
    <dgm:pt modelId="{4BCA28EC-BE50-4213-8BFD-3D90D905BB3B}" type="sibTrans" cxnId="{B9ECE5BC-A66C-40F7-9586-6D99B9C8E8D2}">
      <dgm:prSet/>
      <dgm:spPr/>
      <dgm:t>
        <a:bodyPr/>
        <a:lstStyle/>
        <a:p>
          <a:endParaRPr lang="hu-HU"/>
        </a:p>
      </dgm:t>
    </dgm:pt>
    <dgm:pt modelId="{4AFA93B9-0213-4CD0-8AA2-EBE78A99C7A2}">
      <dgm:prSet custT="1"/>
      <dgm:spPr/>
      <dgm:t>
        <a:bodyPr/>
        <a:lstStyle/>
        <a:p>
          <a:pPr rtl="0"/>
          <a:r>
            <a:rPr lang="hu-HU" sz="1400" b="1" dirty="0" smtClean="0"/>
            <a:t>A földrengések csoportosítása</a:t>
          </a:r>
          <a:r>
            <a:rPr lang="hu-HU" sz="1400" dirty="0" smtClean="0"/>
            <a:t/>
          </a:r>
          <a:br>
            <a:rPr lang="hu-HU" sz="1400" dirty="0" smtClean="0"/>
          </a:br>
          <a:r>
            <a:rPr lang="hu-HU" sz="1400" dirty="0" smtClean="0"/>
            <a:t>A természetes földrengéseket keletkezésük alapján három fő csoportba sorolhatjuk:</a:t>
          </a:r>
          <a:br>
            <a:rPr lang="hu-HU" sz="1400" dirty="0" smtClean="0"/>
          </a:br>
          <a:r>
            <a:rPr lang="hu-HU" sz="1400" dirty="0" smtClean="0"/>
            <a:t/>
          </a:r>
          <a:br>
            <a:rPr lang="hu-HU" sz="1400" dirty="0" smtClean="0"/>
          </a:br>
          <a:r>
            <a:rPr lang="hu-HU" sz="1400" dirty="0" smtClean="0"/>
            <a:t>1.</a:t>
          </a:r>
          <a:r>
            <a:rPr lang="hu-HU" sz="1400" b="1" dirty="0" smtClean="0"/>
            <a:t> Tektonikus rengések</a:t>
          </a:r>
          <a:r>
            <a:rPr lang="hu-HU" sz="1400" dirty="0" smtClean="0"/>
            <a:t>: Az összes földrengés mintegy 90 %-a tartozik ebbe a csoportba, elsősorban a lemezhatárokon pattannak ki.</a:t>
          </a:r>
          <a:br>
            <a:rPr lang="hu-HU" sz="1400" dirty="0" smtClean="0"/>
          </a:br>
          <a:r>
            <a:rPr lang="hu-HU" sz="1400" dirty="0" smtClean="0"/>
            <a:t/>
          </a:r>
          <a:br>
            <a:rPr lang="hu-HU" sz="1400" dirty="0" smtClean="0"/>
          </a:br>
          <a:r>
            <a:rPr lang="hu-HU" sz="1400" dirty="0" smtClean="0"/>
            <a:t>2. </a:t>
          </a:r>
          <a:r>
            <a:rPr lang="hu-HU" sz="1400" b="1" dirty="0" smtClean="0"/>
            <a:t>Vulkanikus rengések</a:t>
          </a:r>
          <a:r>
            <a:rPr lang="hu-HU" sz="1400" dirty="0" smtClean="0"/>
            <a:t>: A vulkáni működéssel kapcsolatos magmamozgás, gázkitörés következtében kipattanó, helyi jellegű, viszonylag enyhe földrengések.</a:t>
          </a:r>
          <a:br>
            <a:rPr lang="hu-HU" sz="1400" dirty="0" smtClean="0"/>
          </a:br>
          <a:r>
            <a:rPr lang="hu-HU" sz="1400" dirty="0" smtClean="0"/>
            <a:t/>
          </a:r>
          <a:br>
            <a:rPr lang="hu-HU" sz="1400" dirty="0" smtClean="0"/>
          </a:br>
          <a:r>
            <a:rPr lang="hu-HU" sz="1400" dirty="0" smtClean="0"/>
            <a:t>3. </a:t>
          </a:r>
          <a:r>
            <a:rPr lang="hu-HU" sz="1400" b="1" dirty="0" err="1" smtClean="0"/>
            <a:t>Beszakadásos</a:t>
          </a:r>
          <a:r>
            <a:rPr lang="hu-HU" sz="1400" b="1" dirty="0" smtClean="0"/>
            <a:t> rengések</a:t>
          </a:r>
          <a:r>
            <a:rPr lang="hu-HU" sz="1400" dirty="0" smtClean="0"/>
            <a:t>: Föld alatti üregek beomlása következtében kipattanó gyenge földrengések.</a:t>
          </a:r>
          <a:br>
            <a:rPr lang="hu-HU" sz="1400" dirty="0" smtClean="0"/>
          </a:br>
          <a:r>
            <a:rPr lang="hu-HU" sz="1400" dirty="0" smtClean="0"/>
            <a:t>Nukleáris- vagy bányarobbantások mesterséges rengéseket idézhetnek elő.</a:t>
          </a:r>
          <a:endParaRPr lang="hu-HU" sz="1400" dirty="0"/>
        </a:p>
      </dgm:t>
    </dgm:pt>
    <dgm:pt modelId="{E404F6B9-177D-4398-9E2A-E396A9830E20}" type="parTrans" cxnId="{9214537F-8420-41CE-9C83-C7311A73DCDD}">
      <dgm:prSet/>
      <dgm:spPr/>
      <dgm:t>
        <a:bodyPr/>
        <a:lstStyle/>
        <a:p>
          <a:endParaRPr lang="hu-HU"/>
        </a:p>
      </dgm:t>
    </dgm:pt>
    <dgm:pt modelId="{3F8866C9-07B0-479C-87CC-A85E1BEDA68F}" type="sibTrans" cxnId="{9214537F-8420-41CE-9C83-C7311A73DCDD}">
      <dgm:prSet/>
      <dgm:spPr/>
      <dgm:t>
        <a:bodyPr/>
        <a:lstStyle/>
        <a:p>
          <a:endParaRPr lang="hu-HU"/>
        </a:p>
      </dgm:t>
    </dgm:pt>
    <dgm:pt modelId="{743E62B7-B3F4-4891-BB96-32F5EAA276AD}" type="pres">
      <dgm:prSet presAssocID="{B86E599E-9C7D-45DE-A44E-4BABE1F0CE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E5534D5B-622D-478B-BB74-E2EDCB211B95}" type="pres">
      <dgm:prSet presAssocID="{0A19B67D-F8CE-4D96-87E1-0D85A07CB05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BE555CD-8EFD-4E04-A9F1-8CABA00A4576}" type="pres">
      <dgm:prSet presAssocID="{4BCA28EC-BE50-4213-8BFD-3D90D905BB3B}" presName="spacer" presStyleCnt="0"/>
      <dgm:spPr/>
    </dgm:pt>
    <dgm:pt modelId="{66426A74-3956-48CB-B0D0-1B969728B9AD}" type="pres">
      <dgm:prSet presAssocID="{4AFA93B9-0213-4CD0-8AA2-EBE78A99C7A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9214537F-8420-41CE-9C83-C7311A73DCDD}" srcId="{B86E599E-9C7D-45DE-A44E-4BABE1F0CEF7}" destId="{4AFA93B9-0213-4CD0-8AA2-EBE78A99C7A2}" srcOrd="1" destOrd="0" parTransId="{E404F6B9-177D-4398-9E2A-E396A9830E20}" sibTransId="{3F8866C9-07B0-479C-87CC-A85E1BEDA68F}"/>
    <dgm:cxn modelId="{B9ECE5BC-A66C-40F7-9586-6D99B9C8E8D2}" srcId="{B86E599E-9C7D-45DE-A44E-4BABE1F0CEF7}" destId="{0A19B67D-F8CE-4D96-87E1-0D85A07CB050}" srcOrd="0" destOrd="0" parTransId="{ABD0B69E-E8C5-49A5-8BD7-6793A50E423E}" sibTransId="{4BCA28EC-BE50-4213-8BFD-3D90D905BB3B}"/>
    <dgm:cxn modelId="{C04571DF-82C5-4AB2-B87D-5DB98793B215}" type="presOf" srcId="{B86E599E-9C7D-45DE-A44E-4BABE1F0CEF7}" destId="{743E62B7-B3F4-4891-BB96-32F5EAA276AD}" srcOrd="0" destOrd="0" presId="urn:microsoft.com/office/officeart/2005/8/layout/vList2"/>
    <dgm:cxn modelId="{E7684B4E-DC12-4FD3-A644-4C5CBAB12C6B}" type="presOf" srcId="{0A19B67D-F8CE-4D96-87E1-0D85A07CB050}" destId="{E5534D5B-622D-478B-BB74-E2EDCB211B95}" srcOrd="0" destOrd="0" presId="urn:microsoft.com/office/officeart/2005/8/layout/vList2"/>
    <dgm:cxn modelId="{FCD2771B-FA0D-4C3E-AB7D-6BB8E24CE14A}" type="presOf" srcId="{4AFA93B9-0213-4CD0-8AA2-EBE78A99C7A2}" destId="{66426A74-3956-48CB-B0D0-1B969728B9AD}" srcOrd="0" destOrd="0" presId="urn:microsoft.com/office/officeart/2005/8/layout/vList2"/>
    <dgm:cxn modelId="{93B826AD-29A7-42B0-99BA-E5298655C1F8}" type="presParOf" srcId="{743E62B7-B3F4-4891-BB96-32F5EAA276AD}" destId="{E5534D5B-622D-478B-BB74-E2EDCB211B95}" srcOrd="0" destOrd="0" presId="urn:microsoft.com/office/officeart/2005/8/layout/vList2"/>
    <dgm:cxn modelId="{D008D3E0-843A-430F-9B01-F8A3527B6375}" type="presParOf" srcId="{743E62B7-B3F4-4891-BB96-32F5EAA276AD}" destId="{ABE555CD-8EFD-4E04-A9F1-8CABA00A4576}" srcOrd="1" destOrd="0" presId="urn:microsoft.com/office/officeart/2005/8/layout/vList2"/>
    <dgm:cxn modelId="{60F2BB2E-9AB4-402D-A30E-933E9950B4CA}" type="presParOf" srcId="{743E62B7-B3F4-4891-BB96-32F5EAA276AD}" destId="{66426A74-3956-48CB-B0D0-1B969728B9A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86E599E-9C7D-45DE-A44E-4BABE1F0CE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20AFC7A2-01DF-4FE2-8522-FE52AE28DB42}">
      <dgm:prSet/>
      <dgm:spPr/>
      <dgm:t>
        <a:bodyPr/>
        <a:lstStyle/>
        <a:p>
          <a:r>
            <a:rPr lang="hu-HU" dirty="0" smtClean="0"/>
            <a:t>A megfelelőt karikázd be!</a:t>
          </a:r>
          <a:endParaRPr lang="hu-HU" dirty="0"/>
        </a:p>
      </dgm:t>
    </dgm:pt>
    <dgm:pt modelId="{604F5B17-35B8-41D6-860A-91D5865049CF}" type="parTrans" cxnId="{0D5F5B44-FADB-4C2E-93E9-DB1F98A130F4}">
      <dgm:prSet/>
      <dgm:spPr/>
      <dgm:t>
        <a:bodyPr/>
        <a:lstStyle/>
        <a:p>
          <a:endParaRPr lang="hu-HU"/>
        </a:p>
      </dgm:t>
    </dgm:pt>
    <dgm:pt modelId="{ED07CBA6-58B5-4AA2-B58B-C964B63F768A}" type="sibTrans" cxnId="{0D5F5B44-FADB-4C2E-93E9-DB1F98A130F4}">
      <dgm:prSet/>
      <dgm:spPr/>
      <dgm:t>
        <a:bodyPr/>
        <a:lstStyle/>
        <a:p>
          <a:endParaRPr lang="hu-HU"/>
        </a:p>
      </dgm:t>
    </dgm:pt>
    <dgm:pt modelId="{60D7A261-4D90-4A72-846A-12DCDE36EE59}">
      <dgm:prSet/>
      <dgm:spPr/>
      <dgm:t>
        <a:bodyPr/>
        <a:lstStyle/>
        <a:p>
          <a:r>
            <a:rPr lang="hu-HU" b="1" dirty="0" smtClean="0"/>
            <a:t>1.</a:t>
          </a:r>
          <a:r>
            <a:rPr lang="hu-HU" dirty="0" smtClean="0"/>
            <a:t> </a:t>
          </a:r>
          <a:r>
            <a:rPr lang="hu-HU" b="1" dirty="0" smtClean="0"/>
            <a:t>Geoszféra jelentése?</a:t>
          </a:r>
          <a:endParaRPr lang="hu-HU" dirty="0"/>
        </a:p>
      </dgm:t>
    </dgm:pt>
    <dgm:pt modelId="{A44B76B1-3B47-4F08-A985-63D854C14CE1}" type="parTrans" cxnId="{E9158EBA-6838-4031-BABF-CF9BA56DA5F1}">
      <dgm:prSet/>
      <dgm:spPr/>
      <dgm:t>
        <a:bodyPr/>
        <a:lstStyle/>
        <a:p>
          <a:endParaRPr lang="hu-HU"/>
        </a:p>
      </dgm:t>
    </dgm:pt>
    <dgm:pt modelId="{9D92AD10-9122-4EEA-83AE-D14DD89E907B}" type="sibTrans" cxnId="{E9158EBA-6838-4031-BABF-CF9BA56DA5F1}">
      <dgm:prSet/>
      <dgm:spPr/>
      <dgm:t>
        <a:bodyPr/>
        <a:lstStyle/>
        <a:p>
          <a:endParaRPr lang="hu-HU"/>
        </a:p>
      </dgm:t>
    </dgm:pt>
    <dgm:pt modelId="{2DBF2444-CD87-4EA4-B73F-036D404D464C}">
      <dgm:prSet/>
      <dgm:spPr/>
      <dgm:t>
        <a:bodyPr/>
        <a:lstStyle/>
        <a:p>
          <a:r>
            <a:rPr lang="hu-HU" dirty="0" smtClean="0"/>
            <a:t>a-A földkéregben az egymásra rétegződő övezetek. </a:t>
          </a:r>
          <a:endParaRPr lang="hu-HU" dirty="0"/>
        </a:p>
      </dgm:t>
    </dgm:pt>
    <dgm:pt modelId="{9D8ED422-8872-459A-BF55-02F847A7506D}" type="parTrans" cxnId="{7B5B99EA-4FE7-478E-A2BD-657F02210EDE}">
      <dgm:prSet/>
      <dgm:spPr/>
      <dgm:t>
        <a:bodyPr/>
        <a:lstStyle/>
        <a:p>
          <a:endParaRPr lang="hu-HU"/>
        </a:p>
      </dgm:t>
    </dgm:pt>
    <dgm:pt modelId="{B54ABE42-2A7E-4498-9328-6A483210CB07}" type="sibTrans" cxnId="{7B5B99EA-4FE7-478E-A2BD-657F02210EDE}">
      <dgm:prSet/>
      <dgm:spPr/>
      <dgm:t>
        <a:bodyPr/>
        <a:lstStyle/>
        <a:p>
          <a:endParaRPr lang="hu-HU"/>
        </a:p>
      </dgm:t>
    </dgm:pt>
    <dgm:pt modelId="{8C7A788F-C111-43DC-8F53-9BFD82E746D0}">
      <dgm:prSet/>
      <dgm:spPr/>
      <dgm:t>
        <a:bodyPr/>
        <a:lstStyle/>
        <a:p>
          <a:r>
            <a:rPr lang="hu-HU" dirty="0" smtClean="0"/>
            <a:t>b- A földköpenyben az egymásra rétegződő övezetek. </a:t>
          </a:r>
          <a:endParaRPr lang="hu-HU" dirty="0"/>
        </a:p>
      </dgm:t>
    </dgm:pt>
    <dgm:pt modelId="{90F4E928-17E9-457C-8A5F-E2832B68C7CE}" type="parTrans" cxnId="{B7289B3F-3051-46C9-BBE3-B695217CC833}">
      <dgm:prSet/>
      <dgm:spPr/>
      <dgm:t>
        <a:bodyPr/>
        <a:lstStyle/>
        <a:p>
          <a:endParaRPr lang="hu-HU"/>
        </a:p>
      </dgm:t>
    </dgm:pt>
    <dgm:pt modelId="{3EE38A2C-0272-49F6-BD02-9061B15AC5E5}" type="sibTrans" cxnId="{B7289B3F-3051-46C9-BBE3-B695217CC833}">
      <dgm:prSet/>
      <dgm:spPr/>
      <dgm:t>
        <a:bodyPr/>
        <a:lstStyle/>
        <a:p>
          <a:endParaRPr lang="hu-HU"/>
        </a:p>
      </dgm:t>
    </dgm:pt>
    <dgm:pt modelId="{20A92343-5853-4D68-8DCA-AF3E8FD755BF}">
      <dgm:prSet/>
      <dgm:spPr/>
      <dgm:t>
        <a:bodyPr/>
        <a:lstStyle/>
        <a:p>
          <a:r>
            <a:rPr lang="hu-HU" dirty="0" smtClean="0"/>
            <a:t>c- A földmagban az egymásra rétegződő övezetek. </a:t>
          </a:r>
          <a:endParaRPr lang="hu-HU" dirty="0"/>
        </a:p>
      </dgm:t>
    </dgm:pt>
    <dgm:pt modelId="{753CF130-9151-4350-9187-E18313491AB8}" type="parTrans" cxnId="{7B304A58-57E0-4B47-9D8B-7E6CF84AE135}">
      <dgm:prSet/>
      <dgm:spPr/>
      <dgm:t>
        <a:bodyPr/>
        <a:lstStyle/>
        <a:p>
          <a:endParaRPr lang="hu-HU"/>
        </a:p>
      </dgm:t>
    </dgm:pt>
    <dgm:pt modelId="{E3EA1B13-5BB2-419D-9431-03A60E6B6D6C}" type="sibTrans" cxnId="{7B304A58-57E0-4B47-9D8B-7E6CF84AE135}">
      <dgm:prSet/>
      <dgm:spPr/>
      <dgm:t>
        <a:bodyPr/>
        <a:lstStyle/>
        <a:p>
          <a:endParaRPr lang="hu-HU"/>
        </a:p>
      </dgm:t>
    </dgm:pt>
    <dgm:pt modelId="{58D03CC7-0156-4A1C-B7DD-C6DBD0BE3443}">
      <dgm:prSet/>
      <dgm:spPr/>
      <dgm:t>
        <a:bodyPr/>
        <a:lstStyle/>
        <a:p>
          <a:endParaRPr lang="hu-HU" dirty="0"/>
        </a:p>
      </dgm:t>
    </dgm:pt>
    <dgm:pt modelId="{773C500E-1E16-48A8-A29A-2BE0CD9540C9}" type="parTrans" cxnId="{D8B2A51D-36D5-48DB-92BB-34A7B1576020}">
      <dgm:prSet/>
      <dgm:spPr/>
      <dgm:t>
        <a:bodyPr/>
        <a:lstStyle/>
        <a:p>
          <a:endParaRPr lang="hu-HU"/>
        </a:p>
      </dgm:t>
    </dgm:pt>
    <dgm:pt modelId="{CDC96931-75F1-4A60-A573-E7EC34F1B17E}" type="sibTrans" cxnId="{D8B2A51D-36D5-48DB-92BB-34A7B1576020}">
      <dgm:prSet/>
      <dgm:spPr/>
      <dgm:t>
        <a:bodyPr/>
        <a:lstStyle/>
        <a:p>
          <a:endParaRPr lang="hu-HU"/>
        </a:p>
      </dgm:t>
    </dgm:pt>
    <dgm:pt modelId="{83617EC8-7D94-4A0D-B803-9DD86473E9E2}">
      <dgm:prSet/>
      <dgm:spPr/>
      <dgm:t>
        <a:bodyPr/>
        <a:lstStyle/>
        <a:p>
          <a:r>
            <a:rPr lang="hu-HU" b="1" dirty="0" smtClean="0"/>
            <a:t>2. Milyen mély a szupermély fúrás?</a:t>
          </a:r>
          <a:endParaRPr lang="hu-HU" dirty="0"/>
        </a:p>
      </dgm:t>
    </dgm:pt>
    <dgm:pt modelId="{8361A06A-14E1-4FFF-B7A9-0160E17BD814}" type="parTrans" cxnId="{733B5421-6C7C-482E-98B8-94749DDD49B4}">
      <dgm:prSet/>
      <dgm:spPr/>
      <dgm:t>
        <a:bodyPr/>
        <a:lstStyle/>
        <a:p>
          <a:endParaRPr lang="hu-HU"/>
        </a:p>
      </dgm:t>
    </dgm:pt>
    <dgm:pt modelId="{F1A2A42A-CADA-4FBB-9D26-2EDBED8CFA9B}" type="sibTrans" cxnId="{733B5421-6C7C-482E-98B8-94749DDD49B4}">
      <dgm:prSet/>
      <dgm:spPr/>
      <dgm:t>
        <a:bodyPr/>
        <a:lstStyle/>
        <a:p>
          <a:endParaRPr lang="hu-HU"/>
        </a:p>
      </dgm:t>
    </dgm:pt>
    <dgm:pt modelId="{EA7B2FD3-33E0-48E9-9F12-A9DF2BB01C6E}">
      <dgm:prSet/>
      <dgm:spPr/>
      <dgm:t>
        <a:bodyPr/>
        <a:lstStyle/>
        <a:p>
          <a:r>
            <a:rPr lang="hu-HU" dirty="0" smtClean="0"/>
            <a:t>a-12 216 méter,</a:t>
          </a:r>
          <a:endParaRPr lang="hu-HU" dirty="0"/>
        </a:p>
      </dgm:t>
    </dgm:pt>
    <dgm:pt modelId="{B0A090BD-F80F-442A-A30B-1D1ABA913719}" type="parTrans" cxnId="{389F271A-A863-4BED-A2C3-BA15EF56B2DF}">
      <dgm:prSet/>
      <dgm:spPr/>
      <dgm:t>
        <a:bodyPr/>
        <a:lstStyle/>
        <a:p>
          <a:endParaRPr lang="hu-HU"/>
        </a:p>
      </dgm:t>
    </dgm:pt>
    <dgm:pt modelId="{C666F4D5-26B3-4F70-B7BD-AF9389073CEE}" type="sibTrans" cxnId="{389F271A-A863-4BED-A2C3-BA15EF56B2DF}">
      <dgm:prSet/>
      <dgm:spPr/>
      <dgm:t>
        <a:bodyPr/>
        <a:lstStyle/>
        <a:p>
          <a:endParaRPr lang="hu-HU"/>
        </a:p>
      </dgm:t>
    </dgm:pt>
    <dgm:pt modelId="{7914D33D-ACB7-4C91-89B1-EF156634C18E}">
      <dgm:prSet/>
      <dgm:spPr/>
      <dgm:t>
        <a:bodyPr/>
        <a:lstStyle/>
        <a:p>
          <a:r>
            <a:rPr lang="hu-HU" dirty="0" smtClean="0"/>
            <a:t>b-12 261 méter,</a:t>
          </a:r>
          <a:endParaRPr lang="hu-HU" dirty="0"/>
        </a:p>
      </dgm:t>
    </dgm:pt>
    <dgm:pt modelId="{B55AF7DE-9676-4404-BCAF-EC10383EA5E3}" type="parTrans" cxnId="{4D3B6BC5-5027-4C94-89FF-BF9B0D8A6927}">
      <dgm:prSet/>
      <dgm:spPr/>
      <dgm:t>
        <a:bodyPr/>
        <a:lstStyle/>
        <a:p>
          <a:endParaRPr lang="hu-HU"/>
        </a:p>
      </dgm:t>
    </dgm:pt>
    <dgm:pt modelId="{239F4FDA-38A7-42A4-ACD2-F935395F57F7}" type="sibTrans" cxnId="{4D3B6BC5-5027-4C94-89FF-BF9B0D8A6927}">
      <dgm:prSet/>
      <dgm:spPr/>
      <dgm:t>
        <a:bodyPr/>
        <a:lstStyle/>
        <a:p>
          <a:endParaRPr lang="hu-HU"/>
        </a:p>
      </dgm:t>
    </dgm:pt>
    <dgm:pt modelId="{C385B7DF-BFB1-4CD3-BFA0-F3D665B10CFA}">
      <dgm:prSet/>
      <dgm:spPr/>
      <dgm:t>
        <a:bodyPr/>
        <a:lstStyle/>
        <a:p>
          <a:r>
            <a:rPr lang="hu-HU" dirty="0" smtClean="0"/>
            <a:t>c-12 161 méter.</a:t>
          </a:r>
          <a:endParaRPr lang="hu-HU" dirty="0"/>
        </a:p>
      </dgm:t>
    </dgm:pt>
    <dgm:pt modelId="{2F76DCAC-6F6C-4A01-9916-75057FE0C2EF}" type="parTrans" cxnId="{5458D7F7-327E-4163-B2B7-A7DA07DB534E}">
      <dgm:prSet/>
      <dgm:spPr/>
      <dgm:t>
        <a:bodyPr/>
        <a:lstStyle/>
        <a:p>
          <a:endParaRPr lang="hu-HU"/>
        </a:p>
      </dgm:t>
    </dgm:pt>
    <dgm:pt modelId="{87A8C43C-7A04-48CC-A000-5F2750042278}" type="sibTrans" cxnId="{5458D7F7-327E-4163-B2B7-A7DA07DB534E}">
      <dgm:prSet/>
      <dgm:spPr/>
      <dgm:t>
        <a:bodyPr/>
        <a:lstStyle/>
        <a:p>
          <a:endParaRPr lang="hu-HU"/>
        </a:p>
      </dgm:t>
    </dgm:pt>
    <dgm:pt modelId="{743E62B7-B3F4-4891-BB96-32F5EAA276AD}" type="pres">
      <dgm:prSet presAssocID="{B86E599E-9C7D-45DE-A44E-4BABE1F0CE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4206B8A6-4DB8-4DF0-8A7E-06D364FCB5D1}" type="pres">
      <dgm:prSet presAssocID="{20AFC7A2-01DF-4FE2-8522-FE52AE28DB42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C905EAA-3F9B-47A8-9730-0464B860A626}" type="pres">
      <dgm:prSet presAssocID="{ED07CBA6-58B5-4AA2-B58B-C964B63F768A}" presName="spacer" presStyleCnt="0"/>
      <dgm:spPr/>
    </dgm:pt>
    <dgm:pt modelId="{97C43609-E5C4-4B0C-8FDE-4DEC87AF4131}" type="pres">
      <dgm:prSet presAssocID="{60D7A261-4D90-4A72-846A-12DCDE36EE59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94D0B37-EDFC-4D77-9CDB-2D40F767D9FD}" type="pres">
      <dgm:prSet presAssocID="{9D92AD10-9122-4EEA-83AE-D14DD89E907B}" presName="spacer" presStyleCnt="0"/>
      <dgm:spPr/>
    </dgm:pt>
    <dgm:pt modelId="{7CF14DBA-3FB2-4288-A2CB-E494FDA0127B}" type="pres">
      <dgm:prSet presAssocID="{2DBF2444-CD87-4EA4-B73F-036D404D464C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936D2FE-0FBD-4C33-821F-8472EB75B7C1}" type="pres">
      <dgm:prSet presAssocID="{B54ABE42-2A7E-4498-9328-6A483210CB07}" presName="spacer" presStyleCnt="0"/>
      <dgm:spPr/>
    </dgm:pt>
    <dgm:pt modelId="{28DCCBB7-CF6B-40F5-8B0C-28C84EBDF467}" type="pres">
      <dgm:prSet presAssocID="{8C7A788F-C111-43DC-8F53-9BFD82E746D0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D2D31E6-5027-456A-A576-1704745E85BF}" type="pres">
      <dgm:prSet presAssocID="{3EE38A2C-0272-49F6-BD02-9061B15AC5E5}" presName="spacer" presStyleCnt="0"/>
      <dgm:spPr/>
    </dgm:pt>
    <dgm:pt modelId="{01CF1F15-9B90-48CB-B9DD-9BF66E8F689A}" type="pres">
      <dgm:prSet presAssocID="{20A92343-5853-4D68-8DCA-AF3E8FD755BF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9A5B0C6-6B41-4FF2-8410-0FA535CFE7CB}" type="pres">
      <dgm:prSet presAssocID="{E3EA1B13-5BB2-419D-9431-03A60E6B6D6C}" presName="spacer" presStyleCnt="0"/>
      <dgm:spPr/>
    </dgm:pt>
    <dgm:pt modelId="{93806298-DB05-498C-829A-88491C3850E3}" type="pres">
      <dgm:prSet presAssocID="{58D03CC7-0156-4A1C-B7DD-C6DBD0BE3443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B244EF0-C70D-4B85-9CB7-B89ABD14BBDC}" type="pres">
      <dgm:prSet presAssocID="{CDC96931-75F1-4A60-A573-E7EC34F1B17E}" presName="spacer" presStyleCnt="0"/>
      <dgm:spPr/>
    </dgm:pt>
    <dgm:pt modelId="{58752488-E981-461C-B8B6-F893A57C48C7}" type="pres">
      <dgm:prSet presAssocID="{83617EC8-7D94-4A0D-B803-9DD86473E9E2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ECF427D-C9BE-47A6-9B23-CB654D444A18}" type="pres">
      <dgm:prSet presAssocID="{F1A2A42A-CADA-4FBB-9D26-2EDBED8CFA9B}" presName="spacer" presStyleCnt="0"/>
      <dgm:spPr/>
    </dgm:pt>
    <dgm:pt modelId="{DD5FF8DC-1072-4D8A-989F-53C897AB9613}" type="pres">
      <dgm:prSet presAssocID="{EA7B2FD3-33E0-48E9-9F12-A9DF2BB01C6E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4A93B77-9A32-4810-8950-1D5E655A83F6}" type="pres">
      <dgm:prSet presAssocID="{C666F4D5-26B3-4F70-B7BD-AF9389073CEE}" presName="spacer" presStyleCnt="0"/>
      <dgm:spPr/>
    </dgm:pt>
    <dgm:pt modelId="{5E32604D-C826-49B5-A4E4-FAAB43C5D61C}" type="pres">
      <dgm:prSet presAssocID="{7914D33D-ACB7-4C91-89B1-EF156634C18E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D50D4BC-1A09-419F-B462-0D909D7E5509}" type="pres">
      <dgm:prSet presAssocID="{239F4FDA-38A7-42A4-ACD2-F935395F57F7}" presName="spacer" presStyleCnt="0"/>
      <dgm:spPr/>
    </dgm:pt>
    <dgm:pt modelId="{2D02C343-12DB-4255-AD87-F208CFB33DD3}" type="pres">
      <dgm:prSet presAssocID="{C385B7DF-BFB1-4CD3-BFA0-F3D665B10CFA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C83E6383-C78E-4A7F-84DE-FD5F8F075AB4}" type="presOf" srcId="{8C7A788F-C111-43DC-8F53-9BFD82E746D0}" destId="{28DCCBB7-CF6B-40F5-8B0C-28C84EBDF467}" srcOrd="0" destOrd="0" presId="urn:microsoft.com/office/officeart/2005/8/layout/vList2"/>
    <dgm:cxn modelId="{8C48DAC3-8C8F-493B-8A2E-4CE587A26473}" type="presOf" srcId="{2DBF2444-CD87-4EA4-B73F-036D404D464C}" destId="{7CF14DBA-3FB2-4288-A2CB-E494FDA0127B}" srcOrd="0" destOrd="0" presId="urn:microsoft.com/office/officeart/2005/8/layout/vList2"/>
    <dgm:cxn modelId="{943C985E-3376-4BF2-A69F-6221356DE778}" type="presOf" srcId="{58D03CC7-0156-4A1C-B7DD-C6DBD0BE3443}" destId="{93806298-DB05-498C-829A-88491C3850E3}" srcOrd="0" destOrd="0" presId="urn:microsoft.com/office/officeart/2005/8/layout/vList2"/>
    <dgm:cxn modelId="{389F271A-A863-4BED-A2C3-BA15EF56B2DF}" srcId="{B86E599E-9C7D-45DE-A44E-4BABE1F0CEF7}" destId="{EA7B2FD3-33E0-48E9-9F12-A9DF2BB01C6E}" srcOrd="7" destOrd="0" parTransId="{B0A090BD-F80F-442A-A30B-1D1ABA913719}" sibTransId="{C666F4D5-26B3-4F70-B7BD-AF9389073CEE}"/>
    <dgm:cxn modelId="{7B304A58-57E0-4B47-9D8B-7E6CF84AE135}" srcId="{B86E599E-9C7D-45DE-A44E-4BABE1F0CEF7}" destId="{20A92343-5853-4D68-8DCA-AF3E8FD755BF}" srcOrd="4" destOrd="0" parTransId="{753CF130-9151-4350-9187-E18313491AB8}" sibTransId="{E3EA1B13-5BB2-419D-9431-03A60E6B6D6C}"/>
    <dgm:cxn modelId="{B584F226-0B44-47D2-B073-A9193A978AC6}" type="presOf" srcId="{EA7B2FD3-33E0-48E9-9F12-A9DF2BB01C6E}" destId="{DD5FF8DC-1072-4D8A-989F-53C897AB9613}" srcOrd="0" destOrd="0" presId="urn:microsoft.com/office/officeart/2005/8/layout/vList2"/>
    <dgm:cxn modelId="{6AD79276-C59D-49F7-9A60-357E1A817ADD}" type="presOf" srcId="{7914D33D-ACB7-4C91-89B1-EF156634C18E}" destId="{5E32604D-C826-49B5-A4E4-FAAB43C5D61C}" srcOrd="0" destOrd="0" presId="urn:microsoft.com/office/officeart/2005/8/layout/vList2"/>
    <dgm:cxn modelId="{5458D7F7-327E-4163-B2B7-A7DA07DB534E}" srcId="{B86E599E-9C7D-45DE-A44E-4BABE1F0CEF7}" destId="{C385B7DF-BFB1-4CD3-BFA0-F3D665B10CFA}" srcOrd="9" destOrd="0" parTransId="{2F76DCAC-6F6C-4A01-9916-75057FE0C2EF}" sibTransId="{87A8C43C-7A04-48CC-A000-5F2750042278}"/>
    <dgm:cxn modelId="{E9158EBA-6838-4031-BABF-CF9BA56DA5F1}" srcId="{B86E599E-9C7D-45DE-A44E-4BABE1F0CEF7}" destId="{60D7A261-4D90-4A72-846A-12DCDE36EE59}" srcOrd="1" destOrd="0" parTransId="{A44B76B1-3B47-4F08-A985-63D854C14CE1}" sibTransId="{9D92AD10-9122-4EEA-83AE-D14DD89E907B}"/>
    <dgm:cxn modelId="{D8B2A51D-36D5-48DB-92BB-34A7B1576020}" srcId="{B86E599E-9C7D-45DE-A44E-4BABE1F0CEF7}" destId="{58D03CC7-0156-4A1C-B7DD-C6DBD0BE3443}" srcOrd="5" destOrd="0" parTransId="{773C500E-1E16-48A8-A29A-2BE0CD9540C9}" sibTransId="{CDC96931-75F1-4A60-A573-E7EC34F1B17E}"/>
    <dgm:cxn modelId="{A48AF4C1-FBCD-431F-9507-B11A38F442E2}" type="presOf" srcId="{20AFC7A2-01DF-4FE2-8522-FE52AE28DB42}" destId="{4206B8A6-4DB8-4DF0-8A7E-06D364FCB5D1}" srcOrd="0" destOrd="0" presId="urn:microsoft.com/office/officeart/2005/8/layout/vList2"/>
    <dgm:cxn modelId="{77E446A3-2B4A-4A4A-84BA-F4A023162F8A}" type="presOf" srcId="{60D7A261-4D90-4A72-846A-12DCDE36EE59}" destId="{97C43609-E5C4-4B0C-8FDE-4DEC87AF4131}" srcOrd="0" destOrd="0" presId="urn:microsoft.com/office/officeart/2005/8/layout/vList2"/>
    <dgm:cxn modelId="{EA1270C9-57B8-4A3A-9DFC-26F958199DAA}" type="presOf" srcId="{20A92343-5853-4D68-8DCA-AF3E8FD755BF}" destId="{01CF1F15-9B90-48CB-B9DD-9BF66E8F689A}" srcOrd="0" destOrd="0" presId="urn:microsoft.com/office/officeart/2005/8/layout/vList2"/>
    <dgm:cxn modelId="{C04571DF-82C5-4AB2-B87D-5DB98793B215}" type="presOf" srcId="{B86E599E-9C7D-45DE-A44E-4BABE1F0CEF7}" destId="{743E62B7-B3F4-4891-BB96-32F5EAA276AD}" srcOrd="0" destOrd="0" presId="urn:microsoft.com/office/officeart/2005/8/layout/vList2"/>
    <dgm:cxn modelId="{9B77FF62-0C6A-48F7-8935-294FF89587AC}" type="presOf" srcId="{83617EC8-7D94-4A0D-B803-9DD86473E9E2}" destId="{58752488-E981-461C-B8B6-F893A57C48C7}" srcOrd="0" destOrd="0" presId="urn:microsoft.com/office/officeart/2005/8/layout/vList2"/>
    <dgm:cxn modelId="{4D3B6BC5-5027-4C94-89FF-BF9B0D8A6927}" srcId="{B86E599E-9C7D-45DE-A44E-4BABE1F0CEF7}" destId="{7914D33D-ACB7-4C91-89B1-EF156634C18E}" srcOrd="8" destOrd="0" parTransId="{B55AF7DE-9676-4404-BCAF-EC10383EA5E3}" sibTransId="{239F4FDA-38A7-42A4-ACD2-F935395F57F7}"/>
    <dgm:cxn modelId="{0D5F5B44-FADB-4C2E-93E9-DB1F98A130F4}" srcId="{B86E599E-9C7D-45DE-A44E-4BABE1F0CEF7}" destId="{20AFC7A2-01DF-4FE2-8522-FE52AE28DB42}" srcOrd="0" destOrd="0" parTransId="{604F5B17-35B8-41D6-860A-91D5865049CF}" sibTransId="{ED07CBA6-58B5-4AA2-B58B-C964B63F768A}"/>
    <dgm:cxn modelId="{5574C1A7-3857-45B1-9EF8-6C76B8D7F501}" type="presOf" srcId="{C385B7DF-BFB1-4CD3-BFA0-F3D665B10CFA}" destId="{2D02C343-12DB-4255-AD87-F208CFB33DD3}" srcOrd="0" destOrd="0" presId="urn:microsoft.com/office/officeart/2005/8/layout/vList2"/>
    <dgm:cxn modelId="{7B5B99EA-4FE7-478E-A2BD-657F02210EDE}" srcId="{B86E599E-9C7D-45DE-A44E-4BABE1F0CEF7}" destId="{2DBF2444-CD87-4EA4-B73F-036D404D464C}" srcOrd="2" destOrd="0" parTransId="{9D8ED422-8872-459A-BF55-02F847A7506D}" sibTransId="{B54ABE42-2A7E-4498-9328-6A483210CB07}"/>
    <dgm:cxn modelId="{B7289B3F-3051-46C9-BBE3-B695217CC833}" srcId="{B86E599E-9C7D-45DE-A44E-4BABE1F0CEF7}" destId="{8C7A788F-C111-43DC-8F53-9BFD82E746D0}" srcOrd="3" destOrd="0" parTransId="{90F4E928-17E9-457C-8A5F-E2832B68C7CE}" sibTransId="{3EE38A2C-0272-49F6-BD02-9061B15AC5E5}"/>
    <dgm:cxn modelId="{733B5421-6C7C-482E-98B8-94749DDD49B4}" srcId="{B86E599E-9C7D-45DE-A44E-4BABE1F0CEF7}" destId="{83617EC8-7D94-4A0D-B803-9DD86473E9E2}" srcOrd="6" destOrd="0" parTransId="{8361A06A-14E1-4FFF-B7A9-0160E17BD814}" sibTransId="{F1A2A42A-CADA-4FBB-9D26-2EDBED8CFA9B}"/>
    <dgm:cxn modelId="{E9BFD1DC-4616-497C-9948-5C9D9D54B81B}" type="presParOf" srcId="{743E62B7-B3F4-4891-BB96-32F5EAA276AD}" destId="{4206B8A6-4DB8-4DF0-8A7E-06D364FCB5D1}" srcOrd="0" destOrd="0" presId="urn:microsoft.com/office/officeart/2005/8/layout/vList2"/>
    <dgm:cxn modelId="{43720C4C-7870-46D0-A93A-D4EFDDD1C89C}" type="presParOf" srcId="{743E62B7-B3F4-4891-BB96-32F5EAA276AD}" destId="{AC905EAA-3F9B-47A8-9730-0464B860A626}" srcOrd="1" destOrd="0" presId="urn:microsoft.com/office/officeart/2005/8/layout/vList2"/>
    <dgm:cxn modelId="{F7CCCD7B-C4D4-4A46-BD35-B2F7C3A36858}" type="presParOf" srcId="{743E62B7-B3F4-4891-BB96-32F5EAA276AD}" destId="{97C43609-E5C4-4B0C-8FDE-4DEC87AF4131}" srcOrd="2" destOrd="0" presId="urn:microsoft.com/office/officeart/2005/8/layout/vList2"/>
    <dgm:cxn modelId="{98C44C29-A3B5-4C9B-93E8-01F96EE93D58}" type="presParOf" srcId="{743E62B7-B3F4-4891-BB96-32F5EAA276AD}" destId="{694D0B37-EDFC-4D77-9CDB-2D40F767D9FD}" srcOrd="3" destOrd="0" presId="urn:microsoft.com/office/officeart/2005/8/layout/vList2"/>
    <dgm:cxn modelId="{AE57C6B7-91DD-4702-8ECE-2CFB9E72DACA}" type="presParOf" srcId="{743E62B7-B3F4-4891-BB96-32F5EAA276AD}" destId="{7CF14DBA-3FB2-4288-A2CB-E494FDA0127B}" srcOrd="4" destOrd="0" presId="urn:microsoft.com/office/officeart/2005/8/layout/vList2"/>
    <dgm:cxn modelId="{F05CDD85-DEA9-4607-BC59-3AF5797C7325}" type="presParOf" srcId="{743E62B7-B3F4-4891-BB96-32F5EAA276AD}" destId="{6936D2FE-0FBD-4C33-821F-8472EB75B7C1}" srcOrd="5" destOrd="0" presId="urn:microsoft.com/office/officeart/2005/8/layout/vList2"/>
    <dgm:cxn modelId="{AC5FAAAA-15B6-4B9F-A5DB-843D0E816047}" type="presParOf" srcId="{743E62B7-B3F4-4891-BB96-32F5EAA276AD}" destId="{28DCCBB7-CF6B-40F5-8B0C-28C84EBDF467}" srcOrd="6" destOrd="0" presId="urn:microsoft.com/office/officeart/2005/8/layout/vList2"/>
    <dgm:cxn modelId="{D5ECAAC1-05DC-44C5-8CA6-EA577EBFBF1E}" type="presParOf" srcId="{743E62B7-B3F4-4891-BB96-32F5EAA276AD}" destId="{0D2D31E6-5027-456A-A576-1704745E85BF}" srcOrd="7" destOrd="0" presId="urn:microsoft.com/office/officeart/2005/8/layout/vList2"/>
    <dgm:cxn modelId="{77E8952A-0E16-45B5-BA9B-345F9D6583A9}" type="presParOf" srcId="{743E62B7-B3F4-4891-BB96-32F5EAA276AD}" destId="{01CF1F15-9B90-48CB-B9DD-9BF66E8F689A}" srcOrd="8" destOrd="0" presId="urn:microsoft.com/office/officeart/2005/8/layout/vList2"/>
    <dgm:cxn modelId="{856DBB57-6CFD-4B30-A5DD-1C3C43DF1520}" type="presParOf" srcId="{743E62B7-B3F4-4891-BB96-32F5EAA276AD}" destId="{59A5B0C6-6B41-4FF2-8410-0FA535CFE7CB}" srcOrd="9" destOrd="0" presId="urn:microsoft.com/office/officeart/2005/8/layout/vList2"/>
    <dgm:cxn modelId="{DC141F04-0705-4D3A-B656-0181E49DFF31}" type="presParOf" srcId="{743E62B7-B3F4-4891-BB96-32F5EAA276AD}" destId="{93806298-DB05-498C-829A-88491C3850E3}" srcOrd="10" destOrd="0" presId="urn:microsoft.com/office/officeart/2005/8/layout/vList2"/>
    <dgm:cxn modelId="{9D118071-6687-4FF0-9A24-07A478901BD2}" type="presParOf" srcId="{743E62B7-B3F4-4891-BB96-32F5EAA276AD}" destId="{BB244EF0-C70D-4B85-9CB7-B89ABD14BBDC}" srcOrd="11" destOrd="0" presId="urn:microsoft.com/office/officeart/2005/8/layout/vList2"/>
    <dgm:cxn modelId="{24DC4327-B155-4884-B70D-15167ACA240E}" type="presParOf" srcId="{743E62B7-B3F4-4891-BB96-32F5EAA276AD}" destId="{58752488-E981-461C-B8B6-F893A57C48C7}" srcOrd="12" destOrd="0" presId="urn:microsoft.com/office/officeart/2005/8/layout/vList2"/>
    <dgm:cxn modelId="{8239F85B-E225-4BD6-9DFB-16CB74D7E609}" type="presParOf" srcId="{743E62B7-B3F4-4891-BB96-32F5EAA276AD}" destId="{2ECF427D-C9BE-47A6-9B23-CB654D444A18}" srcOrd="13" destOrd="0" presId="urn:microsoft.com/office/officeart/2005/8/layout/vList2"/>
    <dgm:cxn modelId="{54F33094-0E0F-4ED3-B214-D7B1DFB36E74}" type="presParOf" srcId="{743E62B7-B3F4-4891-BB96-32F5EAA276AD}" destId="{DD5FF8DC-1072-4D8A-989F-53C897AB9613}" srcOrd="14" destOrd="0" presId="urn:microsoft.com/office/officeart/2005/8/layout/vList2"/>
    <dgm:cxn modelId="{2731F93C-A5A5-4BE9-B6C6-A425178FCE2B}" type="presParOf" srcId="{743E62B7-B3F4-4891-BB96-32F5EAA276AD}" destId="{A4A93B77-9A32-4810-8950-1D5E655A83F6}" srcOrd="15" destOrd="0" presId="urn:microsoft.com/office/officeart/2005/8/layout/vList2"/>
    <dgm:cxn modelId="{77242264-336B-4541-A953-5DA1544D4F00}" type="presParOf" srcId="{743E62B7-B3F4-4891-BB96-32F5EAA276AD}" destId="{5E32604D-C826-49B5-A4E4-FAAB43C5D61C}" srcOrd="16" destOrd="0" presId="urn:microsoft.com/office/officeart/2005/8/layout/vList2"/>
    <dgm:cxn modelId="{2DDBA1D3-BA7A-466B-A9DD-850115708869}" type="presParOf" srcId="{743E62B7-B3F4-4891-BB96-32F5EAA276AD}" destId="{2D50D4BC-1A09-419F-B462-0D909D7E5509}" srcOrd="17" destOrd="0" presId="urn:microsoft.com/office/officeart/2005/8/layout/vList2"/>
    <dgm:cxn modelId="{38BBF5C5-20D4-4541-87EB-D7F7FCA08BBA}" type="presParOf" srcId="{743E62B7-B3F4-4891-BB96-32F5EAA276AD}" destId="{2D02C343-12DB-4255-AD87-F208CFB33DD3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86E599E-9C7D-45DE-A44E-4BABE1F0CE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D537FA9E-D615-4DED-A3C0-FF86BFDAD920}">
      <dgm:prSet/>
      <dgm:spPr/>
      <dgm:t>
        <a:bodyPr/>
        <a:lstStyle/>
        <a:p>
          <a:r>
            <a:rPr lang="hu-HU" b="1" dirty="0" smtClean="0"/>
            <a:t>3. Melyik rengéshullám ér be először az észlelőállomásra?</a:t>
          </a:r>
          <a:endParaRPr lang="hu-HU" dirty="0"/>
        </a:p>
      </dgm:t>
    </dgm:pt>
    <dgm:pt modelId="{5AE5A92D-A618-498A-85D8-D50512570861}" type="parTrans" cxnId="{96C90F36-5AC6-4F85-8F29-472A4DBC4A56}">
      <dgm:prSet/>
      <dgm:spPr/>
      <dgm:t>
        <a:bodyPr/>
        <a:lstStyle/>
        <a:p>
          <a:endParaRPr lang="hu-HU"/>
        </a:p>
      </dgm:t>
    </dgm:pt>
    <dgm:pt modelId="{9D5600AF-4A32-474F-9D70-2698D241AF2F}" type="sibTrans" cxnId="{96C90F36-5AC6-4F85-8F29-472A4DBC4A56}">
      <dgm:prSet/>
      <dgm:spPr/>
      <dgm:t>
        <a:bodyPr/>
        <a:lstStyle/>
        <a:p>
          <a:endParaRPr lang="hu-HU"/>
        </a:p>
      </dgm:t>
    </dgm:pt>
    <dgm:pt modelId="{06BC1A0C-95BF-4B52-B43A-B516413161FB}">
      <dgm:prSet/>
      <dgm:spPr/>
      <dgm:t>
        <a:bodyPr/>
        <a:lstStyle/>
        <a:p>
          <a:r>
            <a:rPr lang="hu-HU" dirty="0" smtClean="0"/>
            <a:t>a- S, </a:t>
          </a:r>
          <a:endParaRPr lang="hu-HU" dirty="0"/>
        </a:p>
      </dgm:t>
    </dgm:pt>
    <dgm:pt modelId="{5BF33411-EBFA-4757-83C3-3389A2C34B4D}" type="parTrans" cxnId="{18BFD498-869F-4054-A469-1662A7AEAD07}">
      <dgm:prSet/>
      <dgm:spPr/>
      <dgm:t>
        <a:bodyPr/>
        <a:lstStyle/>
        <a:p>
          <a:endParaRPr lang="hu-HU"/>
        </a:p>
      </dgm:t>
    </dgm:pt>
    <dgm:pt modelId="{09A1B685-43CE-4930-A0FE-39AA8429B77A}" type="sibTrans" cxnId="{18BFD498-869F-4054-A469-1662A7AEAD07}">
      <dgm:prSet/>
      <dgm:spPr/>
      <dgm:t>
        <a:bodyPr/>
        <a:lstStyle/>
        <a:p>
          <a:endParaRPr lang="hu-HU"/>
        </a:p>
      </dgm:t>
    </dgm:pt>
    <dgm:pt modelId="{1F225BDB-D3B5-435B-A961-809F80E4646D}">
      <dgm:prSet/>
      <dgm:spPr/>
      <dgm:t>
        <a:bodyPr/>
        <a:lstStyle/>
        <a:p>
          <a:r>
            <a:rPr lang="hu-HU" dirty="0" smtClean="0"/>
            <a:t>b- L,                                                          </a:t>
          </a:r>
          <a:endParaRPr lang="hu-HU" dirty="0"/>
        </a:p>
      </dgm:t>
    </dgm:pt>
    <dgm:pt modelId="{1B48E774-F938-47A1-8F10-1B1798859310}" type="parTrans" cxnId="{86585FD0-4F2E-4CF2-82AE-97546CB64B38}">
      <dgm:prSet/>
      <dgm:spPr/>
      <dgm:t>
        <a:bodyPr/>
        <a:lstStyle/>
        <a:p>
          <a:endParaRPr lang="hu-HU"/>
        </a:p>
      </dgm:t>
    </dgm:pt>
    <dgm:pt modelId="{D728F6C2-E04A-4B6F-ACC2-8417D7754D78}" type="sibTrans" cxnId="{86585FD0-4F2E-4CF2-82AE-97546CB64B38}">
      <dgm:prSet/>
      <dgm:spPr/>
      <dgm:t>
        <a:bodyPr/>
        <a:lstStyle/>
        <a:p>
          <a:endParaRPr lang="hu-HU"/>
        </a:p>
      </dgm:t>
    </dgm:pt>
    <dgm:pt modelId="{F41B56AB-9C02-4225-ACE5-604673000C12}">
      <dgm:prSet/>
      <dgm:spPr/>
      <dgm:t>
        <a:bodyPr/>
        <a:lstStyle/>
        <a:p>
          <a:r>
            <a:rPr lang="hu-HU" dirty="0" smtClean="0"/>
            <a:t>c- P.</a:t>
          </a:r>
          <a:endParaRPr lang="hu-HU" dirty="0"/>
        </a:p>
      </dgm:t>
    </dgm:pt>
    <dgm:pt modelId="{EFEE0CD6-5474-47BD-BB74-62F65FEBCEA1}" type="parTrans" cxnId="{9944DB4B-EDBF-41F6-88E8-F3392B104388}">
      <dgm:prSet/>
      <dgm:spPr/>
      <dgm:t>
        <a:bodyPr/>
        <a:lstStyle/>
        <a:p>
          <a:endParaRPr lang="hu-HU"/>
        </a:p>
      </dgm:t>
    </dgm:pt>
    <dgm:pt modelId="{5A35DC01-B58B-4E65-AE6E-0FC879AFE755}" type="sibTrans" cxnId="{9944DB4B-EDBF-41F6-88E8-F3392B104388}">
      <dgm:prSet/>
      <dgm:spPr/>
      <dgm:t>
        <a:bodyPr/>
        <a:lstStyle/>
        <a:p>
          <a:endParaRPr lang="hu-HU"/>
        </a:p>
      </dgm:t>
    </dgm:pt>
    <dgm:pt modelId="{B24B43FB-ADA6-4384-B32C-41BBBF9557C2}">
      <dgm:prSet/>
      <dgm:spPr/>
      <dgm:t>
        <a:bodyPr/>
        <a:lstStyle/>
        <a:p>
          <a:endParaRPr lang="hu-HU" dirty="0"/>
        </a:p>
      </dgm:t>
    </dgm:pt>
    <dgm:pt modelId="{4221DE3A-AF8B-42B3-AA8C-59D9B8CC46E0}" type="parTrans" cxnId="{AFE94127-91B5-49CD-A809-E06C68F20266}">
      <dgm:prSet/>
      <dgm:spPr/>
      <dgm:t>
        <a:bodyPr/>
        <a:lstStyle/>
        <a:p>
          <a:endParaRPr lang="hu-HU"/>
        </a:p>
      </dgm:t>
    </dgm:pt>
    <dgm:pt modelId="{F4A1837D-416B-4D3C-82A0-7D9408C853BD}" type="sibTrans" cxnId="{AFE94127-91B5-49CD-A809-E06C68F20266}">
      <dgm:prSet/>
      <dgm:spPr/>
      <dgm:t>
        <a:bodyPr/>
        <a:lstStyle/>
        <a:p>
          <a:endParaRPr lang="hu-HU"/>
        </a:p>
      </dgm:t>
    </dgm:pt>
    <dgm:pt modelId="{2A59A214-E390-486C-AE17-E7ADB8076EF3}">
      <dgm:prSet/>
      <dgm:spPr/>
      <dgm:t>
        <a:bodyPr/>
        <a:lstStyle/>
        <a:p>
          <a:r>
            <a:rPr lang="hu-HU" b="1" dirty="0" smtClean="0"/>
            <a:t>4. A kéreg és köpeny között húzódik a …………..felület.</a:t>
          </a:r>
          <a:endParaRPr lang="hu-HU" dirty="0"/>
        </a:p>
      </dgm:t>
    </dgm:pt>
    <dgm:pt modelId="{BECAD9B2-738B-4B2B-90EC-C34EF498ACA7}" type="parTrans" cxnId="{84FFF5A0-15AC-473E-907E-1B661107CF9D}">
      <dgm:prSet/>
      <dgm:spPr/>
      <dgm:t>
        <a:bodyPr/>
        <a:lstStyle/>
        <a:p>
          <a:endParaRPr lang="hu-HU"/>
        </a:p>
      </dgm:t>
    </dgm:pt>
    <dgm:pt modelId="{7AD39B63-90BC-40E6-BC9D-65FA1F3632F3}" type="sibTrans" cxnId="{84FFF5A0-15AC-473E-907E-1B661107CF9D}">
      <dgm:prSet/>
      <dgm:spPr/>
      <dgm:t>
        <a:bodyPr/>
        <a:lstStyle/>
        <a:p>
          <a:endParaRPr lang="hu-HU"/>
        </a:p>
      </dgm:t>
    </dgm:pt>
    <dgm:pt modelId="{E85D9F00-781B-4811-9F50-A0E244258539}">
      <dgm:prSet/>
      <dgm:spPr/>
      <dgm:t>
        <a:bodyPr/>
        <a:lstStyle/>
        <a:p>
          <a:r>
            <a:rPr lang="hu-HU" dirty="0" smtClean="0"/>
            <a:t>a- </a:t>
          </a:r>
          <a:r>
            <a:rPr lang="hu-HU" dirty="0" err="1" smtClean="0"/>
            <a:t>Repetti</a:t>
          </a:r>
          <a:r>
            <a:rPr lang="hu-HU" dirty="0" smtClean="0"/>
            <a:t>-féle-felület,</a:t>
          </a:r>
          <a:endParaRPr lang="hu-HU" dirty="0"/>
        </a:p>
      </dgm:t>
    </dgm:pt>
    <dgm:pt modelId="{6EF16A82-E20F-48F4-A51D-549218A6FE09}" type="parTrans" cxnId="{6CF5ACDD-197D-4398-979C-865F14C4C3CE}">
      <dgm:prSet/>
      <dgm:spPr/>
      <dgm:t>
        <a:bodyPr/>
        <a:lstStyle/>
        <a:p>
          <a:endParaRPr lang="hu-HU"/>
        </a:p>
      </dgm:t>
    </dgm:pt>
    <dgm:pt modelId="{34F3C448-FCF2-4516-AAAF-9B4C17D0772C}" type="sibTrans" cxnId="{6CF5ACDD-197D-4398-979C-865F14C4C3CE}">
      <dgm:prSet/>
      <dgm:spPr/>
      <dgm:t>
        <a:bodyPr/>
        <a:lstStyle/>
        <a:p>
          <a:endParaRPr lang="hu-HU"/>
        </a:p>
      </dgm:t>
    </dgm:pt>
    <dgm:pt modelId="{8ACADC2E-6B91-4B89-9E88-BC21A71DA2D1}">
      <dgm:prSet/>
      <dgm:spPr/>
      <dgm:t>
        <a:bodyPr/>
        <a:lstStyle/>
        <a:p>
          <a:r>
            <a:rPr lang="hu-HU" dirty="0" smtClean="0"/>
            <a:t>b-</a:t>
          </a:r>
          <a:r>
            <a:rPr lang="hu-HU" i="0" dirty="0" err="1" smtClean="0"/>
            <a:t>Mohorovičić</a:t>
          </a:r>
          <a:r>
            <a:rPr lang="hu-HU" i="0" dirty="0" smtClean="0"/>
            <a:t>-féle felület</a:t>
          </a:r>
          <a:r>
            <a:rPr lang="hu-HU" dirty="0" smtClean="0"/>
            <a:t>.,</a:t>
          </a:r>
          <a:endParaRPr lang="hu-HU" dirty="0"/>
        </a:p>
      </dgm:t>
    </dgm:pt>
    <dgm:pt modelId="{31568203-371B-4413-BDDA-842970DFC55E}" type="parTrans" cxnId="{540999D8-E736-41CF-90C2-EACA294C4FC5}">
      <dgm:prSet/>
      <dgm:spPr/>
      <dgm:t>
        <a:bodyPr/>
        <a:lstStyle/>
        <a:p>
          <a:endParaRPr lang="hu-HU"/>
        </a:p>
      </dgm:t>
    </dgm:pt>
    <dgm:pt modelId="{30F20587-8140-409F-A94C-FA961901B870}" type="sibTrans" cxnId="{540999D8-E736-41CF-90C2-EACA294C4FC5}">
      <dgm:prSet/>
      <dgm:spPr/>
      <dgm:t>
        <a:bodyPr/>
        <a:lstStyle/>
        <a:p>
          <a:endParaRPr lang="hu-HU"/>
        </a:p>
      </dgm:t>
    </dgm:pt>
    <dgm:pt modelId="{F997563D-6109-4570-951A-8D0CDDADE385}">
      <dgm:prSet/>
      <dgm:spPr/>
      <dgm:t>
        <a:bodyPr/>
        <a:lstStyle/>
        <a:p>
          <a:r>
            <a:rPr lang="hu-HU" dirty="0" smtClean="0"/>
            <a:t>c-</a:t>
          </a:r>
          <a:r>
            <a:rPr lang="hu-HU" i="0" dirty="0" smtClean="0"/>
            <a:t>Lehmann-féle felület</a:t>
          </a:r>
          <a:r>
            <a:rPr lang="hu-HU" dirty="0" smtClean="0"/>
            <a:t>.</a:t>
          </a:r>
          <a:endParaRPr lang="hu-HU" dirty="0"/>
        </a:p>
      </dgm:t>
    </dgm:pt>
    <dgm:pt modelId="{853F1709-484B-4C14-B59B-B806EBD8A81E}" type="parTrans" cxnId="{F129D849-B2CE-49C5-85ED-F3E3BC541300}">
      <dgm:prSet/>
      <dgm:spPr/>
      <dgm:t>
        <a:bodyPr/>
        <a:lstStyle/>
        <a:p>
          <a:endParaRPr lang="hu-HU"/>
        </a:p>
      </dgm:t>
    </dgm:pt>
    <dgm:pt modelId="{A8F2498B-C620-4108-8233-8BAF4D127667}" type="sibTrans" cxnId="{F129D849-B2CE-49C5-85ED-F3E3BC541300}">
      <dgm:prSet/>
      <dgm:spPr/>
      <dgm:t>
        <a:bodyPr/>
        <a:lstStyle/>
        <a:p>
          <a:endParaRPr lang="hu-HU"/>
        </a:p>
      </dgm:t>
    </dgm:pt>
    <dgm:pt modelId="{89C75796-4C8B-4EED-9193-C9CAFAF91F80}">
      <dgm:prSet/>
      <dgm:spPr/>
      <dgm:t>
        <a:bodyPr/>
        <a:lstStyle/>
        <a:p>
          <a:r>
            <a:rPr lang="hu-HU" b="1" dirty="0" smtClean="0"/>
            <a:t> </a:t>
          </a:r>
          <a:r>
            <a:rPr lang="hu-HU" b="0" dirty="0" smtClean="0"/>
            <a:t>A megfelelőt karikázd be!</a:t>
          </a:r>
          <a:endParaRPr lang="hu-HU" b="0" dirty="0"/>
        </a:p>
      </dgm:t>
    </dgm:pt>
    <dgm:pt modelId="{4EAA730A-C989-41B5-A69B-00B74B3E7695}" type="parTrans" cxnId="{3FB1C5AB-8793-46B4-9F49-F60D50706DA6}">
      <dgm:prSet/>
      <dgm:spPr/>
      <dgm:t>
        <a:bodyPr/>
        <a:lstStyle/>
        <a:p>
          <a:endParaRPr lang="hu-HU"/>
        </a:p>
      </dgm:t>
    </dgm:pt>
    <dgm:pt modelId="{594DA7F4-F8FC-406E-B4C6-392D72FAAAC7}" type="sibTrans" cxnId="{3FB1C5AB-8793-46B4-9F49-F60D50706DA6}">
      <dgm:prSet/>
      <dgm:spPr/>
      <dgm:t>
        <a:bodyPr/>
        <a:lstStyle/>
        <a:p>
          <a:endParaRPr lang="hu-HU"/>
        </a:p>
      </dgm:t>
    </dgm:pt>
    <dgm:pt modelId="{743E62B7-B3F4-4891-BB96-32F5EAA276AD}" type="pres">
      <dgm:prSet presAssocID="{B86E599E-9C7D-45DE-A44E-4BABE1F0CE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E357A082-CC07-44AE-81DD-6CF1E3DDB784}" type="pres">
      <dgm:prSet presAssocID="{D537FA9E-D615-4DED-A3C0-FF86BFDAD920}" presName="parentText" presStyleLbl="node1" presStyleIdx="0" presStyleCnt="10" custLinFactY="100000" custLinFactNeighborY="109128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CC6530B-552B-4FE0-BFB7-5BCFAB604977}" type="pres">
      <dgm:prSet presAssocID="{9D5600AF-4A32-474F-9D70-2698D241AF2F}" presName="spacer" presStyleCnt="0"/>
      <dgm:spPr/>
    </dgm:pt>
    <dgm:pt modelId="{1A4AE4B4-035C-4ED2-8550-080BBE22506B}" type="pres">
      <dgm:prSet presAssocID="{89C75796-4C8B-4EED-9193-C9CAFAF91F80}" presName="parentText" presStyleLbl="node1" presStyleIdx="1" presStyleCnt="10" custLinFactY="-100000" custLinFactNeighborY="-10913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511EC35-6308-495C-944F-0BA96AEEC25D}" type="pres">
      <dgm:prSet presAssocID="{594DA7F4-F8FC-406E-B4C6-392D72FAAAC7}" presName="spacer" presStyleCnt="0"/>
      <dgm:spPr/>
    </dgm:pt>
    <dgm:pt modelId="{94641063-3EF2-4856-99A7-BB8C8157C56E}" type="pres">
      <dgm:prSet presAssocID="{06BC1A0C-95BF-4B52-B43A-B516413161FB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E651B45-EAE1-4BC4-9A60-8856BC2B0B29}" type="pres">
      <dgm:prSet presAssocID="{09A1B685-43CE-4930-A0FE-39AA8429B77A}" presName="spacer" presStyleCnt="0"/>
      <dgm:spPr/>
    </dgm:pt>
    <dgm:pt modelId="{BABE1AEF-6B75-4981-B0A4-E11D684D884F}" type="pres">
      <dgm:prSet presAssocID="{1F225BDB-D3B5-435B-A961-809F80E4646D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D61B894-B27E-4673-AC09-49A82E8BB465}" type="pres">
      <dgm:prSet presAssocID="{D728F6C2-E04A-4B6F-ACC2-8417D7754D78}" presName="spacer" presStyleCnt="0"/>
      <dgm:spPr/>
    </dgm:pt>
    <dgm:pt modelId="{54F7A8B3-6378-4BF3-A5A7-EA9D619E9D12}" type="pres">
      <dgm:prSet presAssocID="{F41B56AB-9C02-4225-ACE5-604673000C12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F82F53B-0F5C-4996-8FD2-43143E8CCA13}" type="pres">
      <dgm:prSet presAssocID="{5A35DC01-B58B-4E65-AE6E-0FC879AFE755}" presName="spacer" presStyleCnt="0"/>
      <dgm:spPr/>
    </dgm:pt>
    <dgm:pt modelId="{962999C0-7D1D-4B5D-8FD9-4D412ED3D679}" type="pres">
      <dgm:prSet presAssocID="{B24B43FB-ADA6-4384-B32C-41BBBF9557C2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940AD23-EA82-4FC0-9372-449E4AAC0103}" type="pres">
      <dgm:prSet presAssocID="{F4A1837D-416B-4D3C-82A0-7D9408C853BD}" presName="spacer" presStyleCnt="0"/>
      <dgm:spPr/>
    </dgm:pt>
    <dgm:pt modelId="{6FE2B892-918A-49DF-8B9C-6DB46080D8BE}" type="pres">
      <dgm:prSet presAssocID="{2A59A214-E390-486C-AE17-E7ADB8076EF3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81FAB2E-ABD4-45DD-8E70-7AA83EC4BF00}" type="pres">
      <dgm:prSet presAssocID="{7AD39B63-90BC-40E6-BC9D-65FA1F3632F3}" presName="spacer" presStyleCnt="0"/>
      <dgm:spPr/>
    </dgm:pt>
    <dgm:pt modelId="{45E40C41-7970-4EEA-8D5F-67E2AC0A8314}" type="pres">
      <dgm:prSet presAssocID="{E85D9F00-781B-4811-9F50-A0E244258539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605A916-CA8E-492D-B916-02141731EC14}" type="pres">
      <dgm:prSet presAssocID="{34F3C448-FCF2-4516-AAAF-9B4C17D0772C}" presName="spacer" presStyleCnt="0"/>
      <dgm:spPr/>
    </dgm:pt>
    <dgm:pt modelId="{2B3EC764-CC97-4AD1-A672-3533A0B6D535}" type="pres">
      <dgm:prSet presAssocID="{8ACADC2E-6B91-4B89-9E88-BC21A71DA2D1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D2DDC81-BC52-40AD-A559-27F16373628F}" type="pres">
      <dgm:prSet presAssocID="{30F20587-8140-409F-A94C-FA961901B870}" presName="spacer" presStyleCnt="0"/>
      <dgm:spPr/>
    </dgm:pt>
    <dgm:pt modelId="{BB142977-3DD3-4853-97FD-2A3055211577}" type="pres">
      <dgm:prSet presAssocID="{F997563D-6109-4570-951A-8D0CDDADE385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AFE94127-91B5-49CD-A809-E06C68F20266}" srcId="{B86E599E-9C7D-45DE-A44E-4BABE1F0CEF7}" destId="{B24B43FB-ADA6-4384-B32C-41BBBF9557C2}" srcOrd="5" destOrd="0" parTransId="{4221DE3A-AF8B-42B3-AA8C-59D9B8CC46E0}" sibTransId="{F4A1837D-416B-4D3C-82A0-7D9408C853BD}"/>
    <dgm:cxn modelId="{7E59AF11-96A2-4A12-B337-9F0F054CCAB9}" type="presOf" srcId="{2A59A214-E390-486C-AE17-E7ADB8076EF3}" destId="{6FE2B892-918A-49DF-8B9C-6DB46080D8BE}" srcOrd="0" destOrd="0" presId="urn:microsoft.com/office/officeart/2005/8/layout/vList2"/>
    <dgm:cxn modelId="{540999D8-E736-41CF-90C2-EACA294C4FC5}" srcId="{B86E599E-9C7D-45DE-A44E-4BABE1F0CEF7}" destId="{8ACADC2E-6B91-4B89-9E88-BC21A71DA2D1}" srcOrd="8" destOrd="0" parTransId="{31568203-371B-4413-BDDA-842970DFC55E}" sibTransId="{30F20587-8140-409F-A94C-FA961901B870}"/>
    <dgm:cxn modelId="{544A5450-23E3-47E3-9EF2-0E5134BA3023}" type="presOf" srcId="{1F225BDB-D3B5-435B-A961-809F80E4646D}" destId="{BABE1AEF-6B75-4981-B0A4-E11D684D884F}" srcOrd="0" destOrd="0" presId="urn:microsoft.com/office/officeart/2005/8/layout/vList2"/>
    <dgm:cxn modelId="{1A2FDA7B-362A-4661-90B9-EE454E960A94}" type="presOf" srcId="{8ACADC2E-6B91-4B89-9E88-BC21A71DA2D1}" destId="{2B3EC764-CC97-4AD1-A672-3533A0B6D535}" srcOrd="0" destOrd="0" presId="urn:microsoft.com/office/officeart/2005/8/layout/vList2"/>
    <dgm:cxn modelId="{09AC264C-FD04-4D42-8751-355549716325}" type="presOf" srcId="{B24B43FB-ADA6-4384-B32C-41BBBF9557C2}" destId="{962999C0-7D1D-4B5D-8FD9-4D412ED3D679}" srcOrd="0" destOrd="0" presId="urn:microsoft.com/office/officeart/2005/8/layout/vList2"/>
    <dgm:cxn modelId="{96C90F36-5AC6-4F85-8F29-472A4DBC4A56}" srcId="{B86E599E-9C7D-45DE-A44E-4BABE1F0CEF7}" destId="{D537FA9E-D615-4DED-A3C0-FF86BFDAD920}" srcOrd="0" destOrd="0" parTransId="{5AE5A92D-A618-498A-85D8-D50512570861}" sibTransId="{9D5600AF-4A32-474F-9D70-2698D241AF2F}"/>
    <dgm:cxn modelId="{E73F9162-BF87-4D9C-9870-FA3FFCA00E3E}" type="presOf" srcId="{D537FA9E-D615-4DED-A3C0-FF86BFDAD920}" destId="{E357A082-CC07-44AE-81DD-6CF1E3DDB784}" srcOrd="0" destOrd="0" presId="urn:microsoft.com/office/officeart/2005/8/layout/vList2"/>
    <dgm:cxn modelId="{9944DB4B-EDBF-41F6-88E8-F3392B104388}" srcId="{B86E599E-9C7D-45DE-A44E-4BABE1F0CEF7}" destId="{F41B56AB-9C02-4225-ACE5-604673000C12}" srcOrd="4" destOrd="0" parTransId="{EFEE0CD6-5474-47BD-BB74-62F65FEBCEA1}" sibTransId="{5A35DC01-B58B-4E65-AE6E-0FC879AFE755}"/>
    <dgm:cxn modelId="{BE72D687-C829-44D5-9AD5-D79A280C89A1}" type="presOf" srcId="{06BC1A0C-95BF-4B52-B43A-B516413161FB}" destId="{94641063-3EF2-4856-99A7-BB8C8157C56E}" srcOrd="0" destOrd="0" presId="urn:microsoft.com/office/officeart/2005/8/layout/vList2"/>
    <dgm:cxn modelId="{84FFF5A0-15AC-473E-907E-1B661107CF9D}" srcId="{B86E599E-9C7D-45DE-A44E-4BABE1F0CEF7}" destId="{2A59A214-E390-486C-AE17-E7ADB8076EF3}" srcOrd="6" destOrd="0" parTransId="{BECAD9B2-738B-4B2B-90EC-C34EF498ACA7}" sibTransId="{7AD39B63-90BC-40E6-BC9D-65FA1F3632F3}"/>
    <dgm:cxn modelId="{FB5EF552-564E-41C2-8F40-C28D9F4635CF}" type="presOf" srcId="{F41B56AB-9C02-4225-ACE5-604673000C12}" destId="{54F7A8B3-6378-4BF3-A5A7-EA9D619E9D12}" srcOrd="0" destOrd="0" presId="urn:microsoft.com/office/officeart/2005/8/layout/vList2"/>
    <dgm:cxn modelId="{3FB1C5AB-8793-46B4-9F49-F60D50706DA6}" srcId="{B86E599E-9C7D-45DE-A44E-4BABE1F0CEF7}" destId="{89C75796-4C8B-4EED-9193-C9CAFAF91F80}" srcOrd="1" destOrd="0" parTransId="{4EAA730A-C989-41B5-A69B-00B74B3E7695}" sibTransId="{594DA7F4-F8FC-406E-B4C6-392D72FAAAC7}"/>
    <dgm:cxn modelId="{550D3C2B-126B-4202-AFEB-E56DFEC22C3B}" type="presOf" srcId="{89C75796-4C8B-4EED-9193-C9CAFAF91F80}" destId="{1A4AE4B4-035C-4ED2-8550-080BBE22506B}" srcOrd="0" destOrd="0" presId="urn:microsoft.com/office/officeart/2005/8/layout/vList2"/>
    <dgm:cxn modelId="{C04571DF-82C5-4AB2-B87D-5DB98793B215}" type="presOf" srcId="{B86E599E-9C7D-45DE-A44E-4BABE1F0CEF7}" destId="{743E62B7-B3F4-4891-BB96-32F5EAA276AD}" srcOrd="0" destOrd="0" presId="urn:microsoft.com/office/officeart/2005/8/layout/vList2"/>
    <dgm:cxn modelId="{F129D849-B2CE-49C5-85ED-F3E3BC541300}" srcId="{B86E599E-9C7D-45DE-A44E-4BABE1F0CEF7}" destId="{F997563D-6109-4570-951A-8D0CDDADE385}" srcOrd="9" destOrd="0" parTransId="{853F1709-484B-4C14-B59B-B806EBD8A81E}" sibTransId="{A8F2498B-C620-4108-8233-8BAF4D127667}"/>
    <dgm:cxn modelId="{86585FD0-4F2E-4CF2-82AE-97546CB64B38}" srcId="{B86E599E-9C7D-45DE-A44E-4BABE1F0CEF7}" destId="{1F225BDB-D3B5-435B-A961-809F80E4646D}" srcOrd="3" destOrd="0" parTransId="{1B48E774-F938-47A1-8F10-1B1798859310}" sibTransId="{D728F6C2-E04A-4B6F-ACC2-8417D7754D78}"/>
    <dgm:cxn modelId="{6DFE2EF0-D170-445E-9D16-487EE61B7EA5}" type="presOf" srcId="{E85D9F00-781B-4811-9F50-A0E244258539}" destId="{45E40C41-7970-4EEA-8D5F-67E2AC0A8314}" srcOrd="0" destOrd="0" presId="urn:microsoft.com/office/officeart/2005/8/layout/vList2"/>
    <dgm:cxn modelId="{6CF5ACDD-197D-4398-979C-865F14C4C3CE}" srcId="{B86E599E-9C7D-45DE-A44E-4BABE1F0CEF7}" destId="{E85D9F00-781B-4811-9F50-A0E244258539}" srcOrd="7" destOrd="0" parTransId="{6EF16A82-E20F-48F4-A51D-549218A6FE09}" sibTransId="{34F3C448-FCF2-4516-AAAF-9B4C17D0772C}"/>
    <dgm:cxn modelId="{31D43724-4F06-4765-8B3E-2F9537FCC581}" type="presOf" srcId="{F997563D-6109-4570-951A-8D0CDDADE385}" destId="{BB142977-3DD3-4853-97FD-2A3055211577}" srcOrd="0" destOrd="0" presId="urn:microsoft.com/office/officeart/2005/8/layout/vList2"/>
    <dgm:cxn modelId="{18BFD498-869F-4054-A469-1662A7AEAD07}" srcId="{B86E599E-9C7D-45DE-A44E-4BABE1F0CEF7}" destId="{06BC1A0C-95BF-4B52-B43A-B516413161FB}" srcOrd="2" destOrd="0" parTransId="{5BF33411-EBFA-4757-83C3-3389A2C34B4D}" sibTransId="{09A1B685-43CE-4930-A0FE-39AA8429B77A}"/>
    <dgm:cxn modelId="{426C69F2-E00C-4BB7-A33C-5C9411754930}" type="presParOf" srcId="{743E62B7-B3F4-4891-BB96-32F5EAA276AD}" destId="{E357A082-CC07-44AE-81DD-6CF1E3DDB784}" srcOrd="0" destOrd="0" presId="urn:microsoft.com/office/officeart/2005/8/layout/vList2"/>
    <dgm:cxn modelId="{0502EEA9-4E5E-472D-81C6-5CCD521A19E3}" type="presParOf" srcId="{743E62B7-B3F4-4891-BB96-32F5EAA276AD}" destId="{5CC6530B-552B-4FE0-BFB7-5BCFAB604977}" srcOrd="1" destOrd="0" presId="urn:microsoft.com/office/officeart/2005/8/layout/vList2"/>
    <dgm:cxn modelId="{5D368549-8969-44E3-B7BB-82B4E4B3DC84}" type="presParOf" srcId="{743E62B7-B3F4-4891-BB96-32F5EAA276AD}" destId="{1A4AE4B4-035C-4ED2-8550-080BBE22506B}" srcOrd="2" destOrd="0" presId="urn:microsoft.com/office/officeart/2005/8/layout/vList2"/>
    <dgm:cxn modelId="{FD363636-FFFA-4DC5-A89E-CB37E4A5B9D7}" type="presParOf" srcId="{743E62B7-B3F4-4891-BB96-32F5EAA276AD}" destId="{5511EC35-6308-495C-944F-0BA96AEEC25D}" srcOrd="3" destOrd="0" presId="urn:microsoft.com/office/officeart/2005/8/layout/vList2"/>
    <dgm:cxn modelId="{B41425C3-D162-4C58-89A2-4135A186DC5B}" type="presParOf" srcId="{743E62B7-B3F4-4891-BB96-32F5EAA276AD}" destId="{94641063-3EF2-4856-99A7-BB8C8157C56E}" srcOrd="4" destOrd="0" presId="urn:microsoft.com/office/officeart/2005/8/layout/vList2"/>
    <dgm:cxn modelId="{0770BD39-F28F-477A-9505-A7FB779BF56F}" type="presParOf" srcId="{743E62B7-B3F4-4891-BB96-32F5EAA276AD}" destId="{8E651B45-EAE1-4BC4-9A60-8856BC2B0B29}" srcOrd="5" destOrd="0" presId="urn:microsoft.com/office/officeart/2005/8/layout/vList2"/>
    <dgm:cxn modelId="{57DA818B-B79B-4F2E-99CD-A5D515B48581}" type="presParOf" srcId="{743E62B7-B3F4-4891-BB96-32F5EAA276AD}" destId="{BABE1AEF-6B75-4981-B0A4-E11D684D884F}" srcOrd="6" destOrd="0" presId="urn:microsoft.com/office/officeart/2005/8/layout/vList2"/>
    <dgm:cxn modelId="{32FE64C1-C074-417F-8DCB-79F04160E6C8}" type="presParOf" srcId="{743E62B7-B3F4-4891-BB96-32F5EAA276AD}" destId="{7D61B894-B27E-4673-AC09-49A82E8BB465}" srcOrd="7" destOrd="0" presId="urn:microsoft.com/office/officeart/2005/8/layout/vList2"/>
    <dgm:cxn modelId="{01EC1344-9401-403B-A832-C26BBF97C859}" type="presParOf" srcId="{743E62B7-B3F4-4891-BB96-32F5EAA276AD}" destId="{54F7A8B3-6378-4BF3-A5A7-EA9D619E9D12}" srcOrd="8" destOrd="0" presId="urn:microsoft.com/office/officeart/2005/8/layout/vList2"/>
    <dgm:cxn modelId="{63AFC6DB-2E1D-4EFB-B0DB-ED8D8DB471A2}" type="presParOf" srcId="{743E62B7-B3F4-4891-BB96-32F5EAA276AD}" destId="{0F82F53B-0F5C-4996-8FD2-43143E8CCA13}" srcOrd="9" destOrd="0" presId="urn:microsoft.com/office/officeart/2005/8/layout/vList2"/>
    <dgm:cxn modelId="{97F34C42-4416-40F7-AF62-80D992452DBD}" type="presParOf" srcId="{743E62B7-B3F4-4891-BB96-32F5EAA276AD}" destId="{962999C0-7D1D-4B5D-8FD9-4D412ED3D679}" srcOrd="10" destOrd="0" presId="urn:microsoft.com/office/officeart/2005/8/layout/vList2"/>
    <dgm:cxn modelId="{48C1AA76-DB47-4AA8-936E-66CE5C6FA830}" type="presParOf" srcId="{743E62B7-B3F4-4891-BB96-32F5EAA276AD}" destId="{1940AD23-EA82-4FC0-9372-449E4AAC0103}" srcOrd="11" destOrd="0" presId="urn:microsoft.com/office/officeart/2005/8/layout/vList2"/>
    <dgm:cxn modelId="{12E56C49-A5F4-4B6F-9481-FC96F6F5D8F9}" type="presParOf" srcId="{743E62B7-B3F4-4891-BB96-32F5EAA276AD}" destId="{6FE2B892-918A-49DF-8B9C-6DB46080D8BE}" srcOrd="12" destOrd="0" presId="urn:microsoft.com/office/officeart/2005/8/layout/vList2"/>
    <dgm:cxn modelId="{D6E6B04E-3FFA-478B-89A6-31B8FC75A45C}" type="presParOf" srcId="{743E62B7-B3F4-4891-BB96-32F5EAA276AD}" destId="{181FAB2E-ABD4-45DD-8E70-7AA83EC4BF00}" srcOrd="13" destOrd="0" presId="urn:microsoft.com/office/officeart/2005/8/layout/vList2"/>
    <dgm:cxn modelId="{9032F733-3804-4FB0-83B6-7B5190843FDA}" type="presParOf" srcId="{743E62B7-B3F4-4891-BB96-32F5EAA276AD}" destId="{45E40C41-7970-4EEA-8D5F-67E2AC0A8314}" srcOrd="14" destOrd="0" presId="urn:microsoft.com/office/officeart/2005/8/layout/vList2"/>
    <dgm:cxn modelId="{18CF99BF-CC6C-4A86-99FD-B12932807353}" type="presParOf" srcId="{743E62B7-B3F4-4891-BB96-32F5EAA276AD}" destId="{A605A916-CA8E-492D-B916-02141731EC14}" srcOrd="15" destOrd="0" presId="urn:microsoft.com/office/officeart/2005/8/layout/vList2"/>
    <dgm:cxn modelId="{4B10FC1D-35F3-4754-A45A-90EC02DFB85E}" type="presParOf" srcId="{743E62B7-B3F4-4891-BB96-32F5EAA276AD}" destId="{2B3EC764-CC97-4AD1-A672-3533A0B6D535}" srcOrd="16" destOrd="0" presId="urn:microsoft.com/office/officeart/2005/8/layout/vList2"/>
    <dgm:cxn modelId="{62561180-7453-4D27-83BD-AACCF5C5A65E}" type="presParOf" srcId="{743E62B7-B3F4-4891-BB96-32F5EAA276AD}" destId="{ED2DDC81-BC52-40AD-A559-27F16373628F}" srcOrd="17" destOrd="0" presId="urn:microsoft.com/office/officeart/2005/8/layout/vList2"/>
    <dgm:cxn modelId="{93240810-30EB-4FC3-99AD-D7612237EE9A}" type="presParOf" srcId="{743E62B7-B3F4-4891-BB96-32F5EAA276AD}" destId="{BB142977-3DD3-4853-97FD-2A3055211577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0254CE-46DD-41E3-ABAE-18C7FA9F04A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5BFA58DE-6A03-4671-9571-1B053C998A1F}">
      <dgm:prSet/>
      <dgm:spPr/>
      <dgm:t>
        <a:bodyPr/>
        <a:lstStyle/>
        <a:p>
          <a:pPr rtl="0"/>
          <a:r>
            <a:rPr lang="hu-HU" b="1" dirty="0" smtClean="0"/>
            <a:t>A Föld </a:t>
          </a:r>
          <a:r>
            <a:rPr lang="hu-HU" b="1" dirty="0" err="1" smtClean="0"/>
            <a:t>belsejéről</a:t>
          </a:r>
          <a:r>
            <a:rPr lang="hu-HU" b="1" dirty="0" smtClean="0"/>
            <a:t> a földrengéshullámok elemzésével lehet közvetett ismeretekhez jutni. </a:t>
          </a:r>
          <a:r>
            <a:rPr lang="hu-HU" dirty="0" smtClean="0"/>
            <a:t>A földrengéshullámoknak három fő típusát szokták megkülönböztetni:</a:t>
          </a:r>
          <a:endParaRPr lang="hu-HU" dirty="0"/>
        </a:p>
      </dgm:t>
    </dgm:pt>
    <dgm:pt modelId="{8222C79A-F753-45F0-8F79-F6385D76B4CB}" type="parTrans" cxnId="{FE9A77B3-D7C5-4A16-B027-A4B689F5FD1D}">
      <dgm:prSet/>
      <dgm:spPr/>
      <dgm:t>
        <a:bodyPr/>
        <a:lstStyle/>
        <a:p>
          <a:endParaRPr lang="hu-HU"/>
        </a:p>
      </dgm:t>
    </dgm:pt>
    <dgm:pt modelId="{600AB55B-10C7-4292-8EE7-666658558774}" type="sibTrans" cxnId="{FE9A77B3-D7C5-4A16-B027-A4B689F5FD1D}">
      <dgm:prSet/>
      <dgm:spPr/>
      <dgm:t>
        <a:bodyPr/>
        <a:lstStyle/>
        <a:p>
          <a:endParaRPr lang="hu-HU"/>
        </a:p>
      </dgm:t>
    </dgm:pt>
    <dgm:pt modelId="{9295C1A2-3C05-4B7B-B1A1-DE6DFD869515}">
      <dgm:prSet/>
      <dgm:spPr/>
      <dgm:t>
        <a:bodyPr/>
        <a:lstStyle/>
        <a:p>
          <a:pPr rtl="0"/>
          <a:r>
            <a:rPr lang="hu-HU" b="1" dirty="0" smtClean="0"/>
            <a:t>P hullámok:</a:t>
          </a:r>
          <a:r>
            <a:rPr lang="hu-HU" dirty="0" smtClean="0"/>
            <a:t> longitudinális hullámok, a földrengés epicentrumából először ezek érkeznek meg az észlelőállomásokra (primer hullámok).</a:t>
          </a:r>
          <a:endParaRPr lang="hu-HU" dirty="0"/>
        </a:p>
      </dgm:t>
    </dgm:pt>
    <dgm:pt modelId="{EECB9008-F6EE-4D06-AE83-75E12152B0E2}" type="parTrans" cxnId="{E2D6B263-3E1B-4D71-85B5-CFDFF50C0FCE}">
      <dgm:prSet/>
      <dgm:spPr/>
      <dgm:t>
        <a:bodyPr/>
        <a:lstStyle/>
        <a:p>
          <a:endParaRPr lang="hu-HU"/>
        </a:p>
      </dgm:t>
    </dgm:pt>
    <dgm:pt modelId="{F4F5D466-5BB3-4389-8B63-1BCBD8D16725}" type="sibTrans" cxnId="{E2D6B263-3E1B-4D71-85B5-CFDFF50C0FCE}">
      <dgm:prSet/>
      <dgm:spPr/>
      <dgm:t>
        <a:bodyPr/>
        <a:lstStyle/>
        <a:p>
          <a:endParaRPr lang="hu-HU"/>
        </a:p>
      </dgm:t>
    </dgm:pt>
    <dgm:pt modelId="{64E591F6-9912-4A6E-8FD9-5CB003181ADE}">
      <dgm:prSet/>
      <dgm:spPr/>
      <dgm:t>
        <a:bodyPr/>
        <a:lstStyle/>
        <a:p>
          <a:pPr rtl="0"/>
          <a:r>
            <a:rPr lang="hu-HU" b="1" smtClean="0"/>
            <a:t>S hullámok: </a:t>
          </a:r>
          <a:r>
            <a:rPr lang="hu-HU" smtClean="0"/>
            <a:t>transzverzális hullámok, csak szilárd közegben terjednek, az észlelőállomásra másodiknak érkeznek be (szekunder hullámok).</a:t>
          </a:r>
          <a:br>
            <a:rPr lang="hu-HU" smtClean="0"/>
          </a:br>
          <a:endParaRPr lang="hu-HU"/>
        </a:p>
      </dgm:t>
    </dgm:pt>
    <dgm:pt modelId="{44AFC140-AD2C-4D95-A0DC-CF45E2CEF7CB}" type="parTrans" cxnId="{77769EB5-5DCC-44F5-8BDE-FAF2335376FE}">
      <dgm:prSet/>
      <dgm:spPr/>
      <dgm:t>
        <a:bodyPr/>
        <a:lstStyle/>
        <a:p>
          <a:endParaRPr lang="hu-HU"/>
        </a:p>
      </dgm:t>
    </dgm:pt>
    <dgm:pt modelId="{0AA9A176-F003-4A7E-ACE2-E68C71273BC9}" type="sibTrans" cxnId="{77769EB5-5DCC-44F5-8BDE-FAF2335376FE}">
      <dgm:prSet/>
      <dgm:spPr/>
      <dgm:t>
        <a:bodyPr/>
        <a:lstStyle/>
        <a:p>
          <a:endParaRPr lang="hu-HU"/>
        </a:p>
      </dgm:t>
    </dgm:pt>
    <dgm:pt modelId="{F9A9B8F2-1038-42F6-B4B3-091B182B7D34}">
      <dgm:prSet/>
      <dgm:spPr/>
      <dgm:t>
        <a:bodyPr/>
        <a:lstStyle/>
        <a:p>
          <a:pPr rtl="0"/>
          <a:r>
            <a:rPr lang="hu-HU" b="1" smtClean="0"/>
            <a:t>L hullámok:</a:t>
          </a:r>
          <a:r>
            <a:rPr lang="hu-HU" smtClean="0"/>
            <a:t> több fajtájuk van, közös jellemzőjük, hogy a rezgés nagysága a mélységgel gyorsan csökken, ezért csak a felszín környezetében terjednek (felületi hullámok).</a:t>
          </a:r>
          <a:endParaRPr lang="hu-HU"/>
        </a:p>
      </dgm:t>
    </dgm:pt>
    <dgm:pt modelId="{AFCD4014-C6FB-46C4-B3F9-7E537B8D6D2C}" type="parTrans" cxnId="{E02B0A33-972C-4A7F-B4B0-90253C3A2B47}">
      <dgm:prSet/>
      <dgm:spPr/>
      <dgm:t>
        <a:bodyPr/>
        <a:lstStyle/>
        <a:p>
          <a:endParaRPr lang="hu-HU"/>
        </a:p>
      </dgm:t>
    </dgm:pt>
    <dgm:pt modelId="{2E4C8CCF-B987-470D-BCC5-AC034B35D044}" type="sibTrans" cxnId="{E02B0A33-972C-4A7F-B4B0-90253C3A2B47}">
      <dgm:prSet/>
      <dgm:spPr/>
      <dgm:t>
        <a:bodyPr/>
        <a:lstStyle/>
        <a:p>
          <a:endParaRPr lang="hu-HU"/>
        </a:p>
      </dgm:t>
    </dgm:pt>
    <dgm:pt modelId="{753F1B12-F0E1-4F4C-8490-73014A26328E}" type="pres">
      <dgm:prSet presAssocID="{6F0254CE-46DD-41E3-ABAE-18C7FA9F04A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218106A4-8794-49FC-98E6-1AED3BE8E193}" type="pres">
      <dgm:prSet presAssocID="{5BFA58DE-6A03-4671-9571-1B053C998A1F}" presName="parentText" presStyleLbl="node1" presStyleIdx="0" presStyleCnt="4" custScaleY="170180" custLinFactY="-34422" custLinFactNeighborX="-491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6B6BF95-FC3D-4247-B918-6B17F3222533}" type="pres">
      <dgm:prSet presAssocID="{600AB55B-10C7-4292-8EE7-666658558774}" presName="spacer" presStyleCnt="0"/>
      <dgm:spPr/>
    </dgm:pt>
    <dgm:pt modelId="{F97E5C0E-9DAB-4E79-9A3C-05ADDF31CEBC}" type="pres">
      <dgm:prSet presAssocID="{9295C1A2-3C05-4B7B-B1A1-DE6DFD869515}" presName="parentText" presStyleLbl="node1" presStyleIdx="1" presStyleCnt="4" custLinFactNeighborY="2409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1236E09-E902-4E3F-BF60-7F2AA325509D}" type="pres">
      <dgm:prSet presAssocID="{F4F5D466-5BB3-4389-8B63-1BCBD8D16725}" presName="spacer" presStyleCnt="0"/>
      <dgm:spPr/>
    </dgm:pt>
    <dgm:pt modelId="{D37F6FE3-D8EF-4F35-B8A1-E8787D5C6579}" type="pres">
      <dgm:prSet presAssocID="{64E591F6-9912-4A6E-8FD9-5CB003181AD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C569E1D-914C-413D-A02A-B411E2ECE3F9}" type="pres">
      <dgm:prSet presAssocID="{0AA9A176-F003-4A7E-ACE2-E68C71273BC9}" presName="spacer" presStyleCnt="0"/>
      <dgm:spPr/>
    </dgm:pt>
    <dgm:pt modelId="{A5104AE6-E4A4-4920-9D4E-02C65E118F84}" type="pres">
      <dgm:prSet presAssocID="{F9A9B8F2-1038-42F6-B4B3-091B182B7D3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E2D6B263-3E1B-4D71-85B5-CFDFF50C0FCE}" srcId="{6F0254CE-46DD-41E3-ABAE-18C7FA9F04AE}" destId="{9295C1A2-3C05-4B7B-B1A1-DE6DFD869515}" srcOrd="1" destOrd="0" parTransId="{EECB9008-F6EE-4D06-AE83-75E12152B0E2}" sibTransId="{F4F5D466-5BB3-4389-8B63-1BCBD8D16725}"/>
    <dgm:cxn modelId="{71CCE6B0-26E2-4680-8922-64C09893502B}" type="presOf" srcId="{64E591F6-9912-4A6E-8FD9-5CB003181ADE}" destId="{D37F6FE3-D8EF-4F35-B8A1-E8787D5C6579}" srcOrd="0" destOrd="0" presId="urn:microsoft.com/office/officeart/2005/8/layout/vList2"/>
    <dgm:cxn modelId="{82C76B0F-50D5-4761-8F3C-58612AA10E5A}" type="presOf" srcId="{9295C1A2-3C05-4B7B-B1A1-DE6DFD869515}" destId="{F97E5C0E-9DAB-4E79-9A3C-05ADDF31CEBC}" srcOrd="0" destOrd="0" presId="urn:microsoft.com/office/officeart/2005/8/layout/vList2"/>
    <dgm:cxn modelId="{2C86BD60-2B84-43E1-99AB-3374BABEA8CD}" type="presOf" srcId="{6F0254CE-46DD-41E3-ABAE-18C7FA9F04AE}" destId="{753F1B12-F0E1-4F4C-8490-73014A26328E}" srcOrd="0" destOrd="0" presId="urn:microsoft.com/office/officeart/2005/8/layout/vList2"/>
    <dgm:cxn modelId="{FE9A77B3-D7C5-4A16-B027-A4B689F5FD1D}" srcId="{6F0254CE-46DD-41E3-ABAE-18C7FA9F04AE}" destId="{5BFA58DE-6A03-4671-9571-1B053C998A1F}" srcOrd="0" destOrd="0" parTransId="{8222C79A-F753-45F0-8F79-F6385D76B4CB}" sibTransId="{600AB55B-10C7-4292-8EE7-666658558774}"/>
    <dgm:cxn modelId="{E02B0A33-972C-4A7F-B4B0-90253C3A2B47}" srcId="{6F0254CE-46DD-41E3-ABAE-18C7FA9F04AE}" destId="{F9A9B8F2-1038-42F6-B4B3-091B182B7D34}" srcOrd="3" destOrd="0" parTransId="{AFCD4014-C6FB-46C4-B3F9-7E537B8D6D2C}" sibTransId="{2E4C8CCF-B987-470D-BCC5-AC034B35D044}"/>
    <dgm:cxn modelId="{B3B8A936-1911-43C6-AFBE-2C0125F51F81}" type="presOf" srcId="{5BFA58DE-6A03-4671-9571-1B053C998A1F}" destId="{218106A4-8794-49FC-98E6-1AED3BE8E193}" srcOrd="0" destOrd="0" presId="urn:microsoft.com/office/officeart/2005/8/layout/vList2"/>
    <dgm:cxn modelId="{77769EB5-5DCC-44F5-8BDE-FAF2335376FE}" srcId="{6F0254CE-46DD-41E3-ABAE-18C7FA9F04AE}" destId="{64E591F6-9912-4A6E-8FD9-5CB003181ADE}" srcOrd="2" destOrd="0" parTransId="{44AFC140-AD2C-4D95-A0DC-CF45E2CEF7CB}" sibTransId="{0AA9A176-F003-4A7E-ACE2-E68C71273BC9}"/>
    <dgm:cxn modelId="{52E8AF83-7AF6-40E6-AF6D-0E0F150A8647}" type="presOf" srcId="{F9A9B8F2-1038-42F6-B4B3-091B182B7D34}" destId="{A5104AE6-E4A4-4920-9D4E-02C65E118F84}" srcOrd="0" destOrd="0" presId="urn:microsoft.com/office/officeart/2005/8/layout/vList2"/>
    <dgm:cxn modelId="{4C012D8F-1742-442B-9506-51D99E1F812C}" type="presParOf" srcId="{753F1B12-F0E1-4F4C-8490-73014A26328E}" destId="{218106A4-8794-49FC-98E6-1AED3BE8E193}" srcOrd="0" destOrd="0" presId="urn:microsoft.com/office/officeart/2005/8/layout/vList2"/>
    <dgm:cxn modelId="{DC4A4404-6F75-4677-B844-90A7E00C6E5B}" type="presParOf" srcId="{753F1B12-F0E1-4F4C-8490-73014A26328E}" destId="{36B6BF95-FC3D-4247-B918-6B17F3222533}" srcOrd="1" destOrd="0" presId="urn:microsoft.com/office/officeart/2005/8/layout/vList2"/>
    <dgm:cxn modelId="{61125E33-38B1-4993-A397-5F61A61CB8E1}" type="presParOf" srcId="{753F1B12-F0E1-4F4C-8490-73014A26328E}" destId="{F97E5C0E-9DAB-4E79-9A3C-05ADDF31CEBC}" srcOrd="2" destOrd="0" presId="urn:microsoft.com/office/officeart/2005/8/layout/vList2"/>
    <dgm:cxn modelId="{E254EEE0-97FC-47DC-B64D-43B4808ECD8B}" type="presParOf" srcId="{753F1B12-F0E1-4F4C-8490-73014A26328E}" destId="{B1236E09-E902-4E3F-BF60-7F2AA325509D}" srcOrd="3" destOrd="0" presId="urn:microsoft.com/office/officeart/2005/8/layout/vList2"/>
    <dgm:cxn modelId="{3BAC1413-3EF9-486E-8EB6-45483846899B}" type="presParOf" srcId="{753F1B12-F0E1-4F4C-8490-73014A26328E}" destId="{D37F6FE3-D8EF-4F35-B8A1-E8787D5C6579}" srcOrd="4" destOrd="0" presId="urn:microsoft.com/office/officeart/2005/8/layout/vList2"/>
    <dgm:cxn modelId="{4F50F182-41AA-4F51-80A3-E5E77AC2BA8B}" type="presParOf" srcId="{753F1B12-F0E1-4F4C-8490-73014A26328E}" destId="{DC569E1D-914C-413D-A02A-B411E2ECE3F9}" srcOrd="5" destOrd="0" presId="urn:microsoft.com/office/officeart/2005/8/layout/vList2"/>
    <dgm:cxn modelId="{407A3027-271B-4064-99AD-8D0D5B45C537}" type="presParOf" srcId="{753F1B12-F0E1-4F4C-8490-73014A26328E}" destId="{A5104AE6-E4A4-4920-9D4E-02C65E118F8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86E599E-9C7D-45DE-A44E-4BABE1F0CE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52C89043-CB4D-4AAA-8B40-E58D8A6B74B1}">
      <dgm:prSet/>
      <dgm:spPr/>
      <dgm:t>
        <a:bodyPr/>
        <a:lstStyle/>
        <a:p>
          <a:r>
            <a:rPr lang="hu-HU" smtClean="0"/>
            <a:t>A megfelelőt karikázd be!</a:t>
          </a:r>
          <a:endParaRPr lang="hu-HU" dirty="0"/>
        </a:p>
      </dgm:t>
    </dgm:pt>
    <dgm:pt modelId="{777E2666-F503-4D71-8954-6073E9558BBA}" type="parTrans" cxnId="{E93AC64E-154B-4C33-93D2-3E7D6376C548}">
      <dgm:prSet/>
      <dgm:spPr/>
      <dgm:t>
        <a:bodyPr/>
        <a:lstStyle/>
        <a:p>
          <a:endParaRPr lang="hu-HU"/>
        </a:p>
      </dgm:t>
    </dgm:pt>
    <dgm:pt modelId="{989CADBD-05C1-497B-BF87-C852E8767570}" type="sibTrans" cxnId="{E93AC64E-154B-4C33-93D2-3E7D6376C548}">
      <dgm:prSet/>
      <dgm:spPr/>
      <dgm:t>
        <a:bodyPr/>
        <a:lstStyle/>
        <a:p>
          <a:endParaRPr lang="hu-HU"/>
        </a:p>
      </dgm:t>
    </dgm:pt>
    <dgm:pt modelId="{7D85BE4B-A735-431C-85D7-552B63EC1602}">
      <dgm:prSet/>
      <dgm:spPr/>
      <dgm:t>
        <a:bodyPr/>
        <a:lstStyle/>
        <a:p>
          <a:r>
            <a:rPr lang="hu-HU" b="1" dirty="0" smtClean="0"/>
            <a:t>5. Mennyit mozognak a kőzetlemezek egy évben?</a:t>
          </a:r>
          <a:endParaRPr lang="hu-HU" dirty="0"/>
        </a:p>
      </dgm:t>
    </dgm:pt>
    <dgm:pt modelId="{8AE1A34A-79DD-4FDB-B955-CBD9E270F8AB}" type="parTrans" cxnId="{4795AEA2-4EBE-45CA-A58E-8B7C873FBD2B}">
      <dgm:prSet/>
      <dgm:spPr/>
      <dgm:t>
        <a:bodyPr/>
        <a:lstStyle/>
        <a:p>
          <a:endParaRPr lang="hu-HU"/>
        </a:p>
      </dgm:t>
    </dgm:pt>
    <dgm:pt modelId="{5826F45A-0363-4E52-BD9B-D438D17162A6}" type="sibTrans" cxnId="{4795AEA2-4EBE-45CA-A58E-8B7C873FBD2B}">
      <dgm:prSet/>
      <dgm:spPr/>
      <dgm:t>
        <a:bodyPr/>
        <a:lstStyle/>
        <a:p>
          <a:endParaRPr lang="hu-HU"/>
        </a:p>
      </dgm:t>
    </dgm:pt>
    <dgm:pt modelId="{5225594C-28E5-463E-877D-E9B18B767DEF}">
      <dgm:prSet/>
      <dgm:spPr/>
      <dgm:t>
        <a:bodyPr/>
        <a:lstStyle/>
        <a:p>
          <a:r>
            <a:rPr lang="hu-HU" dirty="0" smtClean="0"/>
            <a:t>a- pár cm/év, </a:t>
          </a:r>
          <a:endParaRPr lang="hu-HU" dirty="0"/>
        </a:p>
      </dgm:t>
    </dgm:pt>
    <dgm:pt modelId="{E1601178-85BD-4422-8DD2-103BF2279C6E}" type="parTrans" cxnId="{D2C9F3AA-DA28-422B-A79E-3A4C27F50F23}">
      <dgm:prSet/>
      <dgm:spPr/>
      <dgm:t>
        <a:bodyPr/>
        <a:lstStyle/>
        <a:p>
          <a:endParaRPr lang="hu-HU"/>
        </a:p>
      </dgm:t>
    </dgm:pt>
    <dgm:pt modelId="{E36F89D4-47C5-4CD1-9AFB-31D57F91D7B5}" type="sibTrans" cxnId="{D2C9F3AA-DA28-422B-A79E-3A4C27F50F23}">
      <dgm:prSet/>
      <dgm:spPr/>
      <dgm:t>
        <a:bodyPr/>
        <a:lstStyle/>
        <a:p>
          <a:endParaRPr lang="hu-HU"/>
        </a:p>
      </dgm:t>
    </dgm:pt>
    <dgm:pt modelId="{35976734-A7B2-4622-9355-071C7EE56FA8}">
      <dgm:prSet/>
      <dgm:spPr/>
      <dgm:t>
        <a:bodyPr/>
        <a:lstStyle/>
        <a:p>
          <a:r>
            <a:rPr lang="hu-HU" dirty="0" smtClean="0"/>
            <a:t>b- pár m/év,                                                          </a:t>
          </a:r>
          <a:endParaRPr lang="hu-HU" dirty="0"/>
        </a:p>
      </dgm:t>
    </dgm:pt>
    <dgm:pt modelId="{05EB05DA-DE16-468E-9CD9-9C3F8BF1F66B}" type="parTrans" cxnId="{145DD5E4-81D7-41D7-98F6-3CD8D86AC81B}">
      <dgm:prSet/>
      <dgm:spPr/>
      <dgm:t>
        <a:bodyPr/>
        <a:lstStyle/>
        <a:p>
          <a:endParaRPr lang="hu-HU"/>
        </a:p>
      </dgm:t>
    </dgm:pt>
    <dgm:pt modelId="{095208AF-B892-4B75-A246-006276FBA607}" type="sibTrans" cxnId="{145DD5E4-81D7-41D7-98F6-3CD8D86AC81B}">
      <dgm:prSet/>
      <dgm:spPr/>
      <dgm:t>
        <a:bodyPr/>
        <a:lstStyle/>
        <a:p>
          <a:endParaRPr lang="hu-HU"/>
        </a:p>
      </dgm:t>
    </dgm:pt>
    <dgm:pt modelId="{6C8F4261-44B5-4483-A5A4-5B503995E1BD}">
      <dgm:prSet/>
      <dgm:spPr/>
      <dgm:t>
        <a:bodyPr/>
        <a:lstStyle/>
        <a:p>
          <a:r>
            <a:rPr lang="hu-HU" dirty="0" smtClean="0"/>
            <a:t>c- pár km/év.</a:t>
          </a:r>
          <a:endParaRPr lang="hu-HU" dirty="0"/>
        </a:p>
      </dgm:t>
    </dgm:pt>
    <dgm:pt modelId="{5E9E5A7C-EF09-45A9-9D15-D69DC23C6DFF}" type="parTrans" cxnId="{2743AB5F-7C42-4084-A5C4-4B1AE5E7E406}">
      <dgm:prSet/>
      <dgm:spPr/>
      <dgm:t>
        <a:bodyPr/>
        <a:lstStyle/>
        <a:p>
          <a:endParaRPr lang="hu-HU"/>
        </a:p>
      </dgm:t>
    </dgm:pt>
    <dgm:pt modelId="{FAD97B5A-E779-4467-9B15-17CBBFED3807}" type="sibTrans" cxnId="{2743AB5F-7C42-4084-A5C4-4B1AE5E7E406}">
      <dgm:prSet/>
      <dgm:spPr/>
      <dgm:t>
        <a:bodyPr/>
        <a:lstStyle/>
        <a:p>
          <a:endParaRPr lang="hu-HU"/>
        </a:p>
      </dgm:t>
    </dgm:pt>
    <dgm:pt modelId="{AEE70D73-6162-4F68-B766-D35A8AA65407}">
      <dgm:prSet/>
      <dgm:spPr/>
      <dgm:t>
        <a:bodyPr/>
        <a:lstStyle/>
        <a:p>
          <a:endParaRPr lang="hu-HU" dirty="0"/>
        </a:p>
      </dgm:t>
    </dgm:pt>
    <dgm:pt modelId="{4547CD04-C852-4642-97BE-D259A40D825B}" type="parTrans" cxnId="{5D0118F4-BBD4-4F9C-B807-416BE22C4FED}">
      <dgm:prSet/>
      <dgm:spPr/>
      <dgm:t>
        <a:bodyPr/>
        <a:lstStyle/>
        <a:p>
          <a:endParaRPr lang="hu-HU"/>
        </a:p>
      </dgm:t>
    </dgm:pt>
    <dgm:pt modelId="{C09F3CAE-5F2C-4E56-A517-70AB296A1479}" type="sibTrans" cxnId="{5D0118F4-BBD4-4F9C-B807-416BE22C4FED}">
      <dgm:prSet/>
      <dgm:spPr/>
      <dgm:t>
        <a:bodyPr/>
        <a:lstStyle/>
        <a:p>
          <a:endParaRPr lang="hu-HU"/>
        </a:p>
      </dgm:t>
    </dgm:pt>
    <dgm:pt modelId="{5BF3BEC4-5EAF-4518-A0AD-CD290971E6B0}">
      <dgm:prSet/>
      <dgm:spPr/>
      <dgm:t>
        <a:bodyPr/>
        <a:lstStyle/>
        <a:p>
          <a:r>
            <a:rPr lang="hu-HU" b="1" dirty="0" smtClean="0"/>
            <a:t>6. A Szent-András törésvonal milyen mozgású kőzetlemezek eredménye?</a:t>
          </a:r>
          <a:endParaRPr lang="hu-HU" dirty="0"/>
        </a:p>
      </dgm:t>
    </dgm:pt>
    <dgm:pt modelId="{1F524C7A-0065-4111-9AA9-92BE97DE0B0C}" type="parTrans" cxnId="{ABBD1AF0-EB47-4A4F-8788-3FF82AE2B8F3}">
      <dgm:prSet/>
      <dgm:spPr/>
      <dgm:t>
        <a:bodyPr/>
        <a:lstStyle/>
        <a:p>
          <a:endParaRPr lang="hu-HU"/>
        </a:p>
      </dgm:t>
    </dgm:pt>
    <dgm:pt modelId="{72B99EB8-EB70-4ACB-A400-DFA5FB372265}" type="sibTrans" cxnId="{ABBD1AF0-EB47-4A4F-8788-3FF82AE2B8F3}">
      <dgm:prSet/>
      <dgm:spPr/>
      <dgm:t>
        <a:bodyPr/>
        <a:lstStyle/>
        <a:p>
          <a:endParaRPr lang="hu-HU"/>
        </a:p>
      </dgm:t>
    </dgm:pt>
    <dgm:pt modelId="{73E27B0D-1098-4D19-8216-3310DA91F52A}">
      <dgm:prSet/>
      <dgm:spPr/>
      <dgm:t>
        <a:bodyPr/>
        <a:lstStyle/>
        <a:p>
          <a:r>
            <a:rPr lang="hu-HU" dirty="0" smtClean="0"/>
            <a:t>a- közeledő kőzetlemezek,</a:t>
          </a:r>
          <a:endParaRPr lang="hu-HU" dirty="0"/>
        </a:p>
      </dgm:t>
    </dgm:pt>
    <dgm:pt modelId="{0045E0F4-8CB0-4456-8775-0B174DC3D460}" type="parTrans" cxnId="{06A9BD52-8AA2-4771-8FE2-61B97404958E}">
      <dgm:prSet/>
      <dgm:spPr/>
      <dgm:t>
        <a:bodyPr/>
        <a:lstStyle/>
        <a:p>
          <a:endParaRPr lang="hu-HU"/>
        </a:p>
      </dgm:t>
    </dgm:pt>
    <dgm:pt modelId="{EB2824C9-A211-4A07-A3C7-DC4CE3489D58}" type="sibTrans" cxnId="{06A9BD52-8AA2-4771-8FE2-61B97404958E}">
      <dgm:prSet/>
      <dgm:spPr/>
      <dgm:t>
        <a:bodyPr/>
        <a:lstStyle/>
        <a:p>
          <a:endParaRPr lang="hu-HU"/>
        </a:p>
      </dgm:t>
    </dgm:pt>
    <dgm:pt modelId="{66A73DED-309D-49B5-97B4-87C0BD245CE6}">
      <dgm:prSet/>
      <dgm:spPr/>
      <dgm:t>
        <a:bodyPr/>
        <a:lstStyle/>
        <a:p>
          <a:r>
            <a:rPr lang="hu-HU" smtClean="0"/>
            <a:t>b-távolodó </a:t>
          </a:r>
          <a:r>
            <a:rPr lang="hu-HU" dirty="0" smtClean="0"/>
            <a:t>kőzetlemezek,</a:t>
          </a:r>
          <a:endParaRPr lang="hu-HU" dirty="0"/>
        </a:p>
      </dgm:t>
    </dgm:pt>
    <dgm:pt modelId="{CA70226A-B442-4969-A61F-3AD39BAAD8D4}" type="parTrans" cxnId="{F74CBDB0-3206-4660-8DD0-3F46430C8130}">
      <dgm:prSet/>
      <dgm:spPr/>
      <dgm:t>
        <a:bodyPr/>
        <a:lstStyle/>
        <a:p>
          <a:endParaRPr lang="hu-HU"/>
        </a:p>
      </dgm:t>
    </dgm:pt>
    <dgm:pt modelId="{31F21551-6579-4021-9A15-0F7AEF39EC4E}" type="sibTrans" cxnId="{F74CBDB0-3206-4660-8DD0-3F46430C8130}">
      <dgm:prSet/>
      <dgm:spPr/>
      <dgm:t>
        <a:bodyPr/>
        <a:lstStyle/>
        <a:p>
          <a:endParaRPr lang="hu-HU"/>
        </a:p>
      </dgm:t>
    </dgm:pt>
    <dgm:pt modelId="{E52E2597-CD70-4B72-A14B-5C09B2C24C49}">
      <dgm:prSet/>
      <dgm:spPr/>
      <dgm:t>
        <a:bodyPr/>
        <a:lstStyle/>
        <a:p>
          <a:r>
            <a:rPr lang="hu-HU" dirty="0" smtClean="0"/>
            <a:t>c-</a:t>
          </a:r>
          <a:r>
            <a:rPr lang="hu-HU" dirty="0" err="1" smtClean="0"/>
            <a:t>elcsúszó</a:t>
          </a:r>
          <a:r>
            <a:rPr lang="hu-HU" dirty="0" smtClean="0"/>
            <a:t> kőzetlemezek.</a:t>
          </a:r>
          <a:endParaRPr lang="hu-HU" dirty="0"/>
        </a:p>
      </dgm:t>
    </dgm:pt>
    <dgm:pt modelId="{11C223BD-0E2A-4631-A092-BE018FA8FB41}" type="parTrans" cxnId="{787C3724-D644-4E26-9B4E-D03883918FE1}">
      <dgm:prSet/>
      <dgm:spPr/>
      <dgm:t>
        <a:bodyPr/>
        <a:lstStyle/>
        <a:p>
          <a:endParaRPr lang="hu-HU"/>
        </a:p>
      </dgm:t>
    </dgm:pt>
    <dgm:pt modelId="{FBBE0BBD-0613-4C20-997A-7B983B056596}" type="sibTrans" cxnId="{787C3724-D644-4E26-9B4E-D03883918FE1}">
      <dgm:prSet/>
      <dgm:spPr/>
      <dgm:t>
        <a:bodyPr/>
        <a:lstStyle/>
        <a:p>
          <a:endParaRPr lang="hu-HU"/>
        </a:p>
      </dgm:t>
    </dgm:pt>
    <dgm:pt modelId="{743E62B7-B3F4-4891-BB96-32F5EAA276AD}" type="pres">
      <dgm:prSet presAssocID="{B86E599E-9C7D-45DE-A44E-4BABE1F0CE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405087F0-C3F8-4291-9E01-3FC749BEB8B9}" type="pres">
      <dgm:prSet presAssocID="{52C89043-CB4D-4AAA-8B40-E58D8A6B74B1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C0325F9-AF0F-49F2-B2AB-7756A9EC6665}" type="pres">
      <dgm:prSet presAssocID="{989CADBD-05C1-497B-BF87-C852E8767570}" presName="spacer" presStyleCnt="0"/>
      <dgm:spPr/>
    </dgm:pt>
    <dgm:pt modelId="{9805CD6C-5B43-4D26-BD48-E31F9C1FEE7E}" type="pres">
      <dgm:prSet presAssocID="{7D85BE4B-A735-431C-85D7-552B63EC1602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8787C0D-A517-45DA-84CD-E0AD212AED87}" type="pres">
      <dgm:prSet presAssocID="{5826F45A-0363-4E52-BD9B-D438D17162A6}" presName="spacer" presStyleCnt="0"/>
      <dgm:spPr/>
    </dgm:pt>
    <dgm:pt modelId="{E6F105F2-4B63-4859-9E90-BF22669232C4}" type="pres">
      <dgm:prSet presAssocID="{5225594C-28E5-463E-877D-E9B18B767DEF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855B15E-A17B-4197-8A2C-08D47660FE76}" type="pres">
      <dgm:prSet presAssocID="{E36F89D4-47C5-4CD1-9AFB-31D57F91D7B5}" presName="spacer" presStyleCnt="0"/>
      <dgm:spPr/>
    </dgm:pt>
    <dgm:pt modelId="{6E643488-5753-43C7-92A4-EEBD70F8275D}" type="pres">
      <dgm:prSet presAssocID="{35976734-A7B2-4622-9355-071C7EE56FA8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460C314-4649-455E-A9B5-FEBDF2B96773}" type="pres">
      <dgm:prSet presAssocID="{095208AF-B892-4B75-A246-006276FBA607}" presName="spacer" presStyleCnt="0"/>
      <dgm:spPr/>
    </dgm:pt>
    <dgm:pt modelId="{2A887E13-A8F5-4766-AD8A-92A6C91A0761}" type="pres">
      <dgm:prSet presAssocID="{6C8F4261-44B5-4483-A5A4-5B503995E1BD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30F2387-CD16-4FB9-843B-2DD71469ACF2}" type="pres">
      <dgm:prSet presAssocID="{FAD97B5A-E779-4467-9B15-17CBBFED3807}" presName="spacer" presStyleCnt="0"/>
      <dgm:spPr/>
    </dgm:pt>
    <dgm:pt modelId="{22B80D83-F3B3-4EA6-B5B3-2674E71ED932}" type="pres">
      <dgm:prSet presAssocID="{AEE70D73-6162-4F68-B766-D35A8AA65407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421B6B5-DA66-4347-A9CB-E9C501FF9951}" type="pres">
      <dgm:prSet presAssocID="{C09F3CAE-5F2C-4E56-A517-70AB296A1479}" presName="spacer" presStyleCnt="0"/>
      <dgm:spPr/>
    </dgm:pt>
    <dgm:pt modelId="{FD5CAC37-1612-4F7E-A5E8-124F2541E1E4}" type="pres">
      <dgm:prSet presAssocID="{5BF3BEC4-5EAF-4518-A0AD-CD290971E6B0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A9F41F5-3C9D-46A2-ABF8-55F9F744FFB2}" type="pres">
      <dgm:prSet presAssocID="{72B99EB8-EB70-4ACB-A400-DFA5FB372265}" presName="spacer" presStyleCnt="0"/>
      <dgm:spPr/>
    </dgm:pt>
    <dgm:pt modelId="{B27869C3-7BD5-477C-BFDF-491044B0E493}" type="pres">
      <dgm:prSet presAssocID="{73E27B0D-1098-4D19-8216-3310DA91F52A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0C68A25-057B-4F90-AFF7-7CACC20DFA8A}" type="pres">
      <dgm:prSet presAssocID="{EB2824C9-A211-4A07-A3C7-DC4CE3489D58}" presName="spacer" presStyleCnt="0"/>
      <dgm:spPr/>
    </dgm:pt>
    <dgm:pt modelId="{BA07B658-B9AC-455B-B4B0-562CC6704EAA}" type="pres">
      <dgm:prSet presAssocID="{66A73DED-309D-49B5-97B4-87C0BD245CE6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765E70D-1E7B-4D1C-8A25-FB062AFF0F53}" type="pres">
      <dgm:prSet presAssocID="{31F21551-6579-4021-9A15-0F7AEF39EC4E}" presName="spacer" presStyleCnt="0"/>
      <dgm:spPr/>
    </dgm:pt>
    <dgm:pt modelId="{6ABD89EB-44B3-46DC-9B6D-62E9346A938C}" type="pres">
      <dgm:prSet presAssocID="{E52E2597-CD70-4B72-A14B-5C09B2C24C49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83A9D295-091D-423A-8B48-94CD29E61548}" type="presOf" srcId="{6C8F4261-44B5-4483-A5A4-5B503995E1BD}" destId="{2A887E13-A8F5-4766-AD8A-92A6C91A0761}" srcOrd="0" destOrd="0" presId="urn:microsoft.com/office/officeart/2005/8/layout/vList2"/>
    <dgm:cxn modelId="{ED15A857-A3E3-40F1-9340-E540168C13A1}" type="presOf" srcId="{73E27B0D-1098-4D19-8216-3310DA91F52A}" destId="{B27869C3-7BD5-477C-BFDF-491044B0E493}" srcOrd="0" destOrd="0" presId="urn:microsoft.com/office/officeart/2005/8/layout/vList2"/>
    <dgm:cxn modelId="{AD2BAFE9-07F5-415F-A349-5E811430183C}" type="presOf" srcId="{5225594C-28E5-463E-877D-E9B18B767DEF}" destId="{E6F105F2-4B63-4859-9E90-BF22669232C4}" srcOrd="0" destOrd="0" presId="urn:microsoft.com/office/officeart/2005/8/layout/vList2"/>
    <dgm:cxn modelId="{ABBD1AF0-EB47-4A4F-8788-3FF82AE2B8F3}" srcId="{B86E599E-9C7D-45DE-A44E-4BABE1F0CEF7}" destId="{5BF3BEC4-5EAF-4518-A0AD-CD290971E6B0}" srcOrd="6" destOrd="0" parTransId="{1F524C7A-0065-4111-9AA9-92BE97DE0B0C}" sibTransId="{72B99EB8-EB70-4ACB-A400-DFA5FB372265}"/>
    <dgm:cxn modelId="{C74B6F66-F5C8-4B04-B423-5BBD81C29A5E}" type="presOf" srcId="{66A73DED-309D-49B5-97B4-87C0BD245CE6}" destId="{BA07B658-B9AC-455B-B4B0-562CC6704EAA}" srcOrd="0" destOrd="0" presId="urn:microsoft.com/office/officeart/2005/8/layout/vList2"/>
    <dgm:cxn modelId="{FFA952CB-EA68-48AD-8983-34BF2269D51D}" type="presOf" srcId="{35976734-A7B2-4622-9355-071C7EE56FA8}" destId="{6E643488-5753-43C7-92A4-EEBD70F8275D}" srcOrd="0" destOrd="0" presId="urn:microsoft.com/office/officeart/2005/8/layout/vList2"/>
    <dgm:cxn modelId="{2743AB5F-7C42-4084-A5C4-4B1AE5E7E406}" srcId="{B86E599E-9C7D-45DE-A44E-4BABE1F0CEF7}" destId="{6C8F4261-44B5-4483-A5A4-5B503995E1BD}" srcOrd="4" destOrd="0" parTransId="{5E9E5A7C-EF09-45A9-9D15-D69DC23C6DFF}" sibTransId="{FAD97B5A-E779-4467-9B15-17CBBFED3807}"/>
    <dgm:cxn modelId="{D2C9F3AA-DA28-422B-A79E-3A4C27F50F23}" srcId="{B86E599E-9C7D-45DE-A44E-4BABE1F0CEF7}" destId="{5225594C-28E5-463E-877D-E9B18B767DEF}" srcOrd="2" destOrd="0" parTransId="{E1601178-85BD-4422-8DD2-103BF2279C6E}" sibTransId="{E36F89D4-47C5-4CD1-9AFB-31D57F91D7B5}"/>
    <dgm:cxn modelId="{4795AEA2-4EBE-45CA-A58E-8B7C873FBD2B}" srcId="{B86E599E-9C7D-45DE-A44E-4BABE1F0CEF7}" destId="{7D85BE4B-A735-431C-85D7-552B63EC1602}" srcOrd="1" destOrd="0" parTransId="{8AE1A34A-79DD-4FDB-B955-CBD9E270F8AB}" sibTransId="{5826F45A-0363-4E52-BD9B-D438D17162A6}"/>
    <dgm:cxn modelId="{145DD5E4-81D7-41D7-98F6-3CD8D86AC81B}" srcId="{B86E599E-9C7D-45DE-A44E-4BABE1F0CEF7}" destId="{35976734-A7B2-4622-9355-071C7EE56FA8}" srcOrd="3" destOrd="0" parTransId="{05EB05DA-DE16-468E-9CD9-9C3F8BF1F66B}" sibTransId="{095208AF-B892-4B75-A246-006276FBA607}"/>
    <dgm:cxn modelId="{5D0118F4-BBD4-4F9C-B807-416BE22C4FED}" srcId="{B86E599E-9C7D-45DE-A44E-4BABE1F0CEF7}" destId="{AEE70D73-6162-4F68-B766-D35A8AA65407}" srcOrd="5" destOrd="0" parTransId="{4547CD04-C852-4642-97BE-D259A40D825B}" sibTransId="{C09F3CAE-5F2C-4E56-A517-70AB296A1479}"/>
    <dgm:cxn modelId="{F74CBDB0-3206-4660-8DD0-3F46430C8130}" srcId="{B86E599E-9C7D-45DE-A44E-4BABE1F0CEF7}" destId="{66A73DED-309D-49B5-97B4-87C0BD245CE6}" srcOrd="8" destOrd="0" parTransId="{CA70226A-B442-4969-A61F-3AD39BAAD8D4}" sibTransId="{31F21551-6579-4021-9A15-0F7AEF39EC4E}"/>
    <dgm:cxn modelId="{85F1EE7B-4260-41E1-9911-6B998B9DACEC}" type="presOf" srcId="{7D85BE4B-A735-431C-85D7-552B63EC1602}" destId="{9805CD6C-5B43-4D26-BD48-E31F9C1FEE7E}" srcOrd="0" destOrd="0" presId="urn:microsoft.com/office/officeart/2005/8/layout/vList2"/>
    <dgm:cxn modelId="{787C3724-D644-4E26-9B4E-D03883918FE1}" srcId="{B86E599E-9C7D-45DE-A44E-4BABE1F0CEF7}" destId="{E52E2597-CD70-4B72-A14B-5C09B2C24C49}" srcOrd="9" destOrd="0" parTransId="{11C223BD-0E2A-4631-A092-BE018FA8FB41}" sibTransId="{FBBE0BBD-0613-4C20-997A-7B983B056596}"/>
    <dgm:cxn modelId="{5BC25DFA-7A32-4F38-9C38-BD424A317B49}" type="presOf" srcId="{AEE70D73-6162-4F68-B766-D35A8AA65407}" destId="{22B80D83-F3B3-4EA6-B5B3-2674E71ED932}" srcOrd="0" destOrd="0" presId="urn:microsoft.com/office/officeart/2005/8/layout/vList2"/>
    <dgm:cxn modelId="{C04571DF-82C5-4AB2-B87D-5DB98793B215}" type="presOf" srcId="{B86E599E-9C7D-45DE-A44E-4BABE1F0CEF7}" destId="{743E62B7-B3F4-4891-BB96-32F5EAA276AD}" srcOrd="0" destOrd="0" presId="urn:microsoft.com/office/officeart/2005/8/layout/vList2"/>
    <dgm:cxn modelId="{DF2F5F08-B20B-4BC2-A118-AC472D72656E}" type="presOf" srcId="{52C89043-CB4D-4AAA-8B40-E58D8A6B74B1}" destId="{405087F0-C3F8-4291-9E01-3FC749BEB8B9}" srcOrd="0" destOrd="0" presId="urn:microsoft.com/office/officeart/2005/8/layout/vList2"/>
    <dgm:cxn modelId="{E93AC64E-154B-4C33-93D2-3E7D6376C548}" srcId="{B86E599E-9C7D-45DE-A44E-4BABE1F0CEF7}" destId="{52C89043-CB4D-4AAA-8B40-E58D8A6B74B1}" srcOrd="0" destOrd="0" parTransId="{777E2666-F503-4D71-8954-6073E9558BBA}" sibTransId="{989CADBD-05C1-497B-BF87-C852E8767570}"/>
    <dgm:cxn modelId="{06A9BD52-8AA2-4771-8FE2-61B97404958E}" srcId="{B86E599E-9C7D-45DE-A44E-4BABE1F0CEF7}" destId="{73E27B0D-1098-4D19-8216-3310DA91F52A}" srcOrd="7" destOrd="0" parTransId="{0045E0F4-8CB0-4456-8775-0B174DC3D460}" sibTransId="{EB2824C9-A211-4A07-A3C7-DC4CE3489D58}"/>
    <dgm:cxn modelId="{44D63F68-BE30-4FBA-8A1B-2DB50665D3BA}" type="presOf" srcId="{E52E2597-CD70-4B72-A14B-5C09B2C24C49}" destId="{6ABD89EB-44B3-46DC-9B6D-62E9346A938C}" srcOrd="0" destOrd="0" presId="urn:microsoft.com/office/officeart/2005/8/layout/vList2"/>
    <dgm:cxn modelId="{1C480878-3665-42A6-A603-61CEEAEDA14B}" type="presOf" srcId="{5BF3BEC4-5EAF-4518-A0AD-CD290971E6B0}" destId="{FD5CAC37-1612-4F7E-A5E8-124F2541E1E4}" srcOrd="0" destOrd="0" presId="urn:microsoft.com/office/officeart/2005/8/layout/vList2"/>
    <dgm:cxn modelId="{1844A678-5D80-4681-B62D-4425536E0D46}" type="presParOf" srcId="{743E62B7-B3F4-4891-BB96-32F5EAA276AD}" destId="{405087F0-C3F8-4291-9E01-3FC749BEB8B9}" srcOrd="0" destOrd="0" presId="urn:microsoft.com/office/officeart/2005/8/layout/vList2"/>
    <dgm:cxn modelId="{33F9BFAE-5AC5-4AAE-8AA0-B7BC31736272}" type="presParOf" srcId="{743E62B7-B3F4-4891-BB96-32F5EAA276AD}" destId="{1C0325F9-AF0F-49F2-B2AB-7756A9EC6665}" srcOrd="1" destOrd="0" presId="urn:microsoft.com/office/officeart/2005/8/layout/vList2"/>
    <dgm:cxn modelId="{65EE5146-42F2-444F-960C-FF460BC9E551}" type="presParOf" srcId="{743E62B7-B3F4-4891-BB96-32F5EAA276AD}" destId="{9805CD6C-5B43-4D26-BD48-E31F9C1FEE7E}" srcOrd="2" destOrd="0" presId="urn:microsoft.com/office/officeart/2005/8/layout/vList2"/>
    <dgm:cxn modelId="{8B942713-4B67-4CE2-8E45-90A173FCA35D}" type="presParOf" srcId="{743E62B7-B3F4-4891-BB96-32F5EAA276AD}" destId="{58787C0D-A517-45DA-84CD-E0AD212AED87}" srcOrd="3" destOrd="0" presId="urn:microsoft.com/office/officeart/2005/8/layout/vList2"/>
    <dgm:cxn modelId="{C4C1F6B5-629F-40A6-B45E-0A660F11F13E}" type="presParOf" srcId="{743E62B7-B3F4-4891-BB96-32F5EAA276AD}" destId="{E6F105F2-4B63-4859-9E90-BF22669232C4}" srcOrd="4" destOrd="0" presId="urn:microsoft.com/office/officeart/2005/8/layout/vList2"/>
    <dgm:cxn modelId="{7B8D4673-DA56-4B02-9B15-4E1D1F261E7F}" type="presParOf" srcId="{743E62B7-B3F4-4891-BB96-32F5EAA276AD}" destId="{8855B15E-A17B-4197-8A2C-08D47660FE76}" srcOrd="5" destOrd="0" presId="urn:microsoft.com/office/officeart/2005/8/layout/vList2"/>
    <dgm:cxn modelId="{7452F59E-CEBC-46D8-AE6B-EF6D654F4BBA}" type="presParOf" srcId="{743E62B7-B3F4-4891-BB96-32F5EAA276AD}" destId="{6E643488-5753-43C7-92A4-EEBD70F8275D}" srcOrd="6" destOrd="0" presId="urn:microsoft.com/office/officeart/2005/8/layout/vList2"/>
    <dgm:cxn modelId="{0CC3F177-1008-4D6E-BC1C-0DB0837CE1C8}" type="presParOf" srcId="{743E62B7-B3F4-4891-BB96-32F5EAA276AD}" destId="{A460C314-4649-455E-A9B5-FEBDF2B96773}" srcOrd="7" destOrd="0" presId="urn:microsoft.com/office/officeart/2005/8/layout/vList2"/>
    <dgm:cxn modelId="{5AD843D9-9B86-496F-AA36-4C31360284A0}" type="presParOf" srcId="{743E62B7-B3F4-4891-BB96-32F5EAA276AD}" destId="{2A887E13-A8F5-4766-AD8A-92A6C91A0761}" srcOrd="8" destOrd="0" presId="urn:microsoft.com/office/officeart/2005/8/layout/vList2"/>
    <dgm:cxn modelId="{4A4E1DF6-059C-4856-B105-299528B71C65}" type="presParOf" srcId="{743E62B7-B3F4-4891-BB96-32F5EAA276AD}" destId="{530F2387-CD16-4FB9-843B-2DD71469ACF2}" srcOrd="9" destOrd="0" presId="urn:microsoft.com/office/officeart/2005/8/layout/vList2"/>
    <dgm:cxn modelId="{2CC0009F-0E3D-48EC-BEAD-733BA734C193}" type="presParOf" srcId="{743E62B7-B3F4-4891-BB96-32F5EAA276AD}" destId="{22B80D83-F3B3-4EA6-B5B3-2674E71ED932}" srcOrd="10" destOrd="0" presId="urn:microsoft.com/office/officeart/2005/8/layout/vList2"/>
    <dgm:cxn modelId="{D1554B3E-C15C-4502-8B06-28B7C4537A15}" type="presParOf" srcId="{743E62B7-B3F4-4891-BB96-32F5EAA276AD}" destId="{9421B6B5-DA66-4347-A9CB-E9C501FF9951}" srcOrd="11" destOrd="0" presId="urn:microsoft.com/office/officeart/2005/8/layout/vList2"/>
    <dgm:cxn modelId="{E510B8BF-8D36-4220-B09F-ADC4D3CC934B}" type="presParOf" srcId="{743E62B7-B3F4-4891-BB96-32F5EAA276AD}" destId="{FD5CAC37-1612-4F7E-A5E8-124F2541E1E4}" srcOrd="12" destOrd="0" presId="urn:microsoft.com/office/officeart/2005/8/layout/vList2"/>
    <dgm:cxn modelId="{A9F54518-A937-4868-BE08-D0D46065DF0E}" type="presParOf" srcId="{743E62B7-B3F4-4891-BB96-32F5EAA276AD}" destId="{5A9F41F5-3C9D-46A2-ABF8-55F9F744FFB2}" srcOrd="13" destOrd="0" presId="urn:microsoft.com/office/officeart/2005/8/layout/vList2"/>
    <dgm:cxn modelId="{E1157162-A1CB-446B-AB4A-9B0589F4DB2D}" type="presParOf" srcId="{743E62B7-B3F4-4891-BB96-32F5EAA276AD}" destId="{B27869C3-7BD5-477C-BFDF-491044B0E493}" srcOrd="14" destOrd="0" presId="urn:microsoft.com/office/officeart/2005/8/layout/vList2"/>
    <dgm:cxn modelId="{CC3F973E-3E7F-4BE5-842B-C48091AD2B4D}" type="presParOf" srcId="{743E62B7-B3F4-4891-BB96-32F5EAA276AD}" destId="{B0C68A25-057B-4F90-AFF7-7CACC20DFA8A}" srcOrd="15" destOrd="0" presId="urn:microsoft.com/office/officeart/2005/8/layout/vList2"/>
    <dgm:cxn modelId="{51D46521-A653-4634-9F32-474276B7C0C6}" type="presParOf" srcId="{743E62B7-B3F4-4891-BB96-32F5EAA276AD}" destId="{BA07B658-B9AC-455B-B4B0-562CC6704EAA}" srcOrd="16" destOrd="0" presId="urn:microsoft.com/office/officeart/2005/8/layout/vList2"/>
    <dgm:cxn modelId="{24C5414A-4309-471F-8E87-34E64EA6D3C3}" type="presParOf" srcId="{743E62B7-B3F4-4891-BB96-32F5EAA276AD}" destId="{4765E70D-1E7B-4D1C-8A25-FB062AFF0F53}" srcOrd="17" destOrd="0" presId="urn:microsoft.com/office/officeart/2005/8/layout/vList2"/>
    <dgm:cxn modelId="{CE210A42-A9D0-4D3E-8211-BF2E39865516}" type="presParOf" srcId="{743E62B7-B3F4-4891-BB96-32F5EAA276AD}" destId="{6ABD89EB-44B3-46DC-9B6D-62E9346A938C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86E599E-9C7D-45DE-A44E-4BABE1F0CE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1B781848-A6DE-4885-9E16-AE38357AB91B}">
      <dgm:prSet/>
      <dgm:spPr/>
      <dgm:t>
        <a:bodyPr/>
        <a:lstStyle/>
        <a:p>
          <a:r>
            <a:rPr lang="hu-HU" smtClean="0"/>
            <a:t>Megoldások:</a:t>
          </a:r>
          <a:endParaRPr lang="hu-HU" dirty="0"/>
        </a:p>
      </dgm:t>
    </dgm:pt>
    <dgm:pt modelId="{DAAC05B4-DEC7-4C52-B01A-111551C2416F}" type="parTrans" cxnId="{A53B307B-F1E0-464B-98EC-28F19BC760FA}">
      <dgm:prSet/>
      <dgm:spPr/>
      <dgm:t>
        <a:bodyPr/>
        <a:lstStyle/>
        <a:p>
          <a:endParaRPr lang="hu-HU"/>
        </a:p>
      </dgm:t>
    </dgm:pt>
    <dgm:pt modelId="{3C759E15-077E-455D-860E-4E80FC50FCD3}" type="sibTrans" cxnId="{A53B307B-F1E0-464B-98EC-28F19BC760FA}">
      <dgm:prSet/>
      <dgm:spPr/>
      <dgm:t>
        <a:bodyPr/>
        <a:lstStyle/>
        <a:p>
          <a:endParaRPr lang="hu-HU"/>
        </a:p>
      </dgm:t>
    </dgm:pt>
    <dgm:pt modelId="{D15A0DD9-7193-4E32-8C8D-78A56F99C77A}">
      <dgm:prSet/>
      <dgm:spPr/>
      <dgm:t>
        <a:bodyPr/>
        <a:lstStyle/>
        <a:p>
          <a:r>
            <a:rPr lang="hu-HU" dirty="0" smtClean="0"/>
            <a:t>2-b</a:t>
          </a:r>
          <a:endParaRPr lang="hu-HU" dirty="0"/>
        </a:p>
      </dgm:t>
    </dgm:pt>
    <dgm:pt modelId="{FE4E3859-C4B4-407D-A164-692B57DFEE06}" type="parTrans" cxnId="{1305F642-F34B-4A13-A1AB-060E2A506BA1}">
      <dgm:prSet/>
      <dgm:spPr/>
      <dgm:t>
        <a:bodyPr/>
        <a:lstStyle/>
        <a:p>
          <a:endParaRPr lang="hu-HU"/>
        </a:p>
      </dgm:t>
    </dgm:pt>
    <dgm:pt modelId="{842AB228-0837-41C4-BBC7-1E6221FEFDF5}" type="sibTrans" cxnId="{1305F642-F34B-4A13-A1AB-060E2A506BA1}">
      <dgm:prSet/>
      <dgm:spPr/>
      <dgm:t>
        <a:bodyPr/>
        <a:lstStyle/>
        <a:p>
          <a:endParaRPr lang="hu-HU"/>
        </a:p>
      </dgm:t>
    </dgm:pt>
    <dgm:pt modelId="{E94654A8-000A-4F8C-B798-DC3CCF756740}">
      <dgm:prSet/>
      <dgm:spPr/>
      <dgm:t>
        <a:bodyPr/>
        <a:lstStyle/>
        <a:p>
          <a:r>
            <a:rPr lang="hu-HU" dirty="0" smtClean="0"/>
            <a:t>3-c</a:t>
          </a:r>
          <a:endParaRPr lang="hu-HU" dirty="0"/>
        </a:p>
      </dgm:t>
    </dgm:pt>
    <dgm:pt modelId="{7115C7BF-8ADC-4779-9B29-24F84C95C3D5}" type="parTrans" cxnId="{531F4E76-3F21-4BD2-AEEC-48A3D5D41BD9}">
      <dgm:prSet/>
      <dgm:spPr/>
      <dgm:t>
        <a:bodyPr/>
        <a:lstStyle/>
        <a:p>
          <a:endParaRPr lang="hu-HU"/>
        </a:p>
      </dgm:t>
    </dgm:pt>
    <dgm:pt modelId="{B72EBD81-3A98-41CA-B664-3E924F3AA9F9}" type="sibTrans" cxnId="{531F4E76-3F21-4BD2-AEEC-48A3D5D41BD9}">
      <dgm:prSet/>
      <dgm:spPr/>
      <dgm:t>
        <a:bodyPr/>
        <a:lstStyle/>
        <a:p>
          <a:endParaRPr lang="hu-HU"/>
        </a:p>
      </dgm:t>
    </dgm:pt>
    <dgm:pt modelId="{4E0AB821-3556-419D-854E-C12BC08E573B}">
      <dgm:prSet/>
      <dgm:spPr/>
      <dgm:t>
        <a:bodyPr/>
        <a:lstStyle/>
        <a:p>
          <a:r>
            <a:rPr lang="hu-HU" dirty="0" smtClean="0"/>
            <a:t>4-b</a:t>
          </a:r>
          <a:endParaRPr lang="hu-HU" dirty="0"/>
        </a:p>
      </dgm:t>
    </dgm:pt>
    <dgm:pt modelId="{09DF1C6B-AFBC-4688-95D6-83CC1EA9017B}" type="parTrans" cxnId="{C2CAD7B2-035E-487C-8839-931EA877116E}">
      <dgm:prSet/>
      <dgm:spPr/>
      <dgm:t>
        <a:bodyPr/>
        <a:lstStyle/>
        <a:p>
          <a:endParaRPr lang="hu-HU"/>
        </a:p>
      </dgm:t>
    </dgm:pt>
    <dgm:pt modelId="{E571E4D5-8C40-462E-BC10-D6E0D4259CA4}" type="sibTrans" cxnId="{C2CAD7B2-035E-487C-8839-931EA877116E}">
      <dgm:prSet/>
      <dgm:spPr/>
      <dgm:t>
        <a:bodyPr/>
        <a:lstStyle/>
        <a:p>
          <a:endParaRPr lang="hu-HU"/>
        </a:p>
      </dgm:t>
    </dgm:pt>
    <dgm:pt modelId="{C6460F90-D053-4529-961B-2507D57FC0E4}">
      <dgm:prSet/>
      <dgm:spPr/>
      <dgm:t>
        <a:bodyPr/>
        <a:lstStyle/>
        <a:p>
          <a:r>
            <a:rPr lang="hu-HU" dirty="0" smtClean="0"/>
            <a:t>5-a</a:t>
          </a:r>
        </a:p>
      </dgm:t>
    </dgm:pt>
    <dgm:pt modelId="{8F9F6607-C5B3-4E5B-84BB-3D8F220E8775}" type="parTrans" cxnId="{3BA300F7-BB67-44A1-81DB-BB25D612076D}">
      <dgm:prSet/>
      <dgm:spPr/>
      <dgm:t>
        <a:bodyPr/>
        <a:lstStyle/>
        <a:p>
          <a:endParaRPr lang="hu-HU"/>
        </a:p>
      </dgm:t>
    </dgm:pt>
    <dgm:pt modelId="{C810B927-FA52-4E89-9D27-5E1373CE204A}" type="sibTrans" cxnId="{3BA300F7-BB67-44A1-81DB-BB25D612076D}">
      <dgm:prSet/>
      <dgm:spPr/>
      <dgm:t>
        <a:bodyPr/>
        <a:lstStyle/>
        <a:p>
          <a:endParaRPr lang="hu-HU"/>
        </a:p>
      </dgm:t>
    </dgm:pt>
    <dgm:pt modelId="{DF181882-B796-483B-8380-2A9397AB89D0}">
      <dgm:prSet/>
      <dgm:spPr/>
      <dgm:t>
        <a:bodyPr/>
        <a:lstStyle/>
        <a:p>
          <a:r>
            <a:rPr lang="hu-HU" dirty="0" smtClean="0"/>
            <a:t>6-c</a:t>
          </a:r>
          <a:endParaRPr lang="hu-HU" dirty="0"/>
        </a:p>
      </dgm:t>
    </dgm:pt>
    <dgm:pt modelId="{28AA8C7D-9459-4D6E-8FEB-32960286074B}" type="parTrans" cxnId="{7F0CE436-0380-4011-B37A-ACC1A0F33232}">
      <dgm:prSet/>
      <dgm:spPr/>
      <dgm:t>
        <a:bodyPr/>
        <a:lstStyle/>
        <a:p>
          <a:endParaRPr lang="hu-HU"/>
        </a:p>
      </dgm:t>
    </dgm:pt>
    <dgm:pt modelId="{0B186A9F-F0F1-4A0B-9958-816EDE5D50DD}" type="sibTrans" cxnId="{7F0CE436-0380-4011-B37A-ACC1A0F33232}">
      <dgm:prSet/>
      <dgm:spPr/>
      <dgm:t>
        <a:bodyPr/>
        <a:lstStyle/>
        <a:p>
          <a:endParaRPr lang="hu-HU"/>
        </a:p>
      </dgm:t>
    </dgm:pt>
    <dgm:pt modelId="{3C8CBA10-B459-4285-99EC-AD4E8DC3D402}">
      <dgm:prSet/>
      <dgm:spPr/>
      <dgm:t>
        <a:bodyPr/>
        <a:lstStyle/>
        <a:p>
          <a:endParaRPr lang="hu-HU" dirty="0"/>
        </a:p>
      </dgm:t>
    </dgm:pt>
    <dgm:pt modelId="{21506392-5AC3-4FB2-97B0-A063A9ED6745}" type="parTrans" cxnId="{375E5F89-D185-4BA2-9F72-14AD89D4519F}">
      <dgm:prSet/>
      <dgm:spPr/>
      <dgm:t>
        <a:bodyPr/>
        <a:lstStyle/>
        <a:p>
          <a:endParaRPr lang="hu-HU"/>
        </a:p>
      </dgm:t>
    </dgm:pt>
    <dgm:pt modelId="{849761C1-0715-4A3A-BFCB-7FE58C1AA3F6}" type="sibTrans" cxnId="{375E5F89-D185-4BA2-9F72-14AD89D4519F}">
      <dgm:prSet/>
      <dgm:spPr/>
      <dgm:t>
        <a:bodyPr/>
        <a:lstStyle/>
        <a:p>
          <a:endParaRPr lang="hu-HU"/>
        </a:p>
      </dgm:t>
    </dgm:pt>
    <dgm:pt modelId="{3E79C55D-9802-43F1-A385-DCB6E6BF9028}">
      <dgm:prSet custT="1"/>
      <dgm:spPr/>
      <dgm:t>
        <a:bodyPr/>
        <a:lstStyle/>
        <a:p>
          <a:r>
            <a:rPr lang="hu-HU" sz="1800" b="1" dirty="0" smtClean="0">
              <a:solidFill>
                <a:schemeClr val="bg1"/>
              </a:solidFill>
            </a:rPr>
            <a:t>ÜGYES VOLTÁL!</a:t>
          </a:r>
          <a:endParaRPr lang="hu-HU" sz="1800" b="1" dirty="0">
            <a:solidFill>
              <a:schemeClr val="bg1"/>
            </a:solidFill>
          </a:endParaRPr>
        </a:p>
      </dgm:t>
    </dgm:pt>
    <dgm:pt modelId="{720E8D30-359B-4A03-AD1E-ABFD697E6EFC}" type="parTrans" cxnId="{9EA5DDE1-FE8A-4F4B-96AC-B95A5C84EE10}">
      <dgm:prSet/>
      <dgm:spPr/>
      <dgm:t>
        <a:bodyPr/>
        <a:lstStyle/>
        <a:p>
          <a:endParaRPr lang="hu-HU"/>
        </a:p>
      </dgm:t>
    </dgm:pt>
    <dgm:pt modelId="{B9A55E6B-EA08-4EF2-AC32-6D51CE2D31DC}" type="sibTrans" cxnId="{9EA5DDE1-FE8A-4F4B-96AC-B95A5C84EE10}">
      <dgm:prSet/>
      <dgm:spPr/>
      <dgm:t>
        <a:bodyPr/>
        <a:lstStyle/>
        <a:p>
          <a:endParaRPr lang="hu-HU"/>
        </a:p>
      </dgm:t>
    </dgm:pt>
    <dgm:pt modelId="{CC7FC0EA-79A4-4926-8A88-0FA4386600B6}">
      <dgm:prSet/>
      <dgm:spPr/>
      <dgm:t>
        <a:bodyPr/>
        <a:lstStyle/>
        <a:p>
          <a:r>
            <a:rPr lang="hu-HU" dirty="0" smtClean="0"/>
            <a:t>1-a</a:t>
          </a:r>
          <a:endParaRPr lang="hu-HU" dirty="0"/>
        </a:p>
      </dgm:t>
    </dgm:pt>
    <dgm:pt modelId="{828B9915-F263-426A-B51F-EB9FAE100C58}" type="sibTrans" cxnId="{6E177D23-1E4D-4414-9588-3CE28309B18E}">
      <dgm:prSet/>
      <dgm:spPr/>
      <dgm:t>
        <a:bodyPr/>
        <a:lstStyle/>
        <a:p>
          <a:endParaRPr lang="hu-HU"/>
        </a:p>
      </dgm:t>
    </dgm:pt>
    <dgm:pt modelId="{F3EE7921-B587-4226-BD1D-2BE63357FD60}" type="parTrans" cxnId="{6E177D23-1E4D-4414-9588-3CE28309B18E}">
      <dgm:prSet/>
      <dgm:spPr/>
      <dgm:t>
        <a:bodyPr/>
        <a:lstStyle/>
        <a:p>
          <a:endParaRPr lang="hu-HU"/>
        </a:p>
      </dgm:t>
    </dgm:pt>
    <dgm:pt modelId="{743E62B7-B3F4-4891-BB96-32F5EAA276AD}" type="pres">
      <dgm:prSet presAssocID="{B86E599E-9C7D-45DE-A44E-4BABE1F0CE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DAD3B4EC-0118-4C66-93B7-73D32A1162B1}" type="pres">
      <dgm:prSet presAssocID="{1B781848-A6DE-4885-9E16-AE38357AB91B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262AC14-6914-4E48-AB1D-9A53EA4448E5}" type="pres">
      <dgm:prSet presAssocID="{3C759E15-077E-455D-860E-4E80FC50FCD3}" presName="spacer" presStyleCnt="0"/>
      <dgm:spPr/>
    </dgm:pt>
    <dgm:pt modelId="{4DDE3196-2182-4D6F-8418-7CE63201D887}" type="pres">
      <dgm:prSet presAssocID="{CC7FC0EA-79A4-4926-8A88-0FA4386600B6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C756B64-E14B-4D65-A8D7-877570991798}" type="pres">
      <dgm:prSet presAssocID="{828B9915-F263-426A-B51F-EB9FAE100C58}" presName="spacer" presStyleCnt="0"/>
      <dgm:spPr/>
    </dgm:pt>
    <dgm:pt modelId="{D33C464A-8139-4562-BC8E-A6658196B673}" type="pres">
      <dgm:prSet presAssocID="{D15A0DD9-7193-4E32-8C8D-78A56F99C77A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6561E66-1408-4B68-8E24-78D01A6FF8A1}" type="pres">
      <dgm:prSet presAssocID="{842AB228-0837-41C4-BBC7-1E6221FEFDF5}" presName="spacer" presStyleCnt="0"/>
      <dgm:spPr/>
    </dgm:pt>
    <dgm:pt modelId="{B22CDED7-7FA4-46A3-AE52-99AD3AF7882B}" type="pres">
      <dgm:prSet presAssocID="{E94654A8-000A-4F8C-B798-DC3CCF756740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083731A-1692-4465-A814-BE5CA26C534B}" type="pres">
      <dgm:prSet presAssocID="{B72EBD81-3A98-41CA-B664-3E924F3AA9F9}" presName="spacer" presStyleCnt="0"/>
      <dgm:spPr/>
    </dgm:pt>
    <dgm:pt modelId="{1F25E129-1BFF-4113-AED3-15A51BA2A5BF}" type="pres">
      <dgm:prSet presAssocID="{4E0AB821-3556-419D-854E-C12BC08E573B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42687A1-66D6-4D42-9CA9-139E5D8EB97E}" type="pres">
      <dgm:prSet presAssocID="{E571E4D5-8C40-462E-BC10-D6E0D4259CA4}" presName="spacer" presStyleCnt="0"/>
      <dgm:spPr/>
    </dgm:pt>
    <dgm:pt modelId="{37C01640-228F-4513-ABA6-42F050F434C4}" type="pres">
      <dgm:prSet presAssocID="{C6460F90-D053-4529-961B-2507D57FC0E4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70FC45A-6E2D-4913-961F-3952AFE7565C}" type="pres">
      <dgm:prSet presAssocID="{C810B927-FA52-4E89-9D27-5E1373CE204A}" presName="spacer" presStyleCnt="0"/>
      <dgm:spPr/>
    </dgm:pt>
    <dgm:pt modelId="{E74F3614-728B-4BD5-806D-ACD17CC4AB72}" type="pres">
      <dgm:prSet presAssocID="{DF181882-B796-483B-8380-2A9397AB89D0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0214928-E49B-4927-98BE-645D0D2726C6}" type="pres">
      <dgm:prSet presAssocID="{0B186A9F-F0F1-4A0B-9958-816EDE5D50DD}" presName="spacer" presStyleCnt="0"/>
      <dgm:spPr/>
    </dgm:pt>
    <dgm:pt modelId="{AC5AD510-0211-4BB4-979F-5C2CA84847FC}" type="pres">
      <dgm:prSet presAssocID="{3C8CBA10-B459-4285-99EC-AD4E8DC3D402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4E0C8CC-9EBE-4869-BDB8-E9F615862EB7}" type="pres">
      <dgm:prSet presAssocID="{849761C1-0715-4A3A-BFCB-7FE58C1AA3F6}" presName="spacer" presStyleCnt="0"/>
      <dgm:spPr/>
    </dgm:pt>
    <dgm:pt modelId="{9A1DE29E-78DE-4DAA-808E-22DDC6BC65EC}" type="pres">
      <dgm:prSet presAssocID="{3E79C55D-9802-43F1-A385-DCB6E6BF9028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1305F642-F34B-4A13-A1AB-060E2A506BA1}" srcId="{B86E599E-9C7D-45DE-A44E-4BABE1F0CEF7}" destId="{D15A0DD9-7193-4E32-8C8D-78A56F99C77A}" srcOrd="2" destOrd="0" parTransId="{FE4E3859-C4B4-407D-A164-692B57DFEE06}" sibTransId="{842AB228-0837-41C4-BBC7-1E6221FEFDF5}"/>
    <dgm:cxn modelId="{9A774A86-261E-4896-865D-54D60C9F9F06}" type="presOf" srcId="{CC7FC0EA-79A4-4926-8A88-0FA4386600B6}" destId="{4DDE3196-2182-4D6F-8418-7CE63201D887}" srcOrd="0" destOrd="0" presId="urn:microsoft.com/office/officeart/2005/8/layout/vList2"/>
    <dgm:cxn modelId="{7F0CE436-0380-4011-B37A-ACC1A0F33232}" srcId="{B86E599E-9C7D-45DE-A44E-4BABE1F0CEF7}" destId="{DF181882-B796-483B-8380-2A9397AB89D0}" srcOrd="6" destOrd="0" parTransId="{28AA8C7D-9459-4D6E-8FEB-32960286074B}" sibTransId="{0B186A9F-F0F1-4A0B-9958-816EDE5D50DD}"/>
    <dgm:cxn modelId="{375E5F89-D185-4BA2-9F72-14AD89D4519F}" srcId="{B86E599E-9C7D-45DE-A44E-4BABE1F0CEF7}" destId="{3C8CBA10-B459-4285-99EC-AD4E8DC3D402}" srcOrd="7" destOrd="0" parTransId="{21506392-5AC3-4FB2-97B0-A063A9ED6745}" sibTransId="{849761C1-0715-4A3A-BFCB-7FE58C1AA3F6}"/>
    <dgm:cxn modelId="{D96280C2-8C68-4D2A-807C-08BD4B9D49F5}" type="presOf" srcId="{3E79C55D-9802-43F1-A385-DCB6E6BF9028}" destId="{9A1DE29E-78DE-4DAA-808E-22DDC6BC65EC}" srcOrd="0" destOrd="0" presId="urn:microsoft.com/office/officeart/2005/8/layout/vList2"/>
    <dgm:cxn modelId="{622ED0AE-4F27-425F-8AEB-18488CA8646E}" type="presOf" srcId="{1B781848-A6DE-4885-9E16-AE38357AB91B}" destId="{DAD3B4EC-0118-4C66-93B7-73D32A1162B1}" srcOrd="0" destOrd="0" presId="urn:microsoft.com/office/officeart/2005/8/layout/vList2"/>
    <dgm:cxn modelId="{A53B307B-F1E0-464B-98EC-28F19BC760FA}" srcId="{B86E599E-9C7D-45DE-A44E-4BABE1F0CEF7}" destId="{1B781848-A6DE-4885-9E16-AE38357AB91B}" srcOrd="0" destOrd="0" parTransId="{DAAC05B4-DEC7-4C52-B01A-111551C2416F}" sibTransId="{3C759E15-077E-455D-860E-4E80FC50FCD3}"/>
    <dgm:cxn modelId="{8E6C6D55-13D5-4142-BD52-41F5954B3CD0}" type="presOf" srcId="{E94654A8-000A-4F8C-B798-DC3CCF756740}" destId="{B22CDED7-7FA4-46A3-AE52-99AD3AF7882B}" srcOrd="0" destOrd="0" presId="urn:microsoft.com/office/officeart/2005/8/layout/vList2"/>
    <dgm:cxn modelId="{D4C4CFBC-C40A-4498-9DB1-26F82923137B}" type="presOf" srcId="{C6460F90-D053-4529-961B-2507D57FC0E4}" destId="{37C01640-228F-4513-ABA6-42F050F434C4}" srcOrd="0" destOrd="0" presId="urn:microsoft.com/office/officeart/2005/8/layout/vList2"/>
    <dgm:cxn modelId="{531F4E76-3F21-4BD2-AEEC-48A3D5D41BD9}" srcId="{B86E599E-9C7D-45DE-A44E-4BABE1F0CEF7}" destId="{E94654A8-000A-4F8C-B798-DC3CCF756740}" srcOrd="3" destOrd="0" parTransId="{7115C7BF-8ADC-4779-9B29-24F84C95C3D5}" sibTransId="{B72EBD81-3A98-41CA-B664-3E924F3AA9F9}"/>
    <dgm:cxn modelId="{0DC64B85-82E8-4C9C-8982-8BE57E0FCD41}" type="presOf" srcId="{D15A0DD9-7193-4E32-8C8D-78A56F99C77A}" destId="{D33C464A-8139-4562-BC8E-A6658196B673}" srcOrd="0" destOrd="0" presId="urn:microsoft.com/office/officeart/2005/8/layout/vList2"/>
    <dgm:cxn modelId="{C04571DF-82C5-4AB2-B87D-5DB98793B215}" type="presOf" srcId="{B86E599E-9C7D-45DE-A44E-4BABE1F0CEF7}" destId="{743E62B7-B3F4-4891-BB96-32F5EAA276AD}" srcOrd="0" destOrd="0" presId="urn:microsoft.com/office/officeart/2005/8/layout/vList2"/>
    <dgm:cxn modelId="{6E177D23-1E4D-4414-9588-3CE28309B18E}" srcId="{B86E599E-9C7D-45DE-A44E-4BABE1F0CEF7}" destId="{CC7FC0EA-79A4-4926-8A88-0FA4386600B6}" srcOrd="1" destOrd="0" parTransId="{F3EE7921-B587-4226-BD1D-2BE63357FD60}" sibTransId="{828B9915-F263-426A-B51F-EB9FAE100C58}"/>
    <dgm:cxn modelId="{F80A6775-EFF6-49E8-ACFB-74EA290A8176}" type="presOf" srcId="{4E0AB821-3556-419D-854E-C12BC08E573B}" destId="{1F25E129-1BFF-4113-AED3-15A51BA2A5BF}" srcOrd="0" destOrd="0" presId="urn:microsoft.com/office/officeart/2005/8/layout/vList2"/>
    <dgm:cxn modelId="{1E51AAA0-FB29-42F3-8ABF-7D4723E0B08F}" type="presOf" srcId="{DF181882-B796-483B-8380-2A9397AB89D0}" destId="{E74F3614-728B-4BD5-806D-ACD17CC4AB72}" srcOrd="0" destOrd="0" presId="urn:microsoft.com/office/officeart/2005/8/layout/vList2"/>
    <dgm:cxn modelId="{C2CAD7B2-035E-487C-8839-931EA877116E}" srcId="{B86E599E-9C7D-45DE-A44E-4BABE1F0CEF7}" destId="{4E0AB821-3556-419D-854E-C12BC08E573B}" srcOrd="4" destOrd="0" parTransId="{09DF1C6B-AFBC-4688-95D6-83CC1EA9017B}" sibTransId="{E571E4D5-8C40-462E-BC10-D6E0D4259CA4}"/>
    <dgm:cxn modelId="{AE05ECCD-71C0-4B97-8D99-B2FAE5B3EC1C}" type="presOf" srcId="{3C8CBA10-B459-4285-99EC-AD4E8DC3D402}" destId="{AC5AD510-0211-4BB4-979F-5C2CA84847FC}" srcOrd="0" destOrd="0" presId="urn:microsoft.com/office/officeart/2005/8/layout/vList2"/>
    <dgm:cxn modelId="{9EA5DDE1-FE8A-4F4B-96AC-B95A5C84EE10}" srcId="{B86E599E-9C7D-45DE-A44E-4BABE1F0CEF7}" destId="{3E79C55D-9802-43F1-A385-DCB6E6BF9028}" srcOrd="8" destOrd="0" parTransId="{720E8D30-359B-4A03-AD1E-ABFD697E6EFC}" sibTransId="{B9A55E6B-EA08-4EF2-AC32-6D51CE2D31DC}"/>
    <dgm:cxn modelId="{3BA300F7-BB67-44A1-81DB-BB25D612076D}" srcId="{B86E599E-9C7D-45DE-A44E-4BABE1F0CEF7}" destId="{C6460F90-D053-4529-961B-2507D57FC0E4}" srcOrd="5" destOrd="0" parTransId="{8F9F6607-C5B3-4E5B-84BB-3D8F220E8775}" sibTransId="{C810B927-FA52-4E89-9D27-5E1373CE204A}"/>
    <dgm:cxn modelId="{B7F46149-6AF2-4FD6-BE29-BC9B8827C41D}" type="presParOf" srcId="{743E62B7-B3F4-4891-BB96-32F5EAA276AD}" destId="{DAD3B4EC-0118-4C66-93B7-73D32A1162B1}" srcOrd="0" destOrd="0" presId="urn:microsoft.com/office/officeart/2005/8/layout/vList2"/>
    <dgm:cxn modelId="{7EA8DF34-4362-48E5-BF4A-26EE72A4A3D5}" type="presParOf" srcId="{743E62B7-B3F4-4891-BB96-32F5EAA276AD}" destId="{4262AC14-6914-4E48-AB1D-9A53EA4448E5}" srcOrd="1" destOrd="0" presId="urn:microsoft.com/office/officeart/2005/8/layout/vList2"/>
    <dgm:cxn modelId="{9A7E6353-6DCA-43DB-9E8B-C335C8FD8342}" type="presParOf" srcId="{743E62B7-B3F4-4891-BB96-32F5EAA276AD}" destId="{4DDE3196-2182-4D6F-8418-7CE63201D887}" srcOrd="2" destOrd="0" presId="urn:microsoft.com/office/officeart/2005/8/layout/vList2"/>
    <dgm:cxn modelId="{26B82EA3-4D1F-4B9C-9A73-D9C273927258}" type="presParOf" srcId="{743E62B7-B3F4-4891-BB96-32F5EAA276AD}" destId="{BC756B64-E14B-4D65-A8D7-877570991798}" srcOrd="3" destOrd="0" presId="urn:microsoft.com/office/officeart/2005/8/layout/vList2"/>
    <dgm:cxn modelId="{B6A7B098-CC4A-4D90-AD30-6E3A670001BD}" type="presParOf" srcId="{743E62B7-B3F4-4891-BB96-32F5EAA276AD}" destId="{D33C464A-8139-4562-BC8E-A6658196B673}" srcOrd="4" destOrd="0" presId="urn:microsoft.com/office/officeart/2005/8/layout/vList2"/>
    <dgm:cxn modelId="{AD90412C-ADD6-4A56-A712-9BFA5551B897}" type="presParOf" srcId="{743E62B7-B3F4-4891-BB96-32F5EAA276AD}" destId="{A6561E66-1408-4B68-8E24-78D01A6FF8A1}" srcOrd="5" destOrd="0" presId="urn:microsoft.com/office/officeart/2005/8/layout/vList2"/>
    <dgm:cxn modelId="{A125BD4D-25AE-4552-A047-58155F5E8D08}" type="presParOf" srcId="{743E62B7-B3F4-4891-BB96-32F5EAA276AD}" destId="{B22CDED7-7FA4-46A3-AE52-99AD3AF7882B}" srcOrd="6" destOrd="0" presId="urn:microsoft.com/office/officeart/2005/8/layout/vList2"/>
    <dgm:cxn modelId="{50F97D1E-CD91-4E43-9ED7-8FF33642E037}" type="presParOf" srcId="{743E62B7-B3F4-4891-BB96-32F5EAA276AD}" destId="{5083731A-1692-4465-A814-BE5CA26C534B}" srcOrd="7" destOrd="0" presId="urn:microsoft.com/office/officeart/2005/8/layout/vList2"/>
    <dgm:cxn modelId="{5B5D6A60-DBB0-4C9A-ADA4-46DF9DC65CF0}" type="presParOf" srcId="{743E62B7-B3F4-4891-BB96-32F5EAA276AD}" destId="{1F25E129-1BFF-4113-AED3-15A51BA2A5BF}" srcOrd="8" destOrd="0" presId="urn:microsoft.com/office/officeart/2005/8/layout/vList2"/>
    <dgm:cxn modelId="{0B610364-2EB1-4830-8081-1367BD8A9A33}" type="presParOf" srcId="{743E62B7-B3F4-4891-BB96-32F5EAA276AD}" destId="{D42687A1-66D6-4D42-9CA9-139E5D8EB97E}" srcOrd="9" destOrd="0" presId="urn:microsoft.com/office/officeart/2005/8/layout/vList2"/>
    <dgm:cxn modelId="{A70F4758-2260-42BA-A971-85C8D174DA82}" type="presParOf" srcId="{743E62B7-B3F4-4891-BB96-32F5EAA276AD}" destId="{37C01640-228F-4513-ABA6-42F050F434C4}" srcOrd="10" destOrd="0" presId="urn:microsoft.com/office/officeart/2005/8/layout/vList2"/>
    <dgm:cxn modelId="{CF3CE819-8D38-4455-B27E-B448867C5854}" type="presParOf" srcId="{743E62B7-B3F4-4891-BB96-32F5EAA276AD}" destId="{870FC45A-6E2D-4913-961F-3952AFE7565C}" srcOrd="11" destOrd="0" presId="urn:microsoft.com/office/officeart/2005/8/layout/vList2"/>
    <dgm:cxn modelId="{DFE98120-37E0-448A-8471-57C1E1B5487C}" type="presParOf" srcId="{743E62B7-B3F4-4891-BB96-32F5EAA276AD}" destId="{E74F3614-728B-4BD5-806D-ACD17CC4AB72}" srcOrd="12" destOrd="0" presId="urn:microsoft.com/office/officeart/2005/8/layout/vList2"/>
    <dgm:cxn modelId="{1D5EBCA1-413C-44B2-9F7F-7B0A8553ED52}" type="presParOf" srcId="{743E62B7-B3F4-4891-BB96-32F5EAA276AD}" destId="{E0214928-E49B-4927-98BE-645D0D2726C6}" srcOrd="13" destOrd="0" presId="urn:microsoft.com/office/officeart/2005/8/layout/vList2"/>
    <dgm:cxn modelId="{12C7602A-8BC3-4632-94A0-F70F69814A65}" type="presParOf" srcId="{743E62B7-B3F4-4891-BB96-32F5EAA276AD}" destId="{AC5AD510-0211-4BB4-979F-5C2CA84847FC}" srcOrd="14" destOrd="0" presId="urn:microsoft.com/office/officeart/2005/8/layout/vList2"/>
    <dgm:cxn modelId="{2977413F-8A85-4E24-8EF1-28A0634C3A55}" type="presParOf" srcId="{743E62B7-B3F4-4891-BB96-32F5EAA276AD}" destId="{94E0C8CC-9EBE-4869-BDB8-E9F615862EB7}" srcOrd="15" destOrd="0" presId="urn:microsoft.com/office/officeart/2005/8/layout/vList2"/>
    <dgm:cxn modelId="{87E50634-ADAA-4D51-8141-0E74B0803C4C}" type="presParOf" srcId="{743E62B7-B3F4-4891-BB96-32F5EAA276AD}" destId="{9A1DE29E-78DE-4DAA-808E-22DDC6BC65EC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9BEC39-6891-4C59-BFEF-D724D1C7FF8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FB4803B7-6FDE-4301-9088-456C84A62EEF}">
      <dgm:prSet/>
      <dgm:spPr/>
      <dgm:t>
        <a:bodyPr/>
        <a:lstStyle/>
        <a:p>
          <a:pPr rtl="0"/>
          <a:r>
            <a:rPr lang="hu-HU" dirty="0" smtClean="0"/>
            <a:t>A </a:t>
          </a:r>
          <a:r>
            <a:rPr lang="hu-HU" b="1" dirty="0" smtClean="0"/>
            <a:t>földkéreg</a:t>
          </a:r>
          <a:r>
            <a:rPr lang="hu-HU" dirty="0" smtClean="0"/>
            <a:t> a legkülső, szilárd halmazállapotú gömbhéj, bolygónk tömegének mindössze 1%-a. A szárazföldek alatt 30–70 km vastag – felül gránitos, alatta bazaltos. Az óceánok alatt csak 5–8 km-es bazaltréteg van.</a:t>
          </a:r>
          <a:endParaRPr lang="hu-HU" dirty="0"/>
        </a:p>
      </dgm:t>
    </dgm:pt>
    <dgm:pt modelId="{B405463E-83E6-44CF-9AFD-FCD74D9E8B05}" type="parTrans" cxnId="{8C68753E-7EA6-43F4-ABAD-1F4B637CE9BF}">
      <dgm:prSet/>
      <dgm:spPr/>
      <dgm:t>
        <a:bodyPr/>
        <a:lstStyle/>
        <a:p>
          <a:endParaRPr lang="hu-HU"/>
        </a:p>
      </dgm:t>
    </dgm:pt>
    <dgm:pt modelId="{E3578CC1-DB6C-44AB-ADF8-FF96D472D386}" type="sibTrans" cxnId="{8C68753E-7EA6-43F4-ABAD-1F4B637CE9BF}">
      <dgm:prSet/>
      <dgm:spPr/>
      <dgm:t>
        <a:bodyPr/>
        <a:lstStyle/>
        <a:p>
          <a:endParaRPr lang="hu-HU"/>
        </a:p>
      </dgm:t>
    </dgm:pt>
    <dgm:pt modelId="{C7266E85-13D3-4CF9-8FCD-C8FAE9F5A738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hu-HU" b="1" dirty="0" smtClean="0"/>
            <a:t>Litoszféra</a:t>
          </a:r>
          <a:r>
            <a:rPr lang="hu-HU" dirty="0" smtClean="0"/>
            <a:t> a földkéreg és a földköpeny vele együtt mozgó, felső részének összefoglaló neve. Alsó határa kb. 100–150 km mélyen van.</a:t>
          </a:r>
          <a:endParaRPr lang="hu-HU" dirty="0"/>
        </a:p>
      </dgm:t>
    </dgm:pt>
    <dgm:pt modelId="{C9E77777-5C21-4F9F-8B9F-B091C68DDD6B}" type="parTrans" cxnId="{361DFF28-07A4-4EE3-88F5-D6ECF64EE7C8}">
      <dgm:prSet/>
      <dgm:spPr/>
      <dgm:t>
        <a:bodyPr/>
        <a:lstStyle/>
        <a:p>
          <a:endParaRPr lang="hu-HU"/>
        </a:p>
      </dgm:t>
    </dgm:pt>
    <dgm:pt modelId="{38C04546-F4BC-4EDB-9743-0758431E1464}" type="sibTrans" cxnId="{361DFF28-07A4-4EE3-88F5-D6ECF64EE7C8}">
      <dgm:prSet/>
      <dgm:spPr/>
      <dgm:t>
        <a:bodyPr/>
        <a:lstStyle/>
        <a:p>
          <a:endParaRPr lang="hu-HU"/>
        </a:p>
      </dgm:t>
    </dgm:pt>
    <dgm:pt modelId="{6B37C5C2-9DB3-4C6B-9542-6DCF7DB47F8D}">
      <dgm:prSet/>
      <dgm:spPr/>
      <dgm:t>
        <a:bodyPr/>
        <a:lstStyle/>
        <a:p>
          <a:pPr rtl="0"/>
          <a:r>
            <a:rPr lang="hu-HU" b="1" dirty="0" smtClean="0"/>
            <a:t>A köpenyt felső köpenyre</a:t>
          </a:r>
          <a:r>
            <a:rPr lang="hu-HU" dirty="0" smtClean="0"/>
            <a:t>, asztenoszférára (410 km-ig) átmeneti zónára (670–680 km-ig) </a:t>
          </a:r>
          <a:r>
            <a:rPr lang="hu-HU" b="1" dirty="0" smtClean="0"/>
            <a:t>és alsó köpenyre osztjuk</a:t>
          </a:r>
          <a:r>
            <a:rPr lang="hu-HU" dirty="0" smtClean="0"/>
            <a:t>. Alsó határa kb. 2891 km mélyen van. Lefelé haladva fémtartalma növekszik, és a felső részén szilikátokban gazdag. :</a:t>
          </a:r>
          <a:endParaRPr lang="hu-HU" dirty="0"/>
        </a:p>
      </dgm:t>
    </dgm:pt>
    <dgm:pt modelId="{85928134-3534-49C5-8382-41C63CC53E24}" type="parTrans" cxnId="{32156909-C6EC-43A5-ACDC-CF7617E49248}">
      <dgm:prSet/>
      <dgm:spPr/>
      <dgm:t>
        <a:bodyPr/>
        <a:lstStyle/>
        <a:p>
          <a:endParaRPr lang="hu-HU"/>
        </a:p>
      </dgm:t>
    </dgm:pt>
    <dgm:pt modelId="{EE3DD996-7362-4208-87DA-4D6F29D64003}" type="sibTrans" cxnId="{32156909-C6EC-43A5-ACDC-CF7617E49248}">
      <dgm:prSet/>
      <dgm:spPr/>
      <dgm:t>
        <a:bodyPr/>
        <a:lstStyle/>
        <a:p>
          <a:endParaRPr lang="hu-HU"/>
        </a:p>
      </dgm:t>
    </dgm:pt>
    <dgm:pt modelId="{DC3C7BBC-3254-44A1-979A-209243C411D3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hu-HU" b="1" dirty="0" smtClean="0"/>
            <a:t>Asztenoszféra</a:t>
          </a:r>
          <a:r>
            <a:rPr lang="hu-HU" dirty="0" smtClean="0"/>
            <a:t> a  földköpeny felső részén húzódó, a litoszférát alulról határoló alacsony szilárdságú réteg.</a:t>
          </a:r>
          <a:endParaRPr lang="hu-HU" dirty="0"/>
        </a:p>
      </dgm:t>
    </dgm:pt>
    <dgm:pt modelId="{9A18DD29-6C61-4A41-86B2-975935E85A22}" type="parTrans" cxnId="{DC7C95C2-F5B9-4B3F-B193-9E9F1D445450}">
      <dgm:prSet/>
      <dgm:spPr/>
      <dgm:t>
        <a:bodyPr/>
        <a:lstStyle/>
        <a:p>
          <a:endParaRPr lang="hu-HU"/>
        </a:p>
      </dgm:t>
    </dgm:pt>
    <dgm:pt modelId="{B016D057-73EE-4ABD-93A6-83E3CF3712B4}" type="sibTrans" cxnId="{DC7C95C2-F5B9-4B3F-B193-9E9F1D445450}">
      <dgm:prSet/>
      <dgm:spPr/>
      <dgm:t>
        <a:bodyPr/>
        <a:lstStyle/>
        <a:p>
          <a:endParaRPr lang="hu-HU"/>
        </a:p>
      </dgm:t>
    </dgm:pt>
    <dgm:pt modelId="{FD1E4B21-BDF9-4C10-B4EA-73C153D0C003}">
      <dgm:prSet/>
      <dgm:spPr/>
      <dgm:t>
        <a:bodyPr/>
        <a:lstStyle/>
        <a:p>
          <a:pPr rtl="0"/>
          <a:r>
            <a:rPr lang="hu-HU" dirty="0" smtClean="0"/>
            <a:t>A </a:t>
          </a:r>
          <a:r>
            <a:rPr lang="hu-HU" b="1" dirty="0" smtClean="0"/>
            <a:t>földmagot</a:t>
          </a:r>
          <a:r>
            <a:rPr lang="hu-HU" dirty="0" smtClean="0"/>
            <a:t> időnként vas-nikkel, avagy </a:t>
          </a:r>
          <a:r>
            <a:rPr lang="hu-HU" b="0" i="0" dirty="0" err="1" smtClean="0"/>
            <a:t>NiFe</a:t>
          </a:r>
          <a:r>
            <a:rPr lang="hu-HU" dirty="0" smtClean="0"/>
            <a:t>-magnak is nevezik, mivel a vasmagos modell szerint főleg a vas és a nikkel szulfidjaiból áll. </a:t>
          </a:r>
          <a:r>
            <a:rPr lang="hu-HU" b="1" dirty="0" smtClean="0"/>
            <a:t>Két gömbhéja </a:t>
          </a:r>
          <a:r>
            <a:rPr lang="hu-HU" dirty="0" smtClean="0"/>
            <a:t>:</a:t>
          </a:r>
          <a:endParaRPr lang="hu-HU" dirty="0"/>
        </a:p>
      </dgm:t>
    </dgm:pt>
    <dgm:pt modelId="{9CEFD709-C0C0-4DA0-B81A-8DF62CEC4E41}" type="parTrans" cxnId="{F244CDF1-B42F-4337-BFAD-79537DF679D4}">
      <dgm:prSet/>
      <dgm:spPr/>
      <dgm:t>
        <a:bodyPr/>
        <a:lstStyle/>
        <a:p>
          <a:endParaRPr lang="hu-HU"/>
        </a:p>
      </dgm:t>
    </dgm:pt>
    <dgm:pt modelId="{04E13037-76D3-4B76-A9E7-615319D40E90}" type="sibTrans" cxnId="{F244CDF1-B42F-4337-BFAD-79537DF679D4}">
      <dgm:prSet/>
      <dgm:spPr/>
      <dgm:t>
        <a:bodyPr/>
        <a:lstStyle/>
        <a:p>
          <a:endParaRPr lang="hu-HU"/>
        </a:p>
      </dgm:t>
    </dgm:pt>
    <dgm:pt modelId="{276BDA2C-A018-443C-8467-91BC4F88F046}">
      <dgm:prSet/>
      <dgm:spPr/>
      <dgm:t>
        <a:bodyPr/>
        <a:lstStyle/>
        <a:p>
          <a:pPr rtl="0"/>
          <a:r>
            <a:rPr lang="hu-HU" dirty="0" smtClean="0"/>
            <a:t>A </a:t>
          </a:r>
          <a:r>
            <a:rPr lang="hu-HU" b="1" dirty="0" smtClean="0"/>
            <a:t>külső mag</a:t>
          </a:r>
          <a:r>
            <a:rPr lang="hu-HU" dirty="0" smtClean="0"/>
            <a:t> vagy maghéj folyékony halmazállapotúnak tekinthető, mivel benne az S  hullámok nem folytatódnak. Anyaga  fémekből, elsősorban nikkelből és vasból áll.</a:t>
          </a:r>
          <a:endParaRPr lang="hu-HU" dirty="0"/>
        </a:p>
      </dgm:t>
    </dgm:pt>
    <dgm:pt modelId="{85F3CFA4-7AC6-4988-B828-78BC30817F39}" type="parTrans" cxnId="{618D720B-8410-4D89-A01F-E21EFAC65BE0}">
      <dgm:prSet/>
      <dgm:spPr/>
      <dgm:t>
        <a:bodyPr/>
        <a:lstStyle/>
        <a:p>
          <a:endParaRPr lang="hu-HU"/>
        </a:p>
      </dgm:t>
    </dgm:pt>
    <dgm:pt modelId="{FA1D0214-0078-43ED-960A-720CF9B441D6}" type="sibTrans" cxnId="{618D720B-8410-4D89-A01F-E21EFAC65BE0}">
      <dgm:prSet/>
      <dgm:spPr/>
      <dgm:t>
        <a:bodyPr/>
        <a:lstStyle/>
        <a:p>
          <a:endParaRPr lang="hu-HU"/>
        </a:p>
      </dgm:t>
    </dgm:pt>
    <dgm:pt modelId="{D9F300B7-EA65-4BA5-BA21-EE17024A1948}">
      <dgm:prSet/>
      <dgm:spPr/>
      <dgm:t>
        <a:bodyPr/>
        <a:lstStyle/>
        <a:p>
          <a:pPr rtl="0"/>
          <a:r>
            <a:rPr lang="hu-HU" dirty="0" smtClean="0"/>
            <a:t>A </a:t>
          </a:r>
          <a:r>
            <a:rPr lang="hu-HU" b="1" dirty="0" smtClean="0"/>
            <a:t>belső mag</a:t>
          </a:r>
          <a:r>
            <a:rPr lang="hu-HU" dirty="0" smtClean="0"/>
            <a:t> szilárd halmazállapotú, de közel jár az olvadásponthoz, nagy viszkozitású, nagy sűrűségű terület. Hőmérséklete 6000 °C fokot is megközelíti</a:t>
          </a:r>
          <a:r>
            <a:rPr lang="hu-HU" dirty="0" smtClean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hu-HU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C056D3F-D570-4880-8FFC-B26C4C1187BD}" type="parTrans" cxnId="{3F519102-A8CF-4298-BEE3-475C28969BA0}">
      <dgm:prSet/>
      <dgm:spPr/>
      <dgm:t>
        <a:bodyPr/>
        <a:lstStyle/>
        <a:p>
          <a:endParaRPr lang="hu-HU"/>
        </a:p>
      </dgm:t>
    </dgm:pt>
    <dgm:pt modelId="{21A259C8-914B-47D6-AA4F-A5C27F35A659}" type="sibTrans" cxnId="{3F519102-A8CF-4298-BEE3-475C28969BA0}">
      <dgm:prSet/>
      <dgm:spPr/>
      <dgm:t>
        <a:bodyPr/>
        <a:lstStyle/>
        <a:p>
          <a:endParaRPr lang="hu-HU"/>
        </a:p>
      </dgm:t>
    </dgm:pt>
    <dgm:pt modelId="{56642501-A793-4AEA-B750-BB0FA54BF7FF}" type="pres">
      <dgm:prSet presAssocID="{EE9BEC39-6891-4C59-BFEF-D724D1C7FF8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F4207FF3-1EB7-4FCA-8A01-84C3B4B583DA}" type="pres">
      <dgm:prSet presAssocID="{FB4803B7-6FDE-4301-9088-456C84A62EEF}" presName="linNode" presStyleCnt="0"/>
      <dgm:spPr/>
    </dgm:pt>
    <dgm:pt modelId="{A2A8DBD7-58BF-4136-8F74-B54AEE96BCA8}" type="pres">
      <dgm:prSet presAssocID="{FB4803B7-6FDE-4301-9088-456C84A62EEF}" presName="parentText" presStyleLbl="node1" presStyleIdx="0" presStyleCnt="5" custScaleX="147984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149077E-0E62-4C0E-8F21-5907A964FA4B}" type="pres">
      <dgm:prSet presAssocID="{E3578CC1-DB6C-44AB-ADF8-FF96D472D386}" presName="sp" presStyleCnt="0"/>
      <dgm:spPr/>
    </dgm:pt>
    <dgm:pt modelId="{71BB3CC4-62B5-47BA-A618-59B21CDEF79C}" type="pres">
      <dgm:prSet presAssocID="{C7266E85-13D3-4CF9-8FCD-C8FAE9F5A738}" presName="linNode" presStyleCnt="0"/>
      <dgm:spPr/>
    </dgm:pt>
    <dgm:pt modelId="{14BD4C67-2828-4339-A5BC-37979476290B}" type="pres">
      <dgm:prSet presAssocID="{C7266E85-13D3-4CF9-8FCD-C8FAE9F5A738}" presName="parentText" presStyleLbl="node1" presStyleIdx="1" presStyleCnt="5" custScaleY="67415" custLinFactNeighborX="33394" custLinFactNeighborY="1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7BE6DBB-15B1-4404-A784-023D85406EA5}" type="pres">
      <dgm:prSet presAssocID="{38C04546-F4BC-4EDB-9743-0758431E1464}" presName="sp" presStyleCnt="0"/>
      <dgm:spPr/>
    </dgm:pt>
    <dgm:pt modelId="{DD71A28B-2F56-4D27-B864-85D26240A0D0}" type="pres">
      <dgm:prSet presAssocID="{6B37C5C2-9DB3-4C6B-9542-6DCF7DB47F8D}" presName="linNode" presStyleCnt="0"/>
      <dgm:spPr/>
    </dgm:pt>
    <dgm:pt modelId="{79261313-881D-4695-B7E5-FB8856AF8123}" type="pres">
      <dgm:prSet presAssocID="{6B37C5C2-9DB3-4C6B-9542-6DCF7DB47F8D}" presName="parentText" presStyleLbl="node1" presStyleIdx="2" presStyleCnt="5" custScaleX="150907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DE9D828-BF52-4A98-AE11-51A8337AE33F}" type="pres">
      <dgm:prSet presAssocID="{EE3DD996-7362-4208-87DA-4D6F29D64003}" presName="sp" presStyleCnt="0"/>
      <dgm:spPr/>
    </dgm:pt>
    <dgm:pt modelId="{A34DAAD6-95F6-4DA0-91B3-4EB825964D15}" type="pres">
      <dgm:prSet presAssocID="{DC3C7BBC-3254-44A1-979A-209243C411D3}" presName="linNode" presStyleCnt="0"/>
      <dgm:spPr/>
    </dgm:pt>
    <dgm:pt modelId="{3C23C004-474C-42E3-BB0B-626D0F67FD7A}" type="pres">
      <dgm:prSet presAssocID="{DC3C7BBC-3254-44A1-979A-209243C411D3}" presName="parentText" presStyleLbl="node1" presStyleIdx="3" presStyleCnt="5" custScaleY="65846" custLinFactNeighborX="34026" custLinFactNeighborY="-2547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CBDEEC4-346F-438A-B0A0-90587E5721FB}" type="pres">
      <dgm:prSet presAssocID="{B016D057-73EE-4ABD-93A6-83E3CF3712B4}" presName="sp" presStyleCnt="0"/>
      <dgm:spPr/>
    </dgm:pt>
    <dgm:pt modelId="{7D4478F6-A4CA-4226-8D64-27159DAF48C1}" type="pres">
      <dgm:prSet presAssocID="{FD1E4B21-BDF9-4C10-B4EA-73C153D0C003}" presName="linNode" presStyleCnt="0"/>
      <dgm:spPr/>
    </dgm:pt>
    <dgm:pt modelId="{280B12CE-7776-470A-BFCF-126659DF1B26}" type="pres">
      <dgm:prSet presAssocID="{FD1E4B21-BDF9-4C10-B4EA-73C153D0C003}" presName="parentText" presStyleLbl="node1" presStyleIdx="4" presStyleCnt="5" custLinFactNeighborX="0" custLinFactNeighborY="-6989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F8A27C7-62F7-41FA-8392-6A86359A4BC1}" type="pres">
      <dgm:prSet presAssocID="{FD1E4B21-BDF9-4C10-B4EA-73C153D0C003}" presName="descendantText" presStyleLbl="alignAccFollowNode1" presStyleIdx="0" presStyleCnt="1" custScaleY="14268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2CD8E672-B1F8-45E1-9658-02C5831D5B52}" type="presOf" srcId="{D9F300B7-EA65-4BA5-BA21-EE17024A1948}" destId="{9F8A27C7-62F7-41FA-8392-6A86359A4BC1}" srcOrd="0" destOrd="1" presId="urn:microsoft.com/office/officeart/2005/8/layout/vList5"/>
    <dgm:cxn modelId="{96A8CAC8-DDE9-480A-932D-3A9F6ACE2C8A}" type="presOf" srcId="{FD1E4B21-BDF9-4C10-B4EA-73C153D0C003}" destId="{280B12CE-7776-470A-BFCF-126659DF1B26}" srcOrd="0" destOrd="0" presId="urn:microsoft.com/office/officeart/2005/8/layout/vList5"/>
    <dgm:cxn modelId="{361DFF28-07A4-4EE3-88F5-D6ECF64EE7C8}" srcId="{EE9BEC39-6891-4C59-BFEF-D724D1C7FF84}" destId="{C7266E85-13D3-4CF9-8FCD-C8FAE9F5A738}" srcOrd="1" destOrd="0" parTransId="{C9E77777-5C21-4F9F-8B9F-B091C68DDD6B}" sibTransId="{38C04546-F4BC-4EDB-9743-0758431E1464}"/>
    <dgm:cxn modelId="{F244CDF1-B42F-4337-BFAD-79537DF679D4}" srcId="{EE9BEC39-6891-4C59-BFEF-D724D1C7FF84}" destId="{FD1E4B21-BDF9-4C10-B4EA-73C153D0C003}" srcOrd="4" destOrd="0" parTransId="{9CEFD709-C0C0-4DA0-B81A-8DF62CEC4E41}" sibTransId="{04E13037-76D3-4B76-A9E7-615319D40E90}"/>
    <dgm:cxn modelId="{2698A583-BA6C-4569-9C75-2B8E21B37766}" type="presOf" srcId="{DC3C7BBC-3254-44A1-979A-209243C411D3}" destId="{3C23C004-474C-42E3-BB0B-626D0F67FD7A}" srcOrd="0" destOrd="0" presId="urn:microsoft.com/office/officeart/2005/8/layout/vList5"/>
    <dgm:cxn modelId="{2D438226-82D3-4D6D-98AF-A70D6CC4A547}" type="presOf" srcId="{C7266E85-13D3-4CF9-8FCD-C8FAE9F5A738}" destId="{14BD4C67-2828-4339-A5BC-37979476290B}" srcOrd="0" destOrd="0" presId="urn:microsoft.com/office/officeart/2005/8/layout/vList5"/>
    <dgm:cxn modelId="{618D720B-8410-4D89-A01F-E21EFAC65BE0}" srcId="{FD1E4B21-BDF9-4C10-B4EA-73C153D0C003}" destId="{276BDA2C-A018-443C-8467-91BC4F88F046}" srcOrd="0" destOrd="0" parTransId="{85F3CFA4-7AC6-4988-B828-78BC30817F39}" sibTransId="{FA1D0214-0078-43ED-960A-720CF9B441D6}"/>
    <dgm:cxn modelId="{1504978A-67ED-4424-A671-85415725199A}" type="presOf" srcId="{EE9BEC39-6891-4C59-BFEF-D724D1C7FF84}" destId="{56642501-A793-4AEA-B750-BB0FA54BF7FF}" srcOrd="0" destOrd="0" presId="urn:microsoft.com/office/officeart/2005/8/layout/vList5"/>
    <dgm:cxn modelId="{8C68753E-7EA6-43F4-ABAD-1F4B637CE9BF}" srcId="{EE9BEC39-6891-4C59-BFEF-D724D1C7FF84}" destId="{FB4803B7-6FDE-4301-9088-456C84A62EEF}" srcOrd="0" destOrd="0" parTransId="{B405463E-83E6-44CF-9AFD-FCD74D9E8B05}" sibTransId="{E3578CC1-DB6C-44AB-ADF8-FF96D472D386}"/>
    <dgm:cxn modelId="{3B2F0647-B54A-4BDA-A1FA-8E06CFB6511F}" type="presOf" srcId="{FB4803B7-6FDE-4301-9088-456C84A62EEF}" destId="{A2A8DBD7-58BF-4136-8F74-B54AEE96BCA8}" srcOrd="0" destOrd="0" presId="urn:microsoft.com/office/officeart/2005/8/layout/vList5"/>
    <dgm:cxn modelId="{3F519102-A8CF-4298-BEE3-475C28969BA0}" srcId="{FD1E4B21-BDF9-4C10-B4EA-73C153D0C003}" destId="{D9F300B7-EA65-4BA5-BA21-EE17024A1948}" srcOrd="1" destOrd="0" parTransId="{5C056D3F-D570-4880-8FFC-B26C4C1187BD}" sibTransId="{21A259C8-914B-47D6-AA4F-A5C27F35A659}"/>
    <dgm:cxn modelId="{32156909-C6EC-43A5-ACDC-CF7617E49248}" srcId="{EE9BEC39-6891-4C59-BFEF-D724D1C7FF84}" destId="{6B37C5C2-9DB3-4C6B-9542-6DCF7DB47F8D}" srcOrd="2" destOrd="0" parTransId="{85928134-3534-49C5-8382-41C63CC53E24}" sibTransId="{EE3DD996-7362-4208-87DA-4D6F29D64003}"/>
    <dgm:cxn modelId="{E8990AF8-FF5D-4D3A-8136-629E522FF35B}" type="presOf" srcId="{6B37C5C2-9DB3-4C6B-9542-6DCF7DB47F8D}" destId="{79261313-881D-4695-B7E5-FB8856AF8123}" srcOrd="0" destOrd="0" presId="urn:microsoft.com/office/officeart/2005/8/layout/vList5"/>
    <dgm:cxn modelId="{DC7C95C2-F5B9-4B3F-B193-9E9F1D445450}" srcId="{EE9BEC39-6891-4C59-BFEF-D724D1C7FF84}" destId="{DC3C7BBC-3254-44A1-979A-209243C411D3}" srcOrd="3" destOrd="0" parTransId="{9A18DD29-6C61-4A41-86B2-975935E85A22}" sibTransId="{B016D057-73EE-4ABD-93A6-83E3CF3712B4}"/>
    <dgm:cxn modelId="{C9B9A59C-DDBF-4382-AB0A-8128C759393D}" type="presOf" srcId="{276BDA2C-A018-443C-8467-91BC4F88F046}" destId="{9F8A27C7-62F7-41FA-8392-6A86359A4BC1}" srcOrd="0" destOrd="0" presId="urn:microsoft.com/office/officeart/2005/8/layout/vList5"/>
    <dgm:cxn modelId="{3DA2B3BF-9E23-4DC3-B14E-D8A42BF3A78F}" type="presParOf" srcId="{56642501-A793-4AEA-B750-BB0FA54BF7FF}" destId="{F4207FF3-1EB7-4FCA-8A01-84C3B4B583DA}" srcOrd="0" destOrd="0" presId="urn:microsoft.com/office/officeart/2005/8/layout/vList5"/>
    <dgm:cxn modelId="{7BA1A5FE-05CA-4FCD-89E4-B64EB687AAB6}" type="presParOf" srcId="{F4207FF3-1EB7-4FCA-8A01-84C3B4B583DA}" destId="{A2A8DBD7-58BF-4136-8F74-B54AEE96BCA8}" srcOrd="0" destOrd="0" presId="urn:microsoft.com/office/officeart/2005/8/layout/vList5"/>
    <dgm:cxn modelId="{B8971E6B-063E-4E4F-B1B8-F6DA03236EC7}" type="presParOf" srcId="{56642501-A793-4AEA-B750-BB0FA54BF7FF}" destId="{2149077E-0E62-4C0E-8F21-5907A964FA4B}" srcOrd="1" destOrd="0" presId="urn:microsoft.com/office/officeart/2005/8/layout/vList5"/>
    <dgm:cxn modelId="{F47D4919-A428-4A82-A82F-ADA25F0BFCF5}" type="presParOf" srcId="{56642501-A793-4AEA-B750-BB0FA54BF7FF}" destId="{71BB3CC4-62B5-47BA-A618-59B21CDEF79C}" srcOrd="2" destOrd="0" presId="urn:microsoft.com/office/officeart/2005/8/layout/vList5"/>
    <dgm:cxn modelId="{9EDD5991-0591-4481-AEB4-3C03269A370C}" type="presParOf" srcId="{71BB3CC4-62B5-47BA-A618-59B21CDEF79C}" destId="{14BD4C67-2828-4339-A5BC-37979476290B}" srcOrd="0" destOrd="0" presId="urn:microsoft.com/office/officeart/2005/8/layout/vList5"/>
    <dgm:cxn modelId="{147B6857-1041-492B-83EF-3BF79D55B088}" type="presParOf" srcId="{56642501-A793-4AEA-B750-BB0FA54BF7FF}" destId="{A7BE6DBB-15B1-4404-A784-023D85406EA5}" srcOrd="3" destOrd="0" presId="urn:microsoft.com/office/officeart/2005/8/layout/vList5"/>
    <dgm:cxn modelId="{45B56226-C149-465D-B96C-E613C5C97DD2}" type="presParOf" srcId="{56642501-A793-4AEA-B750-BB0FA54BF7FF}" destId="{DD71A28B-2F56-4D27-B864-85D26240A0D0}" srcOrd="4" destOrd="0" presId="urn:microsoft.com/office/officeart/2005/8/layout/vList5"/>
    <dgm:cxn modelId="{85F5C752-7724-4318-8EF4-12306C404B34}" type="presParOf" srcId="{DD71A28B-2F56-4D27-B864-85D26240A0D0}" destId="{79261313-881D-4695-B7E5-FB8856AF8123}" srcOrd="0" destOrd="0" presId="urn:microsoft.com/office/officeart/2005/8/layout/vList5"/>
    <dgm:cxn modelId="{48986A93-2F1E-46C9-B54C-EBA4E8BAB541}" type="presParOf" srcId="{56642501-A793-4AEA-B750-BB0FA54BF7FF}" destId="{3DE9D828-BF52-4A98-AE11-51A8337AE33F}" srcOrd="5" destOrd="0" presId="urn:microsoft.com/office/officeart/2005/8/layout/vList5"/>
    <dgm:cxn modelId="{A9CA899A-E82D-4464-B7A9-25FD654A0C2A}" type="presParOf" srcId="{56642501-A793-4AEA-B750-BB0FA54BF7FF}" destId="{A34DAAD6-95F6-4DA0-91B3-4EB825964D15}" srcOrd="6" destOrd="0" presId="urn:microsoft.com/office/officeart/2005/8/layout/vList5"/>
    <dgm:cxn modelId="{8EFD81A8-8E3B-468B-8F6E-10A01E884345}" type="presParOf" srcId="{A34DAAD6-95F6-4DA0-91B3-4EB825964D15}" destId="{3C23C004-474C-42E3-BB0B-626D0F67FD7A}" srcOrd="0" destOrd="0" presId="urn:microsoft.com/office/officeart/2005/8/layout/vList5"/>
    <dgm:cxn modelId="{E5648D27-21E5-42C5-B3E2-910434CD7AB9}" type="presParOf" srcId="{56642501-A793-4AEA-B750-BB0FA54BF7FF}" destId="{1CBDEEC4-346F-438A-B0A0-90587E5721FB}" srcOrd="7" destOrd="0" presId="urn:microsoft.com/office/officeart/2005/8/layout/vList5"/>
    <dgm:cxn modelId="{58C46C50-7723-4A27-A45F-AF71640E0115}" type="presParOf" srcId="{56642501-A793-4AEA-B750-BB0FA54BF7FF}" destId="{7D4478F6-A4CA-4226-8D64-27159DAF48C1}" srcOrd="8" destOrd="0" presId="urn:microsoft.com/office/officeart/2005/8/layout/vList5"/>
    <dgm:cxn modelId="{1A73122A-7EA8-4036-9AC8-72CD041E2082}" type="presParOf" srcId="{7D4478F6-A4CA-4226-8D64-27159DAF48C1}" destId="{280B12CE-7776-470A-BFCF-126659DF1B26}" srcOrd="0" destOrd="0" presId="urn:microsoft.com/office/officeart/2005/8/layout/vList5"/>
    <dgm:cxn modelId="{DBC933DE-159F-4723-AF17-8301E831719F}" type="presParOf" srcId="{7D4478F6-A4CA-4226-8D64-27159DAF48C1}" destId="{9F8A27C7-62F7-41FA-8392-6A86359A4BC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8C8762-EE82-4064-9AD9-B10EAB60AE86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0E38A1B5-7516-4D56-9B3D-CB082D0BD849}">
      <dgm:prSet custT="1"/>
      <dgm:spPr/>
      <dgm:t>
        <a:bodyPr/>
        <a:lstStyle/>
        <a:p>
          <a:pPr rtl="0"/>
          <a:r>
            <a:rPr lang="hu-HU" sz="1800" b="0" dirty="0" smtClean="0"/>
            <a:t>A Föld felszínén elhelyezkedő szilárd burok a</a:t>
          </a:r>
          <a:r>
            <a:rPr lang="hu-HU" sz="1800" b="1" dirty="0" smtClean="0"/>
            <a:t> </a:t>
          </a:r>
          <a:r>
            <a:rPr lang="hu-HU" sz="1800" b="1" dirty="0" smtClean="0">
              <a:solidFill>
                <a:schemeClr val="bg1"/>
              </a:solidFill>
            </a:rPr>
            <a:t>földkéreg</a:t>
          </a:r>
          <a:r>
            <a:rPr lang="hu-HU" sz="1800" dirty="0" smtClean="0"/>
            <a:t>.</a:t>
          </a:r>
          <a:endParaRPr lang="hu-HU" sz="1800" dirty="0"/>
        </a:p>
      </dgm:t>
    </dgm:pt>
    <dgm:pt modelId="{CF506D16-43F4-4D45-8FAF-4233D3715B3D}" type="parTrans" cxnId="{BDC2FBEA-5916-4895-B2ED-499B0EC92C88}">
      <dgm:prSet/>
      <dgm:spPr/>
      <dgm:t>
        <a:bodyPr/>
        <a:lstStyle/>
        <a:p>
          <a:endParaRPr lang="hu-HU"/>
        </a:p>
      </dgm:t>
    </dgm:pt>
    <dgm:pt modelId="{7374C9EE-32CB-462A-8C4E-E9F7086ED49C}" type="sibTrans" cxnId="{BDC2FBEA-5916-4895-B2ED-499B0EC92C88}">
      <dgm:prSet/>
      <dgm:spPr/>
      <dgm:t>
        <a:bodyPr/>
        <a:lstStyle/>
        <a:p>
          <a:endParaRPr lang="hu-HU"/>
        </a:p>
      </dgm:t>
    </dgm:pt>
    <dgm:pt modelId="{FF017EC3-2B4B-41ED-AA4E-8EDE14FCDC07}">
      <dgm:prSet custT="1"/>
      <dgm:spPr/>
      <dgm:t>
        <a:bodyPr/>
        <a:lstStyle/>
        <a:p>
          <a:pPr rtl="0"/>
          <a:r>
            <a:rPr lang="hu-HU" sz="1600" b="1" dirty="0" smtClean="0"/>
            <a:t>Felső része </a:t>
          </a:r>
          <a:r>
            <a:rPr lang="hu-HU" sz="1600" dirty="0" smtClean="0"/>
            <a:t>(</a:t>
          </a:r>
          <a:r>
            <a:rPr lang="hu-HU" sz="1600" i="0" dirty="0" smtClean="0"/>
            <a:t>felső kéreg</a:t>
          </a:r>
          <a:r>
            <a:rPr lang="hu-HU" sz="1600" dirty="0" smtClean="0"/>
            <a:t>) a gránitokhoz hasonló összetételű, alumínium és szilícium oxidokban gazdag, fémekben szegény.</a:t>
          </a:r>
          <a:br>
            <a:rPr lang="hu-HU" sz="1600" dirty="0" smtClean="0"/>
          </a:br>
          <a:endParaRPr lang="hu-HU" sz="1600" dirty="0"/>
        </a:p>
      </dgm:t>
    </dgm:pt>
    <dgm:pt modelId="{6AA8C6DD-085E-4BDE-A50F-3B94666ABC26}" type="parTrans" cxnId="{96D3D4B8-B9A7-4404-AFC8-AE1F6553742F}">
      <dgm:prSet/>
      <dgm:spPr/>
      <dgm:t>
        <a:bodyPr/>
        <a:lstStyle/>
        <a:p>
          <a:endParaRPr lang="hu-HU"/>
        </a:p>
      </dgm:t>
    </dgm:pt>
    <dgm:pt modelId="{7C0D667E-3E17-4CB4-B07B-DF0C426E012A}" type="sibTrans" cxnId="{96D3D4B8-B9A7-4404-AFC8-AE1F6553742F}">
      <dgm:prSet/>
      <dgm:spPr/>
      <dgm:t>
        <a:bodyPr/>
        <a:lstStyle/>
        <a:p>
          <a:endParaRPr lang="hu-HU"/>
        </a:p>
      </dgm:t>
    </dgm:pt>
    <dgm:pt modelId="{CFE91BCF-5294-4A51-A920-47F56EB3CD24}">
      <dgm:prSet custT="1"/>
      <dgm:spPr/>
      <dgm:t>
        <a:bodyPr/>
        <a:lstStyle/>
        <a:p>
          <a:pPr rtl="0"/>
          <a:r>
            <a:rPr lang="hu-HU" sz="1600" b="1" dirty="0" smtClean="0"/>
            <a:t>Alsó részére </a:t>
          </a:r>
          <a:r>
            <a:rPr lang="hu-HU" sz="1600" dirty="0" smtClean="0"/>
            <a:t>(</a:t>
          </a:r>
          <a:r>
            <a:rPr lang="hu-HU" sz="1600" i="0" dirty="0" smtClean="0"/>
            <a:t>alsó kéreg</a:t>
          </a:r>
          <a:r>
            <a:rPr lang="hu-HU" sz="1600" dirty="0" smtClean="0"/>
            <a:t>) a bazaltos kőzetek jellemzőek, kalciumban, magnéziumban és fémekben gazdagabb terület.</a:t>
          </a:r>
          <a:endParaRPr lang="hu-HU" sz="1600" dirty="0"/>
        </a:p>
      </dgm:t>
    </dgm:pt>
    <dgm:pt modelId="{59FB0777-CBB4-420F-B51F-B71EBCB0634B}" type="parTrans" cxnId="{A9397255-52F8-404A-9436-E7086E9D0ED6}">
      <dgm:prSet/>
      <dgm:spPr/>
      <dgm:t>
        <a:bodyPr/>
        <a:lstStyle/>
        <a:p>
          <a:endParaRPr lang="hu-HU"/>
        </a:p>
      </dgm:t>
    </dgm:pt>
    <dgm:pt modelId="{9F370334-5F91-4B85-9B8C-D4C896EC3E28}" type="sibTrans" cxnId="{A9397255-52F8-404A-9436-E7086E9D0ED6}">
      <dgm:prSet/>
      <dgm:spPr/>
      <dgm:t>
        <a:bodyPr/>
        <a:lstStyle/>
        <a:p>
          <a:endParaRPr lang="hu-HU"/>
        </a:p>
      </dgm:t>
    </dgm:pt>
    <dgm:pt modelId="{71369D0F-C8BA-41D6-9B8A-5951CD5BE1AF}">
      <dgm:prSet custT="1"/>
      <dgm:spPr/>
      <dgm:t>
        <a:bodyPr/>
        <a:lstStyle/>
        <a:p>
          <a:pPr rtl="0"/>
          <a:r>
            <a:rPr lang="hu-HU" sz="1600" b="1" dirty="0" smtClean="0"/>
            <a:t>A földkéregnek két fő típusa </a:t>
          </a:r>
          <a:r>
            <a:rPr lang="hu-HU" sz="1600" b="1" dirty="0" err="1" smtClean="0"/>
            <a:t>külömböztethető</a:t>
          </a:r>
          <a:r>
            <a:rPr lang="hu-HU" sz="1600" b="1" dirty="0" smtClean="0"/>
            <a:t> meg:</a:t>
          </a:r>
          <a:br>
            <a:rPr lang="hu-HU" sz="1600" b="1" dirty="0" smtClean="0"/>
          </a:br>
          <a:endParaRPr lang="hu-HU" sz="1600" b="1" dirty="0"/>
        </a:p>
      </dgm:t>
    </dgm:pt>
    <dgm:pt modelId="{837B678F-2B48-4F62-8AA1-FB8A88344DE9}" type="parTrans" cxnId="{92DCCF73-79E1-4462-AE0C-51D06AC1EE12}">
      <dgm:prSet/>
      <dgm:spPr/>
      <dgm:t>
        <a:bodyPr/>
        <a:lstStyle/>
        <a:p>
          <a:endParaRPr lang="hu-HU"/>
        </a:p>
      </dgm:t>
    </dgm:pt>
    <dgm:pt modelId="{5CF32893-056C-4383-9991-4522D6BB6F17}" type="sibTrans" cxnId="{92DCCF73-79E1-4462-AE0C-51D06AC1EE12}">
      <dgm:prSet/>
      <dgm:spPr/>
      <dgm:t>
        <a:bodyPr/>
        <a:lstStyle/>
        <a:p>
          <a:endParaRPr lang="hu-HU"/>
        </a:p>
      </dgm:t>
    </dgm:pt>
    <dgm:pt modelId="{5BA24EFD-2877-4BA1-8F09-1A18A4B0C641}">
      <dgm:prSet custT="1"/>
      <dgm:spPr/>
      <dgm:t>
        <a:bodyPr/>
        <a:lstStyle/>
        <a:p>
          <a:pPr rtl="0"/>
          <a:r>
            <a:rPr lang="hu-HU" sz="1400" dirty="0" smtClean="0"/>
            <a:t>A </a:t>
          </a:r>
          <a:r>
            <a:rPr lang="hu-HU" sz="1400" b="1" dirty="0" smtClean="0"/>
            <a:t>szárazföldi vagy</a:t>
          </a:r>
          <a:r>
            <a:rPr lang="hu-HU" sz="1400" b="1" i="0" dirty="0" smtClean="0"/>
            <a:t> kontinentális kéreg</a:t>
          </a:r>
          <a:r>
            <a:rPr lang="hu-HU" sz="1400" i="1" dirty="0" smtClean="0"/>
            <a:t> </a:t>
          </a:r>
          <a:r>
            <a:rPr lang="hu-HU" sz="1400" dirty="0" smtClean="0"/>
            <a:t>a kontinensek területén figyelhető meg, vastagabb, a felső és alsó kéreg egyaránt megtalálható benne, a kettőt a kb. 15-20 km-es mélységben elhelyezkedő </a:t>
          </a:r>
          <a:r>
            <a:rPr lang="hu-HU" sz="1400" i="0" dirty="0" err="1" smtClean="0"/>
            <a:t>Conrad</a:t>
          </a:r>
          <a:r>
            <a:rPr lang="hu-HU" sz="1400" i="0" dirty="0" smtClean="0"/>
            <a:t>-féle</a:t>
          </a:r>
          <a:r>
            <a:rPr lang="hu-HU" sz="1400" i="1" dirty="0" smtClean="0"/>
            <a:t> </a:t>
          </a:r>
          <a:r>
            <a:rPr lang="hu-HU" sz="1400" dirty="0" smtClean="0"/>
            <a:t>felület választja el egymástól.</a:t>
          </a:r>
          <a:r>
            <a:rPr lang="hu-HU" sz="1050" dirty="0" smtClean="0"/>
            <a:t/>
          </a:r>
          <a:br>
            <a:rPr lang="hu-HU" sz="1050" dirty="0" smtClean="0"/>
          </a:br>
          <a:endParaRPr lang="hu-HU" sz="1050" dirty="0"/>
        </a:p>
      </dgm:t>
    </dgm:pt>
    <dgm:pt modelId="{1AEDC437-333A-4BAB-AF90-495572173405}" type="parTrans" cxnId="{1797957F-EEBB-4080-B3BC-50C87CDC0BEB}">
      <dgm:prSet/>
      <dgm:spPr/>
      <dgm:t>
        <a:bodyPr/>
        <a:lstStyle/>
        <a:p>
          <a:endParaRPr lang="hu-HU"/>
        </a:p>
      </dgm:t>
    </dgm:pt>
    <dgm:pt modelId="{DF2DA77F-FBFE-477F-B2C4-BAEDA0A8467D}" type="sibTrans" cxnId="{1797957F-EEBB-4080-B3BC-50C87CDC0BEB}">
      <dgm:prSet/>
      <dgm:spPr/>
      <dgm:t>
        <a:bodyPr/>
        <a:lstStyle/>
        <a:p>
          <a:endParaRPr lang="hu-HU"/>
        </a:p>
      </dgm:t>
    </dgm:pt>
    <dgm:pt modelId="{B6F512DC-B3CD-411B-9136-E9A8F840A21D}">
      <dgm:prSet custT="1"/>
      <dgm:spPr/>
      <dgm:t>
        <a:bodyPr/>
        <a:lstStyle/>
        <a:p>
          <a:pPr rtl="0"/>
          <a:r>
            <a:rPr lang="hu-HU" sz="1400" dirty="0" smtClean="0"/>
            <a:t>Az </a:t>
          </a:r>
          <a:r>
            <a:rPr lang="hu-HU" sz="1400" b="1" dirty="0" smtClean="0"/>
            <a:t>óceáni kéreg</a:t>
          </a:r>
          <a:r>
            <a:rPr lang="hu-HU" sz="1400" dirty="0" smtClean="0"/>
            <a:t> az óceánok és az északi sarkvidék alatt figyelhető meg, vékonyabb, mivel a felső, gránitos kéreg hiányzik, csak az alsó bazaltos kéreg található meg benne.</a:t>
          </a:r>
          <a:br>
            <a:rPr lang="hu-HU" sz="1400" dirty="0" smtClean="0"/>
          </a:br>
          <a:r>
            <a:rPr lang="hu-HU" sz="1400" dirty="0" smtClean="0"/>
            <a:t>A kéreg és a köpeny között húzódik a </a:t>
          </a:r>
          <a:r>
            <a:rPr lang="hu-HU" sz="1400" i="0" dirty="0" err="1" smtClean="0"/>
            <a:t>Mohorovičić</a:t>
          </a:r>
          <a:r>
            <a:rPr lang="hu-HU" sz="1400" i="0" dirty="0" smtClean="0"/>
            <a:t>-féle felület</a:t>
          </a:r>
          <a:r>
            <a:rPr lang="hu-HU" sz="1400" dirty="0" smtClean="0"/>
            <a:t>.</a:t>
          </a:r>
          <a:endParaRPr lang="hu-HU" sz="1400" dirty="0"/>
        </a:p>
      </dgm:t>
    </dgm:pt>
    <dgm:pt modelId="{D676F686-DA9C-4D8C-974B-006B8FBD2318}" type="parTrans" cxnId="{1C3DCD2A-2570-4145-B95E-212F8E6B530A}">
      <dgm:prSet/>
      <dgm:spPr/>
      <dgm:t>
        <a:bodyPr/>
        <a:lstStyle/>
        <a:p>
          <a:endParaRPr lang="hu-HU"/>
        </a:p>
      </dgm:t>
    </dgm:pt>
    <dgm:pt modelId="{10665CCA-9495-46CB-8C99-897876EE9784}" type="sibTrans" cxnId="{1C3DCD2A-2570-4145-B95E-212F8E6B530A}">
      <dgm:prSet/>
      <dgm:spPr/>
      <dgm:t>
        <a:bodyPr/>
        <a:lstStyle/>
        <a:p>
          <a:endParaRPr lang="hu-HU"/>
        </a:p>
      </dgm:t>
    </dgm:pt>
    <dgm:pt modelId="{A15C0795-2720-4225-BFEB-ACE0E6B32B2D}" type="pres">
      <dgm:prSet presAssocID="{8C8C8762-EE82-4064-9AD9-B10EAB60AE8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E0A8E144-C996-4D78-9D4F-2D58FA5385FB}" type="pres">
      <dgm:prSet presAssocID="{0E38A1B5-7516-4D56-9B3D-CB082D0BD849}" presName="vertOne" presStyleCnt="0"/>
      <dgm:spPr/>
    </dgm:pt>
    <dgm:pt modelId="{9BDBF604-09B7-45A0-8DFA-8C023B4EEC3E}" type="pres">
      <dgm:prSet presAssocID="{0E38A1B5-7516-4D56-9B3D-CB082D0BD849}" presName="txOne" presStyleLbl="node0" presStyleIdx="0" presStyleCnt="2" custScaleX="60622" custScaleY="81358" custLinFactNeighborX="-1582" custLinFactNeighborY="23075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A0E494C4-EE74-4947-BC50-AF5DAD61CDFF}" type="pres">
      <dgm:prSet presAssocID="{0E38A1B5-7516-4D56-9B3D-CB082D0BD849}" presName="parTransOne" presStyleCnt="0"/>
      <dgm:spPr/>
    </dgm:pt>
    <dgm:pt modelId="{84705482-E3B9-43AA-9BAB-88303E84F4E4}" type="pres">
      <dgm:prSet presAssocID="{0E38A1B5-7516-4D56-9B3D-CB082D0BD849}" presName="horzOne" presStyleCnt="0"/>
      <dgm:spPr/>
    </dgm:pt>
    <dgm:pt modelId="{DDB6B9C7-5AF8-413B-9660-1F8592E9FF92}" type="pres">
      <dgm:prSet presAssocID="{FF017EC3-2B4B-41ED-AA4E-8EDE14FCDC07}" presName="vertTwo" presStyleCnt="0"/>
      <dgm:spPr/>
    </dgm:pt>
    <dgm:pt modelId="{7BC6A413-520A-4F22-A78A-D4CF12A850DE}" type="pres">
      <dgm:prSet presAssocID="{FF017EC3-2B4B-41ED-AA4E-8EDE14FCDC07}" presName="txTwo" presStyleLbl="node2" presStyleIdx="0" presStyleCnt="4" custScaleY="74701" custLinFactNeighborX="-3399" custLinFactNeighborY="-7967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7909CCCD-EA3C-45B2-8E6F-B19623F861A3}" type="pres">
      <dgm:prSet presAssocID="{FF017EC3-2B4B-41ED-AA4E-8EDE14FCDC07}" presName="horzTwo" presStyleCnt="0"/>
      <dgm:spPr/>
    </dgm:pt>
    <dgm:pt modelId="{B0F6A1FF-195A-442F-9670-489B6DDF243E}" type="pres">
      <dgm:prSet presAssocID="{7C0D667E-3E17-4CB4-B07B-DF0C426E012A}" presName="sibSpaceTwo" presStyleCnt="0"/>
      <dgm:spPr/>
    </dgm:pt>
    <dgm:pt modelId="{2AD2A7DE-A7F2-4CD0-B145-03BF0738172E}" type="pres">
      <dgm:prSet presAssocID="{CFE91BCF-5294-4A51-A920-47F56EB3CD24}" presName="vertTwo" presStyleCnt="0"/>
      <dgm:spPr/>
    </dgm:pt>
    <dgm:pt modelId="{68107FCA-9B14-4605-8ADF-B598BFCEC56A}" type="pres">
      <dgm:prSet presAssocID="{CFE91BCF-5294-4A51-A920-47F56EB3CD24}" presName="txTwo" presStyleLbl="node2" presStyleIdx="1" presStyleCnt="4" custScaleY="75248" custLinFactNeighborX="-5890" custLinFactNeighborY="21330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D83E661A-9E6D-4066-A020-E3AB00B13E50}" type="pres">
      <dgm:prSet presAssocID="{CFE91BCF-5294-4A51-A920-47F56EB3CD24}" presName="horzTwo" presStyleCnt="0"/>
      <dgm:spPr/>
    </dgm:pt>
    <dgm:pt modelId="{8E7B6CB8-13C5-4399-8CBB-9E6F117F2F82}" type="pres">
      <dgm:prSet presAssocID="{7374C9EE-32CB-462A-8C4E-E9F7086ED49C}" presName="sibSpaceOne" presStyleCnt="0"/>
      <dgm:spPr/>
    </dgm:pt>
    <dgm:pt modelId="{733D1D1C-4B6A-4769-AC38-F53C1C23BE71}" type="pres">
      <dgm:prSet presAssocID="{71369D0F-C8BA-41D6-9B8A-5951CD5BE1AF}" presName="vertOne" presStyleCnt="0"/>
      <dgm:spPr/>
    </dgm:pt>
    <dgm:pt modelId="{66CC2C41-D4C8-447A-96B4-6542463C71A7}" type="pres">
      <dgm:prSet presAssocID="{71369D0F-C8BA-41D6-9B8A-5951CD5BE1AF}" presName="txOne" presStyleLbl="node0" presStyleIdx="1" presStyleCnt="2" custScaleX="53485" custScaleY="77649" custLinFactNeighborX="1305" custLinFactNeighborY="56894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56E899F1-34AF-4905-86F2-67B79DABDA3C}" type="pres">
      <dgm:prSet presAssocID="{71369D0F-C8BA-41D6-9B8A-5951CD5BE1AF}" presName="parTransOne" presStyleCnt="0"/>
      <dgm:spPr/>
    </dgm:pt>
    <dgm:pt modelId="{890080E6-1D9B-4C81-81FE-EF1DA36443B4}" type="pres">
      <dgm:prSet presAssocID="{71369D0F-C8BA-41D6-9B8A-5951CD5BE1AF}" presName="horzOne" presStyleCnt="0"/>
      <dgm:spPr/>
    </dgm:pt>
    <dgm:pt modelId="{380AEBB7-208E-478F-BE39-E730DFF7D282}" type="pres">
      <dgm:prSet presAssocID="{5BA24EFD-2877-4BA1-8F09-1A18A4B0C641}" presName="vertTwo" presStyleCnt="0"/>
      <dgm:spPr/>
    </dgm:pt>
    <dgm:pt modelId="{7710ECC8-3BB3-4694-87CD-4F25F2581C03}" type="pres">
      <dgm:prSet presAssocID="{5BA24EFD-2877-4BA1-8F09-1A18A4B0C641}" presName="txTwo" presStyleLbl="node2" presStyleIdx="2" presStyleCnt="4" custLinFactNeighborX="6114" custLinFactNeighborY="1657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877B21C3-7168-4C3B-8751-5EE7E0AD18CB}" type="pres">
      <dgm:prSet presAssocID="{5BA24EFD-2877-4BA1-8F09-1A18A4B0C641}" presName="horzTwo" presStyleCnt="0"/>
      <dgm:spPr/>
    </dgm:pt>
    <dgm:pt modelId="{68CFE3DB-2E96-43B1-9786-2E520E4B7666}" type="pres">
      <dgm:prSet presAssocID="{DF2DA77F-FBFE-477F-B2C4-BAEDA0A8467D}" presName="sibSpaceTwo" presStyleCnt="0"/>
      <dgm:spPr/>
    </dgm:pt>
    <dgm:pt modelId="{E33E689A-1718-43CC-A4D4-64883024488F}" type="pres">
      <dgm:prSet presAssocID="{B6F512DC-B3CD-411B-9136-E9A8F840A21D}" presName="vertTwo" presStyleCnt="0"/>
      <dgm:spPr/>
    </dgm:pt>
    <dgm:pt modelId="{C2A17133-36D7-4EA2-BA75-EA76116D2A74}" type="pres">
      <dgm:prSet presAssocID="{B6F512DC-B3CD-411B-9136-E9A8F840A21D}" presName="txTwo" presStyleLbl="node2" presStyleIdx="3" presStyleCnt="4" custLinFactNeighborX="4660" custLinFactNeighborY="254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A3B0AC5B-8BCC-4B3F-BAEA-49C62807FD10}" type="pres">
      <dgm:prSet presAssocID="{B6F512DC-B3CD-411B-9136-E9A8F840A21D}" presName="horzTwo" presStyleCnt="0"/>
      <dgm:spPr/>
    </dgm:pt>
  </dgm:ptLst>
  <dgm:cxnLst>
    <dgm:cxn modelId="{92DCCF73-79E1-4462-AE0C-51D06AC1EE12}" srcId="{8C8C8762-EE82-4064-9AD9-B10EAB60AE86}" destId="{71369D0F-C8BA-41D6-9B8A-5951CD5BE1AF}" srcOrd="1" destOrd="0" parTransId="{837B678F-2B48-4F62-8AA1-FB8A88344DE9}" sibTransId="{5CF32893-056C-4383-9991-4522D6BB6F17}"/>
    <dgm:cxn modelId="{1C3DCD2A-2570-4145-B95E-212F8E6B530A}" srcId="{71369D0F-C8BA-41D6-9B8A-5951CD5BE1AF}" destId="{B6F512DC-B3CD-411B-9136-E9A8F840A21D}" srcOrd="1" destOrd="0" parTransId="{D676F686-DA9C-4D8C-974B-006B8FBD2318}" sibTransId="{10665CCA-9495-46CB-8C99-897876EE9784}"/>
    <dgm:cxn modelId="{E0B10733-1FB1-4D9F-9183-AC8C4C989D77}" type="presOf" srcId="{FF017EC3-2B4B-41ED-AA4E-8EDE14FCDC07}" destId="{7BC6A413-520A-4F22-A78A-D4CF12A850DE}" srcOrd="0" destOrd="0" presId="urn:microsoft.com/office/officeart/2005/8/layout/hierarchy4"/>
    <dgm:cxn modelId="{C51E2FD7-BD21-4653-93E6-971D538A46D5}" type="presOf" srcId="{5BA24EFD-2877-4BA1-8F09-1A18A4B0C641}" destId="{7710ECC8-3BB3-4694-87CD-4F25F2581C03}" srcOrd="0" destOrd="0" presId="urn:microsoft.com/office/officeart/2005/8/layout/hierarchy4"/>
    <dgm:cxn modelId="{1797957F-EEBB-4080-B3BC-50C87CDC0BEB}" srcId="{71369D0F-C8BA-41D6-9B8A-5951CD5BE1AF}" destId="{5BA24EFD-2877-4BA1-8F09-1A18A4B0C641}" srcOrd="0" destOrd="0" parTransId="{1AEDC437-333A-4BAB-AF90-495572173405}" sibTransId="{DF2DA77F-FBFE-477F-B2C4-BAEDA0A8467D}"/>
    <dgm:cxn modelId="{5D04270C-EF4E-4DFD-AA37-7EE4D519D5C8}" type="presOf" srcId="{B6F512DC-B3CD-411B-9136-E9A8F840A21D}" destId="{C2A17133-36D7-4EA2-BA75-EA76116D2A74}" srcOrd="0" destOrd="0" presId="urn:microsoft.com/office/officeart/2005/8/layout/hierarchy4"/>
    <dgm:cxn modelId="{BDC2FBEA-5916-4895-B2ED-499B0EC92C88}" srcId="{8C8C8762-EE82-4064-9AD9-B10EAB60AE86}" destId="{0E38A1B5-7516-4D56-9B3D-CB082D0BD849}" srcOrd="0" destOrd="0" parTransId="{CF506D16-43F4-4D45-8FAF-4233D3715B3D}" sibTransId="{7374C9EE-32CB-462A-8C4E-E9F7086ED49C}"/>
    <dgm:cxn modelId="{1AF34F7B-3D20-4862-81C3-091D93294FF2}" type="presOf" srcId="{CFE91BCF-5294-4A51-A920-47F56EB3CD24}" destId="{68107FCA-9B14-4605-8ADF-B598BFCEC56A}" srcOrd="0" destOrd="0" presId="urn:microsoft.com/office/officeart/2005/8/layout/hierarchy4"/>
    <dgm:cxn modelId="{A247082A-3E3D-4627-918A-BF60FC76A8C9}" type="presOf" srcId="{0E38A1B5-7516-4D56-9B3D-CB082D0BD849}" destId="{9BDBF604-09B7-45A0-8DFA-8C023B4EEC3E}" srcOrd="0" destOrd="0" presId="urn:microsoft.com/office/officeart/2005/8/layout/hierarchy4"/>
    <dgm:cxn modelId="{96D3D4B8-B9A7-4404-AFC8-AE1F6553742F}" srcId="{0E38A1B5-7516-4D56-9B3D-CB082D0BD849}" destId="{FF017EC3-2B4B-41ED-AA4E-8EDE14FCDC07}" srcOrd="0" destOrd="0" parTransId="{6AA8C6DD-085E-4BDE-A50F-3B94666ABC26}" sibTransId="{7C0D667E-3E17-4CB4-B07B-DF0C426E012A}"/>
    <dgm:cxn modelId="{A9397255-52F8-404A-9436-E7086E9D0ED6}" srcId="{0E38A1B5-7516-4D56-9B3D-CB082D0BD849}" destId="{CFE91BCF-5294-4A51-A920-47F56EB3CD24}" srcOrd="1" destOrd="0" parTransId="{59FB0777-CBB4-420F-B51F-B71EBCB0634B}" sibTransId="{9F370334-5F91-4B85-9B8C-D4C896EC3E28}"/>
    <dgm:cxn modelId="{822E8E95-3D0D-4988-AE8A-D7A5EDB09A69}" type="presOf" srcId="{8C8C8762-EE82-4064-9AD9-B10EAB60AE86}" destId="{A15C0795-2720-4225-BFEB-ACE0E6B32B2D}" srcOrd="0" destOrd="0" presId="urn:microsoft.com/office/officeart/2005/8/layout/hierarchy4"/>
    <dgm:cxn modelId="{3BE5B893-D17E-4831-9817-316397FAD5C6}" type="presOf" srcId="{71369D0F-C8BA-41D6-9B8A-5951CD5BE1AF}" destId="{66CC2C41-D4C8-447A-96B4-6542463C71A7}" srcOrd="0" destOrd="0" presId="urn:microsoft.com/office/officeart/2005/8/layout/hierarchy4"/>
    <dgm:cxn modelId="{3B1D08AB-B74D-408D-99E6-7C117BB1443B}" type="presParOf" srcId="{A15C0795-2720-4225-BFEB-ACE0E6B32B2D}" destId="{E0A8E144-C996-4D78-9D4F-2D58FA5385FB}" srcOrd="0" destOrd="0" presId="urn:microsoft.com/office/officeart/2005/8/layout/hierarchy4"/>
    <dgm:cxn modelId="{EE191394-4670-4EDB-8B7C-9DB8722B1A8E}" type="presParOf" srcId="{E0A8E144-C996-4D78-9D4F-2D58FA5385FB}" destId="{9BDBF604-09B7-45A0-8DFA-8C023B4EEC3E}" srcOrd="0" destOrd="0" presId="urn:microsoft.com/office/officeart/2005/8/layout/hierarchy4"/>
    <dgm:cxn modelId="{9FA73F3F-F662-4CC2-9AC2-04AE03E62F1C}" type="presParOf" srcId="{E0A8E144-C996-4D78-9D4F-2D58FA5385FB}" destId="{A0E494C4-EE74-4947-BC50-AF5DAD61CDFF}" srcOrd="1" destOrd="0" presId="urn:microsoft.com/office/officeart/2005/8/layout/hierarchy4"/>
    <dgm:cxn modelId="{FDD9C63B-A27C-48B1-8E70-E170985CA645}" type="presParOf" srcId="{E0A8E144-C996-4D78-9D4F-2D58FA5385FB}" destId="{84705482-E3B9-43AA-9BAB-88303E84F4E4}" srcOrd="2" destOrd="0" presId="urn:microsoft.com/office/officeart/2005/8/layout/hierarchy4"/>
    <dgm:cxn modelId="{F3927BE4-9C8B-43AD-9D5C-73ABFB13B506}" type="presParOf" srcId="{84705482-E3B9-43AA-9BAB-88303E84F4E4}" destId="{DDB6B9C7-5AF8-413B-9660-1F8592E9FF92}" srcOrd="0" destOrd="0" presId="urn:microsoft.com/office/officeart/2005/8/layout/hierarchy4"/>
    <dgm:cxn modelId="{33448B47-4079-49F8-A36A-3F06F0C54AE1}" type="presParOf" srcId="{DDB6B9C7-5AF8-413B-9660-1F8592E9FF92}" destId="{7BC6A413-520A-4F22-A78A-D4CF12A850DE}" srcOrd="0" destOrd="0" presId="urn:microsoft.com/office/officeart/2005/8/layout/hierarchy4"/>
    <dgm:cxn modelId="{62E1EC9F-AD29-4CFA-BD32-6926720BCD92}" type="presParOf" srcId="{DDB6B9C7-5AF8-413B-9660-1F8592E9FF92}" destId="{7909CCCD-EA3C-45B2-8E6F-B19623F861A3}" srcOrd="1" destOrd="0" presId="urn:microsoft.com/office/officeart/2005/8/layout/hierarchy4"/>
    <dgm:cxn modelId="{F61DBD32-4049-44AD-AF80-C98C968C7C9B}" type="presParOf" srcId="{84705482-E3B9-43AA-9BAB-88303E84F4E4}" destId="{B0F6A1FF-195A-442F-9670-489B6DDF243E}" srcOrd="1" destOrd="0" presId="urn:microsoft.com/office/officeart/2005/8/layout/hierarchy4"/>
    <dgm:cxn modelId="{7D85E958-CB87-4E27-8EF0-0D9439F01F1F}" type="presParOf" srcId="{84705482-E3B9-43AA-9BAB-88303E84F4E4}" destId="{2AD2A7DE-A7F2-4CD0-B145-03BF0738172E}" srcOrd="2" destOrd="0" presId="urn:microsoft.com/office/officeart/2005/8/layout/hierarchy4"/>
    <dgm:cxn modelId="{0E49EAC6-AD5A-4BF2-B029-5943EA432D3F}" type="presParOf" srcId="{2AD2A7DE-A7F2-4CD0-B145-03BF0738172E}" destId="{68107FCA-9B14-4605-8ADF-B598BFCEC56A}" srcOrd="0" destOrd="0" presId="urn:microsoft.com/office/officeart/2005/8/layout/hierarchy4"/>
    <dgm:cxn modelId="{CA5DDEE4-3A23-4CBC-BA2E-276D74E12565}" type="presParOf" srcId="{2AD2A7DE-A7F2-4CD0-B145-03BF0738172E}" destId="{D83E661A-9E6D-4066-A020-E3AB00B13E50}" srcOrd="1" destOrd="0" presId="urn:microsoft.com/office/officeart/2005/8/layout/hierarchy4"/>
    <dgm:cxn modelId="{BBBE7E9F-EA8D-4E1C-9528-D6E223FF0422}" type="presParOf" srcId="{A15C0795-2720-4225-BFEB-ACE0E6B32B2D}" destId="{8E7B6CB8-13C5-4399-8CBB-9E6F117F2F82}" srcOrd="1" destOrd="0" presId="urn:microsoft.com/office/officeart/2005/8/layout/hierarchy4"/>
    <dgm:cxn modelId="{FC7FBF96-0BC0-4648-B7D6-8083BE417E75}" type="presParOf" srcId="{A15C0795-2720-4225-BFEB-ACE0E6B32B2D}" destId="{733D1D1C-4B6A-4769-AC38-F53C1C23BE71}" srcOrd="2" destOrd="0" presId="urn:microsoft.com/office/officeart/2005/8/layout/hierarchy4"/>
    <dgm:cxn modelId="{D29C319B-E73C-4E08-BBE0-8DEEDAD8B98E}" type="presParOf" srcId="{733D1D1C-4B6A-4769-AC38-F53C1C23BE71}" destId="{66CC2C41-D4C8-447A-96B4-6542463C71A7}" srcOrd="0" destOrd="0" presId="urn:microsoft.com/office/officeart/2005/8/layout/hierarchy4"/>
    <dgm:cxn modelId="{037919A8-8EA6-4106-8FD9-CC4D6EC07CC8}" type="presParOf" srcId="{733D1D1C-4B6A-4769-AC38-F53C1C23BE71}" destId="{56E899F1-34AF-4905-86F2-67B79DABDA3C}" srcOrd="1" destOrd="0" presId="urn:microsoft.com/office/officeart/2005/8/layout/hierarchy4"/>
    <dgm:cxn modelId="{508816C9-6691-4526-B381-9480C1883865}" type="presParOf" srcId="{733D1D1C-4B6A-4769-AC38-F53C1C23BE71}" destId="{890080E6-1D9B-4C81-81FE-EF1DA36443B4}" srcOrd="2" destOrd="0" presId="urn:microsoft.com/office/officeart/2005/8/layout/hierarchy4"/>
    <dgm:cxn modelId="{3E0AA91F-55AA-490C-BD98-4D2F5FA6BF9C}" type="presParOf" srcId="{890080E6-1D9B-4C81-81FE-EF1DA36443B4}" destId="{380AEBB7-208E-478F-BE39-E730DFF7D282}" srcOrd="0" destOrd="0" presId="urn:microsoft.com/office/officeart/2005/8/layout/hierarchy4"/>
    <dgm:cxn modelId="{181FD9FA-654C-428D-A503-CE3CA79ACA06}" type="presParOf" srcId="{380AEBB7-208E-478F-BE39-E730DFF7D282}" destId="{7710ECC8-3BB3-4694-87CD-4F25F2581C03}" srcOrd="0" destOrd="0" presId="urn:microsoft.com/office/officeart/2005/8/layout/hierarchy4"/>
    <dgm:cxn modelId="{3A45882D-4D4D-408F-98A0-DEE89D5F9B83}" type="presParOf" srcId="{380AEBB7-208E-478F-BE39-E730DFF7D282}" destId="{877B21C3-7168-4C3B-8751-5EE7E0AD18CB}" srcOrd="1" destOrd="0" presId="urn:microsoft.com/office/officeart/2005/8/layout/hierarchy4"/>
    <dgm:cxn modelId="{AE380FD7-56AE-4D57-9091-DC6FCD854D87}" type="presParOf" srcId="{890080E6-1D9B-4C81-81FE-EF1DA36443B4}" destId="{68CFE3DB-2E96-43B1-9786-2E520E4B7666}" srcOrd="1" destOrd="0" presId="urn:microsoft.com/office/officeart/2005/8/layout/hierarchy4"/>
    <dgm:cxn modelId="{0D743934-EFF0-46FE-8FF4-E01BE9A99D57}" type="presParOf" srcId="{890080E6-1D9B-4C81-81FE-EF1DA36443B4}" destId="{E33E689A-1718-43CC-A4D4-64883024488F}" srcOrd="2" destOrd="0" presId="urn:microsoft.com/office/officeart/2005/8/layout/hierarchy4"/>
    <dgm:cxn modelId="{C0E15921-22B0-4998-B9A2-F907F8BC151E}" type="presParOf" srcId="{E33E689A-1718-43CC-A4D4-64883024488F}" destId="{C2A17133-36D7-4EA2-BA75-EA76116D2A74}" srcOrd="0" destOrd="0" presId="urn:microsoft.com/office/officeart/2005/8/layout/hierarchy4"/>
    <dgm:cxn modelId="{CDA75DF7-B9C1-4390-8481-CEDDBB55F8B5}" type="presParOf" srcId="{E33E689A-1718-43CC-A4D4-64883024488F}" destId="{A3B0AC5B-8BCC-4B3F-BAEA-49C62807FD1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988CEC-DE9D-49A5-B044-76F30187587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23A7871C-5E20-4403-A4D0-D56E1548AFC1}">
      <dgm:prSet custT="1"/>
      <dgm:spPr>
        <a:solidFill>
          <a:srgbClr val="A68172"/>
        </a:solidFill>
      </dgm:spPr>
      <dgm:t>
        <a:bodyPr/>
        <a:lstStyle/>
        <a:p>
          <a:pPr rtl="0"/>
          <a:r>
            <a:rPr lang="hu-HU" sz="1800" dirty="0" smtClean="0"/>
            <a:t>A </a:t>
          </a:r>
          <a:r>
            <a:rPr lang="hu-HU" sz="1800" dirty="0" err="1" smtClean="0"/>
            <a:t>Mohorovičić</a:t>
          </a:r>
          <a:r>
            <a:rPr lang="hu-HU" sz="1800" dirty="0" smtClean="0"/>
            <a:t>-féle felülettől 2900 km-es mélységig terjed. A földköpenyt is két részre lehet osztani:</a:t>
          </a:r>
          <a:br>
            <a:rPr lang="hu-HU" sz="1800" dirty="0" smtClean="0"/>
          </a:br>
          <a:endParaRPr lang="hu-HU" sz="1800" dirty="0"/>
        </a:p>
      </dgm:t>
    </dgm:pt>
    <dgm:pt modelId="{56F218FB-9CEE-4B47-A31B-8A3AA2217DB8}" type="parTrans" cxnId="{62D5221D-1B03-428D-B552-3486F32294AD}">
      <dgm:prSet/>
      <dgm:spPr/>
      <dgm:t>
        <a:bodyPr/>
        <a:lstStyle/>
        <a:p>
          <a:endParaRPr lang="hu-HU"/>
        </a:p>
      </dgm:t>
    </dgm:pt>
    <dgm:pt modelId="{9835CEF8-8575-430D-B93B-098B364AA7EE}" type="sibTrans" cxnId="{62D5221D-1B03-428D-B552-3486F32294AD}">
      <dgm:prSet/>
      <dgm:spPr/>
      <dgm:t>
        <a:bodyPr/>
        <a:lstStyle/>
        <a:p>
          <a:endParaRPr lang="hu-HU"/>
        </a:p>
      </dgm:t>
    </dgm:pt>
    <dgm:pt modelId="{C3A116CF-DC41-4DAD-ADFC-B813B3049653}">
      <dgm:prSet custT="1"/>
      <dgm:spPr>
        <a:solidFill>
          <a:srgbClr val="A68172"/>
        </a:solidFill>
      </dgm:spPr>
      <dgm:t>
        <a:bodyPr/>
        <a:lstStyle/>
        <a:p>
          <a:r>
            <a:rPr lang="hu-HU" sz="1600" b="0" i="0" dirty="0" smtClean="0"/>
            <a:t>A felsőköpeny a kőzetburok alját képezi, felette a földkéreg helyezkedik el. Kémiai összetétele a köpeny átlagos értékeinek felel meg. Felső része és a földkéreg között egy határfelületet húzhatunk: ez a </a:t>
          </a:r>
          <a:r>
            <a:rPr lang="hu-HU" sz="1600" b="0" i="0" dirty="0" err="1" smtClean="0"/>
            <a:t>Mohorovicic</a:t>
          </a:r>
          <a:r>
            <a:rPr lang="hu-HU" sz="1600" b="0" i="0" dirty="0" smtClean="0"/>
            <a:t>-felület, vagy röviden </a:t>
          </a:r>
          <a:r>
            <a:rPr lang="hu-HU" sz="1600" b="0" i="0" dirty="0" err="1" smtClean="0"/>
            <a:t>Moho</a:t>
          </a:r>
          <a:r>
            <a:rPr lang="hu-HU" sz="1600" b="0" i="0" dirty="0" smtClean="0"/>
            <a:t>. A felső köpeny legfelső részét ún. </a:t>
          </a:r>
          <a:r>
            <a:rPr lang="hu-HU" sz="1600" b="0" i="0" dirty="0" err="1" smtClean="0"/>
            <a:t>peridotitos</a:t>
          </a:r>
          <a:r>
            <a:rPr lang="hu-HU" sz="1600" b="0" i="0" dirty="0" smtClean="0"/>
            <a:t> kőzetek alkotják, amelyek a felszínről is ismertek.</a:t>
          </a:r>
          <a:endParaRPr lang="hu-HU" sz="1600" dirty="0"/>
        </a:p>
      </dgm:t>
    </dgm:pt>
    <dgm:pt modelId="{DE13BD5A-ADB3-4BB3-9BA2-E000D4AB9B3D}" type="parTrans" cxnId="{4048AEFF-09EA-462D-BEE6-B4F393E93168}">
      <dgm:prSet/>
      <dgm:spPr/>
      <dgm:t>
        <a:bodyPr/>
        <a:lstStyle/>
        <a:p>
          <a:endParaRPr lang="hu-HU"/>
        </a:p>
      </dgm:t>
    </dgm:pt>
    <dgm:pt modelId="{4BE27A3A-10B4-4622-80B5-7CF7A63D76D2}" type="sibTrans" cxnId="{4048AEFF-09EA-462D-BEE6-B4F393E93168}">
      <dgm:prSet/>
      <dgm:spPr/>
      <dgm:t>
        <a:bodyPr/>
        <a:lstStyle/>
        <a:p>
          <a:endParaRPr lang="hu-HU"/>
        </a:p>
      </dgm:t>
    </dgm:pt>
    <dgm:pt modelId="{467D59CA-E388-4C27-BBCA-BE0F9C1F1BD9}">
      <dgm:prSet custT="1"/>
      <dgm:spPr>
        <a:solidFill>
          <a:srgbClr val="D37049"/>
        </a:solidFill>
      </dgm:spPr>
      <dgm:t>
        <a:bodyPr/>
        <a:lstStyle/>
        <a:p>
          <a:r>
            <a:rPr lang="hu-HU" sz="1600" i="0" dirty="0" smtClean="0"/>
            <a:t>Az </a:t>
          </a:r>
          <a:r>
            <a:rPr lang="hu-HU" sz="1600" b="1" i="0" dirty="0" smtClean="0"/>
            <a:t>alsó köpenyről</a:t>
          </a:r>
          <a:r>
            <a:rPr lang="hu-HU" sz="1600" dirty="0" smtClean="0"/>
            <a:t> jóval kevesebb információval rendelkezünk. Kb. A felső és az alsó köpenyt a </a:t>
          </a:r>
          <a:r>
            <a:rPr lang="hu-HU" sz="1600" i="0" dirty="0" err="1" smtClean="0"/>
            <a:t>Repetti</a:t>
          </a:r>
          <a:r>
            <a:rPr lang="hu-HU" sz="1600" i="0" dirty="0" smtClean="0"/>
            <a:t>-féle felület</a:t>
          </a:r>
          <a:r>
            <a:rPr lang="hu-HU" sz="1600" dirty="0" smtClean="0"/>
            <a:t> határolja el egymástól.</a:t>
          </a:r>
          <a:br>
            <a:rPr lang="hu-HU" sz="1600" dirty="0" smtClean="0"/>
          </a:br>
          <a:r>
            <a:rPr lang="hu-HU" sz="1600" dirty="0" smtClean="0"/>
            <a:t>A hőmérséklet gyorsan nő a köpenyben lefelé haladva, alsó részén már a 4000 °C-</a:t>
          </a:r>
          <a:r>
            <a:rPr lang="hu-HU" sz="1600" dirty="0" err="1" smtClean="0"/>
            <a:t>ot</a:t>
          </a:r>
          <a:r>
            <a:rPr lang="hu-HU" sz="1600" dirty="0" smtClean="0"/>
            <a:t> is elérheti. 2900 km mélységig terjed.</a:t>
          </a:r>
          <a:br>
            <a:rPr lang="hu-HU" sz="1600" dirty="0" smtClean="0"/>
          </a:br>
          <a:r>
            <a:rPr lang="hu-HU" sz="1600" dirty="0" smtClean="0"/>
            <a:t/>
          </a:r>
          <a:br>
            <a:rPr lang="hu-HU" sz="1600" dirty="0" smtClean="0"/>
          </a:br>
          <a:endParaRPr lang="hu-HU" sz="1600" dirty="0"/>
        </a:p>
      </dgm:t>
    </dgm:pt>
    <dgm:pt modelId="{D6B49A9A-D582-4F33-9A44-D3076ADC16AD}" type="parTrans" cxnId="{36FACB83-EBE7-4E57-91EF-D2C0AA6F772F}">
      <dgm:prSet/>
      <dgm:spPr/>
      <dgm:t>
        <a:bodyPr/>
        <a:lstStyle/>
        <a:p>
          <a:endParaRPr lang="hu-HU"/>
        </a:p>
      </dgm:t>
    </dgm:pt>
    <dgm:pt modelId="{C5739916-311A-43DF-880A-2D782636D3DC}" type="sibTrans" cxnId="{36FACB83-EBE7-4E57-91EF-D2C0AA6F772F}">
      <dgm:prSet/>
      <dgm:spPr/>
      <dgm:t>
        <a:bodyPr/>
        <a:lstStyle/>
        <a:p>
          <a:endParaRPr lang="hu-HU"/>
        </a:p>
      </dgm:t>
    </dgm:pt>
    <dgm:pt modelId="{49E3667B-2972-49DC-AB39-3C64A528CF77}" type="pres">
      <dgm:prSet presAssocID="{C4988CEC-DE9D-49A5-B044-76F3018758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6B4E6D86-4272-4213-A860-23437834714D}" type="pres">
      <dgm:prSet presAssocID="{23A7871C-5E20-4403-A4D0-D56E1548AFC1}" presName="parentText" presStyleLbl="node1" presStyleIdx="0" presStyleCnt="3" custScaleX="86663" custScaleY="82799" custLinFactY="-62856" custLinFactNeighborX="-682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3028DFC-89F6-4047-A59A-C788C4914B92}" type="pres">
      <dgm:prSet presAssocID="{9835CEF8-8575-430D-B93B-098B364AA7EE}" presName="spacer" presStyleCnt="0"/>
      <dgm:spPr/>
    </dgm:pt>
    <dgm:pt modelId="{89B9D608-B5F6-4E1F-AD7D-881904C71DE5}" type="pres">
      <dgm:prSet presAssocID="{C3A116CF-DC41-4DAD-ADFC-B813B3049653}" presName="parentText" presStyleLbl="node1" presStyleIdx="1" presStyleCnt="3" custScaleX="77910" custScaleY="134626" custLinFactNeighborX="-11099" custLinFactNeighborY="-9898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E8408F6-8B0A-4154-891F-4FB080F664CD}" type="pres">
      <dgm:prSet presAssocID="{4BE27A3A-10B4-4622-80B5-7CF7A63D76D2}" presName="spacer" presStyleCnt="0"/>
      <dgm:spPr/>
    </dgm:pt>
    <dgm:pt modelId="{12B4E8B7-5C79-4A14-A535-FE67099F2AF9}" type="pres">
      <dgm:prSet presAssocID="{467D59CA-E388-4C27-BBCA-BE0F9C1F1BD9}" presName="parentText" presStyleLbl="node1" presStyleIdx="2" presStyleCnt="3" custScaleX="70696" custScaleY="134294" custLinFactY="-3016" custLinFactNeighborX="-1465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4048AEFF-09EA-462D-BEE6-B4F393E93168}" srcId="{C4988CEC-DE9D-49A5-B044-76F30187587D}" destId="{C3A116CF-DC41-4DAD-ADFC-B813B3049653}" srcOrd="1" destOrd="0" parTransId="{DE13BD5A-ADB3-4BB3-9BA2-E000D4AB9B3D}" sibTransId="{4BE27A3A-10B4-4622-80B5-7CF7A63D76D2}"/>
    <dgm:cxn modelId="{36FACB83-EBE7-4E57-91EF-D2C0AA6F772F}" srcId="{C4988CEC-DE9D-49A5-B044-76F30187587D}" destId="{467D59CA-E388-4C27-BBCA-BE0F9C1F1BD9}" srcOrd="2" destOrd="0" parTransId="{D6B49A9A-D582-4F33-9A44-D3076ADC16AD}" sibTransId="{C5739916-311A-43DF-880A-2D782636D3DC}"/>
    <dgm:cxn modelId="{C044EBC5-03C9-42B2-9EF6-647EAA426086}" type="presOf" srcId="{C4988CEC-DE9D-49A5-B044-76F30187587D}" destId="{49E3667B-2972-49DC-AB39-3C64A528CF77}" srcOrd="0" destOrd="0" presId="urn:microsoft.com/office/officeart/2005/8/layout/vList2"/>
    <dgm:cxn modelId="{62D5221D-1B03-428D-B552-3486F32294AD}" srcId="{C4988CEC-DE9D-49A5-B044-76F30187587D}" destId="{23A7871C-5E20-4403-A4D0-D56E1548AFC1}" srcOrd="0" destOrd="0" parTransId="{56F218FB-9CEE-4B47-A31B-8A3AA2217DB8}" sibTransId="{9835CEF8-8575-430D-B93B-098B364AA7EE}"/>
    <dgm:cxn modelId="{D490DB90-F73B-4CA0-B3CF-F07567DD3099}" type="presOf" srcId="{C3A116CF-DC41-4DAD-ADFC-B813B3049653}" destId="{89B9D608-B5F6-4E1F-AD7D-881904C71DE5}" srcOrd="0" destOrd="0" presId="urn:microsoft.com/office/officeart/2005/8/layout/vList2"/>
    <dgm:cxn modelId="{2463A34B-79C9-4B38-A709-C090DE359D4E}" type="presOf" srcId="{467D59CA-E388-4C27-BBCA-BE0F9C1F1BD9}" destId="{12B4E8B7-5C79-4A14-A535-FE67099F2AF9}" srcOrd="0" destOrd="0" presId="urn:microsoft.com/office/officeart/2005/8/layout/vList2"/>
    <dgm:cxn modelId="{BEC8B445-711D-4F5A-8C99-E099524655F0}" type="presOf" srcId="{23A7871C-5E20-4403-A4D0-D56E1548AFC1}" destId="{6B4E6D86-4272-4213-A860-23437834714D}" srcOrd="0" destOrd="0" presId="urn:microsoft.com/office/officeart/2005/8/layout/vList2"/>
    <dgm:cxn modelId="{59300408-F7E0-4293-99FA-837B71F7394B}" type="presParOf" srcId="{49E3667B-2972-49DC-AB39-3C64A528CF77}" destId="{6B4E6D86-4272-4213-A860-23437834714D}" srcOrd="0" destOrd="0" presId="urn:microsoft.com/office/officeart/2005/8/layout/vList2"/>
    <dgm:cxn modelId="{D8C8F35F-B010-4F01-BECD-192180B28C65}" type="presParOf" srcId="{49E3667B-2972-49DC-AB39-3C64A528CF77}" destId="{33028DFC-89F6-4047-A59A-C788C4914B92}" srcOrd="1" destOrd="0" presId="urn:microsoft.com/office/officeart/2005/8/layout/vList2"/>
    <dgm:cxn modelId="{29D500AB-892F-4935-89E4-E128B2BEB0D1}" type="presParOf" srcId="{49E3667B-2972-49DC-AB39-3C64A528CF77}" destId="{89B9D608-B5F6-4E1F-AD7D-881904C71DE5}" srcOrd="2" destOrd="0" presId="urn:microsoft.com/office/officeart/2005/8/layout/vList2"/>
    <dgm:cxn modelId="{F31C7BEB-1568-4718-99CA-DA35FDC0AD9E}" type="presParOf" srcId="{49E3667B-2972-49DC-AB39-3C64A528CF77}" destId="{2E8408F6-8B0A-4154-891F-4FB080F664CD}" srcOrd="3" destOrd="0" presId="urn:microsoft.com/office/officeart/2005/8/layout/vList2"/>
    <dgm:cxn modelId="{8047E3A8-BADD-49F8-AB68-49B8A75C5F84}" type="presParOf" srcId="{49E3667B-2972-49DC-AB39-3C64A528CF77}" destId="{12B4E8B7-5C79-4A14-A535-FE67099F2AF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1BEB98-9BE3-4D0F-871A-82002A8E4D0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9160F8BA-E747-45B5-A28A-9A71243DF5B8}">
      <dgm:prSet/>
      <dgm:spPr/>
      <dgm:t>
        <a:bodyPr/>
        <a:lstStyle/>
        <a:p>
          <a:pPr rtl="0"/>
          <a:r>
            <a:rPr lang="hu-HU" smtClean="0"/>
            <a:t>A Gutenberg - Wiechert-féle felülettől a Föld középpontjáig terjedő gömbszerű terület. A földmagot két részre szokták osztani:</a:t>
          </a:r>
          <a:endParaRPr lang="hu-HU"/>
        </a:p>
      </dgm:t>
    </dgm:pt>
    <dgm:pt modelId="{F5C9E04E-D06E-40FE-85F2-B22346CF322A}" type="parTrans" cxnId="{A1A61096-2C7E-40D4-8BD9-E498B7AA47CF}">
      <dgm:prSet/>
      <dgm:spPr/>
      <dgm:t>
        <a:bodyPr/>
        <a:lstStyle/>
        <a:p>
          <a:endParaRPr lang="hu-HU"/>
        </a:p>
      </dgm:t>
    </dgm:pt>
    <dgm:pt modelId="{3BD47C5B-8964-48AD-B21D-90371AF47A4D}" type="sibTrans" cxnId="{A1A61096-2C7E-40D4-8BD9-E498B7AA47CF}">
      <dgm:prSet/>
      <dgm:spPr/>
      <dgm:t>
        <a:bodyPr/>
        <a:lstStyle/>
        <a:p>
          <a:endParaRPr lang="hu-HU"/>
        </a:p>
      </dgm:t>
    </dgm:pt>
    <dgm:pt modelId="{37E4A022-3C11-4020-B69C-E6C866CC0530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hu-HU" dirty="0" smtClean="0"/>
            <a:t>A</a:t>
          </a:r>
          <a:r>
            <a:rPr lang="hu-HU" i="0" dirty="0" smtClean="0"/>
            <a:t> </a:t>
          </a:r>
          <a:r>
            <a:rPr lang="hu-HU" b="1" i="0" dirty="0" smtClean="0"/>
            <a:t>külső mag</a:t>
          </a:r>
          <a:r>
            <a:rPr lang="hu-HU" dirty="0" smtClean="0"/>
            <a:t> vagy maghéj folyékony halmazállapotúnak tekinthető, mivel benne az S (transzverzális) hullámok nem folytatódnak. Anyaga fémekből, elsősorban nikkelből és vasból áll. A folyékony külső magban hatalmas anyagáramlások zajlanak ezek hozzák létre a Föld mágneses terét.</a:t>
          </a:r>
          <a:br>
            <a:rPr lang="hu-HU" dirty="0" smtClean="0"/>
          </a:br>
          <a:endParaRPr lang="hu-HU" dirty="0"/>
        </a:p>
      </dgm:t>
    </dgm:pt>
    <dgm:pt modelId="{89135744-9C41-4AC4-BFB2-54D00894261F}" type="parTrans" cxnId="{77B95C41-8B49-463E-A471-5DFC79F52FAB}">
      <dgm:prSet/>
      <dgm:spPr/>
      <dgm:t>
        <a:bodyPr/>
        <a:lstStyle/>
        <a:p>
          <a:endParaRPr lang="hu-HU"/>
        </a:p>
      </dgm:t>
    </dgm:pt>
    <dgm:pt modelId="{016ABDC3-D58D-4115-AF02-F11024B319F7}" type="sibTrans" cxnId="{77B95C41-8B49-463E-A471-5DFC79F52FAB}">
      <dgm:prSet/>
      <dgm:spPr/>
      <dgm:t>
        <a:bodyPr/>
        <a:lstStyle/>
        <a:p>
          <a:endParaRPr lang="hu-HU"/>
        </a:p>
      </dgm:t>
    </dgm:pt>
    <dgm:pt modelId="{30688605-C9F1-4DE8-93B5-D6981182F3A6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pPr rtl="0"/>
          <a:r>
            <a:rPr lang="hu-HU" dirty="0" smtClean="0"/>
            <a:t>A</a:t>
          </a:r>
          <a:r>
            <a:rPr lang="hu-HU" i="1" dirty="0" smtClean="0"/>
            <a:t> </a:t>
          </a:r>
          <a:r>
            <a:rPr lang="hu-HU" b="1" i="0" dirty="0" smtClean="0"/>
            <a:t>belső mag</a:t>
          </a:r>
          <a:r>
            <a:rPr lang="hu-HU" dirty="0" smtClean="0"/>
            <a:t> szilárd halmazállapotú, de közel jár az olvadásponthoz, nagy viszkozitású, nagy sűrűségű terület.</a:t>
          </a:r>
          <a:br>
            <a:rPr lang="hu-HU" dirty="0" smtClean="0"/>
          </a:br>
          <a:r>
            <a:rPr lang="hu-HU" dirty="0" smtClean="0"/>
            <a:t>A külső belső mag között kb. 5100 km-es mélységben húzódik a </a:t>
          </a:r>
          <a:r>
            <a:rPr lang="hu-HU" i="0" dirty="0" smtClean="0"/>
            <a:t>Lehmann-féle felület</a:t>
          </a:r>
          <a:r>
            <a:rPr lang="hu-HU" dirty="0" smtClean="0"/>
            <a:t> vagy öv.</a:t>
          </a:r>
          <a:br>
            <a:rPr lang="hu-HU" dirty="0" smtClean="0"/>
          </a:br>
          <a:r>
            <a:rPr lang="hu-HU" dirty="0" smtClean="0"/>
            <a:t>A Föld középpontjában a nyomás kb. 3,6-3,7 Mbar, a hőmérséklet pedig 3000-4000 °C. A Föld belseje felé haladva a hőmérséklet a radioaktív anyagok (urán, tórium, kálium) bomlása miatt egyre nő.</a:t>
          </a:r>
          <a:endParaRPr lang="hu-HU" dirty="0"/>
        </a:p>
      </dgm:t>
    </dgm:pt>
    <dgm:pt modelId="{E80B76BC-50B0-46F8-AD51-C381B11926AE}" type="parTrans" cxnId="{65115AA6-567C-4948-8581-50A3E181C1EE}">
      <dgm:prSet/>
      <dgm:spPr/>
      <dgm:t>
        <a:bodyPr/>
        <a:lstStyle/>
        <a:p>
          <a:endParaRPr lang="hu-HU"/>
        </a:p>
      </dgm:t>
    </dgm:pt>
    <dgm:pt modelId="{5F515AC1-4053-4972-BEC3-2EA309CB07CF}" type="sibTrans" cxnId="{65115AA6-567C-4948-8581-50A3E181C1EE}">
      <dgm:prSet/>
      <dgm:spPr/>
      <dgm:t>
        <a:bodyPr/>
        <a:lstStyle/>
        <a:p>
          <a:endParaRPr lang="hu-HU"/>
        </a:p>
      </dgm:t>
    </dgm:pt>
    <dgm:pt modelId="{50AAAEFC-BC8E-432E-82A2-56C9F8D23F1E}" type="pres">
      <dgm:prSet presAssocID="{0E1BEB98-9BE3-4D0F-871A-82002A8E4D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11D1B669-71AF-4855-9754-41631053BE99}" type="pres">
      <dgm:prSet presAssocID="{9160F8BA-E747-45B5-A28A-9A71243DF5B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87D251D-4AEE-4AC9-A715-B2852567BDC0}" type="pres">
      <dgm:prSet presAssocID="{3BD47C5B-8964-48AD-B21D-90371AF47A4D}" presName="spacer" presStyleCnt="0"/>
      <dgm:spPr/>
    </dgm:pt>
    <dgm:pt modelId="{ED7ED57A-42C5-4E25-B2EA-061AB72E752F}" type="pres">
      <dgm:prSet presAssocID="{37E4A022-3C11-4020-B69C-E6C866CC0530}" presName="parentText" presStyleLbl="node1" presStyleIdx="1" presStyleCnt="3" custLinFactY="143" custLinFactNeighborX="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B0E079E-DE7F-4949-8937-5E8D209BF528}" type="pres">
      <dgm:prSet presAssocID="{016ABDC3-D58D-4115-AF02-F11024B319F7}" presName="spacer" presStyleCnt="0"/>
      <dgm:spPr/>
    </dgm:pt>
    <dgm:pt modelId="{ECEDD67F-B47C-4420-89B9-2B5D6A50B605}" type="pres">
      <dgm:prSet presAssocID="{30688605-C9F1-4DE8-93B5-D6981182F3A6}" presName="parentText" presStyleLbl="node1" presStyleIdx="2" presStyleCnt="3" custLinFactY="1826" custLinFactNeighborX="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B1CABFC6-1432-4179-A014-EBB9C65ABFAE}" type="presOf" srcId="{9160F8BA-E747-45B5-A28A-9A71243DF5B8}" destId="{11D1B669-71AF-4855-9754-41631053BE99}" srcOrd="0" destOrd="0" presId="urn:microsoft.com/office/officeart/2005/8/layout/vList2"/>
    <dgm:cxn modelId="{2CF2D2D5-C116-4FBF-88F8-C99EBEC8F7D7}" type="presOf" srcId="{0E1BEB98-9BE3-4D0F-871A-82002A8E4D0C}" destId="{50AAAEFC-BC8E-432E-82A2-56C9F8D23F1E}" srcOrd="0" destOrd="0" presId="urn:microsoft.com/office/officeart/2005/8/layout/vList2"/>
    <dgm:cxn modelId="{C026B4EE-7612-4457-9D3A-17AC95038F20}" type="presOf" srcId="{30688605-C9F1-4DE8-93B5-D6981182F3A6}" destId="{ECEDD67F-B47C-4420-89B9-2B5D6A50B605}" srcOrd="0" destOrd="0" presId="urn:microsoft.com/office/officeart/2005/8/layout/vList2"/>
    <dgm:cxn modelId="{65115AA6-567C-4948-8581-50A3E181C1EE}" srcId="{0E1BEB98-9BE3-4D0F-871A-82002A8E4D0C}" destId="{30688605-C9F1-4DE8-93B5-D6981182F3A6}" srcOrd="2" destOrd="0" parTransId="{E80B76BC-50B0-46F8-AD51-C381B11926AE}" sibTransId="{5F515AC1-4053-4972-BEC3-2EA309CB07CF}"/>
    <dgm:cxn modelId="{A1A61096-2C7E-40D4-8BD9-E498B7AA47CF}" srcId="{0E1BEB98-9BE3-4D0F-871A-82002A8E4D0C}" destId="{9160F8BA-E747-45B5-A28A-9A71243DF5B8}" srcOrd="0" destOrd="0" parTransId="{F5C9E04E-D06E-40FE-85F2-B22346CF322A}" sibTransId="{3BD47C5B-8964-48AD-B21D-90371AF47A4D}"/>
    <dgm:cxn modelId="{641DCE7B-CAD8-4C0D-B8AF-233E9874FB8A}" type="presOf" srcId="{37E4A022-3C11-4020-B69C-E6C866CC0530}" destId="{ED7ED57A-42C5-4E25-B2EA-061AB72E752F}" srcOrd="0" destOrd="0" presId="urn:microsoft.com/office/officeart/2005/8/layout/vList2"/>
    <dgm:cxn modelId="{77B95C41-8B49-463E-A471-5DFC79F52FAB}" srcId="{0E1BEB98-9BE3-4D0F-871A-82002A8E4D0C}" destId="{37E4A022-3C11-4020-B69C-E6C866CC0530}" srcOrd="1" destOrd="0" parTransId="{89135744-9C41-4AC4-BFB2-54D00894261F}" sibTransId="{016ABDC3-D58D-4115-AF02-F11024B319F7}"/>
    <dgm:cxn modelId="{FED6415E-2C79-4F70-BA3C-2E75AB8AA6F3}" type="presParOf" srcId="{50AAAEFC-BC8E-432E-82A2-56C9F8D23F1E}" destId="{11D1B669-71AF-4855-9754-41631053BE99}" srcOrd="0" destOrd="0" presId="urn:microsoft.com/office/officeart/2005/8/layout/vList2"/>
    <dgm:cxn modelId="{3C7FCB4E-A0A3-4B40-9B42-A11B95E6AF96}" type="presParOf" srcId="{50AAAEFC-BC8E-432E-82A2-56C9F8D23F1E}" destId="{287D251D-4AEE-4AC9-A715-B2852567BDC0}" srcOrd="1" destOrd="0" presId="urn:microsoft.com/office/officeart/2005/8/layout/vList2"/>
    <dgm:cxn modelId="{70BAADF4-DCA1-47D6-B704-40A236192594}" type="presParOf" srcId="{50AAAEFC-BC8E-432E-82A2-56C9F8D23F1E}" destId="{ED7ED57A-42C5-4E25-B2EA-061AB72E752F}" srcOrd="2" destOrd="0" presId="urn:microsoft.com/office/officeart/2005/8/layout/vList2"/>
    <dgm:cxn modelId="{E2A336C5-966A-460E-B698-79B01B74685F}" type="presParOf" srcId="{50AAAEFC-BC8E-432E-82A2-56C9F8D23F1E}" destId="{2B0E079E-DE7F-4949-8937-5E8D209BF528}" srcOrd="3" destOrd="0" presId="urn:microsoft.com/office/officeart/2005/8/layout/vList2"/>
    <dgm:cxn modelId="{AEABB600-87C3-42CE-8EBF-2A4F1ABE1219}" type="presParOf" srcId="{50AAAEFC-BC8E-432E-82A2-56C9F8D23F1E}" destId="{ECEDD67F-B47C-4420-89B9-2B5D6A50B60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E1BEB98-9BE3-4D0F-871A-82002A8E4D0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7A7B4B48-6ABB-42F2-974A-1EFE58C9D3BF}">
      <dgm:prSet/>
      <dgm:spPr/>
      <dgm:t>
        <a:bodyPr/>
        <a:lstStyle/>
        <a:p>
          <a:r>
            <a:rPr lang="hu-HU" b="1" dirty="0" smtClean="0"/>
            <a:t>Ez a sarki fény! </a:t>
          </a:r>
          <a:r>
            <a:rPr lang="hu-HU" dirty="0" smtClean="0"/>
            <a:t>A Nap elektromos részecskéket bocsájt ki, a Föld mágneses tere általában eltéríti ezeket a részecskéket. Viszont a sarkoknál a mágneses tér olyan mint egy tölcsér. Összegyűjti és a talaj felé irányítja őket. A légkörben található gázok az elektromos részecskék hatására fényleni kezdenek. Sarkifény nem csak a Földön létezik. A Jupiteren, a Szaturnuszon, az Uránuszon és a Neptunuszon a földihez nagyon hasonló módon alakul ki. A sarki fényt az emberek sokáig a holtak túlvilágra tartó lelkének hitték.</a:t>
          </a:r>
          <a:endParaRPr lang="hu-HU" b="1" dirty="0"/>
        </a:p>
      </dgm:t>
    </dgm:pt>
    <dgm:pt modelId="{F8BD60CC-20A1-4AE2-AE5A-FFA354217238}" type="parTrans" cxnId="{5194A760-DF79-47AF-BBD6-AD16703759FF}">
      <dgm:prSet/>
      <dgm:spPr/>
      <dgm:t>
        <a:bodyPr/>
        <a:lstStyle/>
        <a:p>
          <a:endParaRPr lang="hu-HU"/>
        </a:p>
      </dgm:t>
    </dgm:pt>
    <dgm:pt modelId="{93BD45D6-298C-4897-9A77-6DF2066D097B}" type="sibTrans" cxnId="{5194A760-DF79-47AF-BBD6-AD16703759FF}">
      <dgm:prSet/>
      <dgm:spPr/>
      <dgm:t>
        <a:bodyPr/>
        <a:lstStyle/>
        <a:p>
          <a:endParaRPr lang="hu-HU"/>
        </a:p>
      </dgm:t>
    </dgm:pt>
    <dgm:pt modelId="{50AAAEFC-BC8E-432E-82A2-56C9F8D23F1E}" type="pres">
      <dgm:prSet presAssocID="{0E1BEB98-9BE3-4D0F-871A-82002A8E4D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A00153D6-9EEB-46A2-9107-304A9A6FE03F}" type="pres">
      <dgm:prSet presAssocID="{7A7B4B48-6ABB-42F2-974A-1EFE58C9D3BF}" presName="parentText" presStyleLbl="node1" presStyleIdx="0" presStyleCnt="1" custLinFactNeighborX="1471" custLinFactNeighborY="-5869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5194A760-DF79-47AF-BBD6-AD16703759FF}" srcId="{0E1BEB98-9BE3-4D0F-871A-82002A8E4D0C}" destId="{7A7B4B48-6ABB-42F2-974A-1EFE58C9D3BF}" srcOrd="0" destOrd="0" parTransId="{F8BD60CC-20A1-4AE2-AE5A-FFA354217238}" sibTransId="{93BD45D6-298C-4897-9A77-6DF2066D097B}"/>
    <dgm:cxn modelId="{F2922D0F-A9B9-4491-9BDA-5B08107918FD}" type="presOf" srcId="{7A7B4B48-6ABB-42F2-974A-1EFE58C9D3BF}" destId="{A00153D6-9EEB-46A2-9107-304A9A6FE03F}" srcOrd="0" destOrd="0" presId="urn:microsoft.com/office/officeart/2005/8/layout/vList2"/>
    <dgm:cxn modelId="{2CF2D2D5-C116-4FBF-88F8-C99EBEC8F7D7}" type="presOf" srcId="{0E1BEB98-9BE3-4D0F-871A-82002A8E4D0C}" destId="{50AAAEFC-BC8E-432E-82A2-56C9F8D23F1E}" srcOrd="0" destOrd="0" presId="urn:microsoft.com/office/officeart/2005/8/layout/vList2"/>
    <dgm:cxn modelId="{38649802-A521-4922-9EE9-CEFB2B723323}" type="presParOf" srcId="{50AAAEFC-BC8E-432E-82A2-56C9F8D23F1E}" destId="{A00153D6-9EEB-46A2-9107-304A9A6FE03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02E9C5B-6083-48B9-B447-7A826D353D3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A66FC3E1-164E-4FC9-B663-49C3C303519B}">
      <dgm:prSet custT="1"/>
      <dgm:spPr/>
      <dgm:t>
        <a:bodyPr/>
        <a:lstStyle/>
        <a:p>
          <a:pPr rtl="0"/>
          <a:r>
            <a:rPr lang="hu-HU" sz="1600" dirty="0" smtClean="0"/>
            <a:t>A földkéreg kőzetlemezei lassú, folyamatos mozgásban vannak.</a:t>
          </a:r>
        </a:p>
        <a:p>
          <a:r>
            <a:rPr lang="hu-HU" sz="1600" dirty="0" smtClean="0"/>
            <a:t>Ez a folyamat hosszú évmilliók alatt megy végbe – a lemezek ugyanis évente mindössze néhány centiméterrel mozdulnak el.</a:t>
          </a:r>
          <a:endParaRPr lang="hu-HU" sz="1600" dirty="0"/>
        </a:p>
      </dgm:t>
    </dgm:pt>
    <dgm:pt modelId="{A2994BD1-6243-4936-9A80-21FF583B307C}" type="parTrans" cxnId="{EE99BA6F-77C9-4DEC-B87C-3B03DAD3DA92}">
      <dgm:prSet/>
      <dgm:spPr/>
      <dgm:t>
        <a:bodyPr/>
        <a:lstStyle/>
        <a:p>
          <a:endParaRPr lang="hu-HU"/>
        </a:p>
      </dgm:t>
    </dgm:pt>
    <dgm:pt modelId="{EB09124E-DA02-4125-AD47-196A8DA8718F}" type="sibTrans" cxnId="{EE99BA6F-77C9-4DEC-B87C-3B03DAD3DA92}">
      <dgm:prSet/>
      <dgm:spPr/>
      <dgm:t>
        <a:bodyPr/>
        <a:lstStyle/>
        <a:p>
          <a:endParaRPr lang="hu-HU"/>
        </a:p>
      </dgm:t>
    </dgm:pt>
    <dgm:pt modelId="{0EF1DBB2-125B-4630-8017-F0761D522051}">
      <dgm:prSet/>
      <dgm:spPr/>
      <dgm:t>
        <a:bodyPr/>
        <a:lstStyle/>
        <a:p>
          <a:pPr rtl="0"/>
          <a:r>
            <a:rPr lang="hu-HU" dirty="0" smtClean="0"/>
            <a:t>A kőzetlemezek nem mozdulatlanok, hanem különféle mozgásokat végeznek:</a:t>
          </a:r>
          <a:endParaRPr lang="hu-HU" dirty="0"/>
        </a:p>
      </dgm:t>
    </dgm:pt>
    <dgm:pt modelId="{66C0B44C-1ACE-4676-A951-24B5DB612B6E}" type="parTrans" cxnId="{5166EF6A-E1AC-4D42-9469-7C5BB3343C55}">
      <dgm:prSet/>
      <dgm:spPr/>
      <dgm:t>
        <a:bodyPr/>
        <a:lstStyle/>
        <a:p>
          <a:endParaRPr lang="hu-HU"/>
        </a:p>
      </dgm:t>
    </dgm:pt>
    <dgm:pt modelId="{A8B0FA4B-132D-4C2D-B019-B5F9A433D4C0}" type="sibTrans" cxnId="{5166EF6A-E1AC-4D42-9469-7C5BB3343C55}">
      <dgm:prSet/>
      <dgm:spPr/>
      <dgm:t>
        <a:bodyPr/>
        <a:lstStyle/>
        <a:p>
          <a:endParaRPr lang="hu-HU"/>
        </a:p>
      </dgm:t>
    </dgm:pt>
    <dgm:pt modelId="{3DF36504-A34A-4DCD-AA24-8D0D60101E42}">
      <dgm:prSet custT="1"/>
      <dgm:spPr/>
      <dgm:t>
        <a:bodyPr/>
        <a:lstStyle/>
        <a:p>
          <a:pPr rtl="0"/>
          <a:r>
            <a:rPr lang="hu-HU" sz="2000" dirty="0" smtClean="0"/>
            <a:t>Távolodnak</a:t>
          </a:r>
          <a:endParaRPr lang="hu-HU" sz="2000" dirty="0"/>
        </a:p>
      </dgm:t>
    </dgm:pt>
    <dgm:pt modelId="{38CCD2B0-69C2-4623-B9B0-313EF00F80CF}" type="parTrans" cxnId="{1657673C-C553-4913-A09F-3CD64FAD967A}">
      <dgm:prSet/>
      <dgm:spPr/>
      <dgm:t>
        <a:bodyPr/>
        <a:lstStyle/>
        <a:p>
          <a:endParaRPr lang="hu-HU"/>
        </a:p>
      </dgm:t>
    </dgm:pt>
    <dgm:pt modelId="{2BCA9F0A-1ED6-45BF-9239-018A99F14CB9}" type="sibTrans" cxnId="{1657673C-C553-4913-A09F-3CD64FAD967A}">
      <dgm:prSet/>
      <dgm:spPr/>
      <dgm:t>
        <a:bodyPr/>
        <a:lstStyle/>
        <a:p>
          <a:endParaRPr lang="hu-HU"/>
        </a:p>
      </dgm:t>
    </dgm:pt>
    <dgm:pt modelId="{012EF0C4-E7EE-4020-AAED-2B39C61193F5}">
      <dgm:prSet custT="1"/>
      <dgm:spPr/>
      <dgm:t>
        <a:bodyPr/>
        <a:lstStyle/>
        <a:p>
          <a:pPr rtl="0"/>
          <a:r>
            <a:rPr lang="hu-HU" sz="2000" dirty="0" smtClean="0"/>
            <a:t>Közelednek</a:t>
          </a:r>
          <a:endParaRPr lang="hu-HU" sz="2000" dirty="0"/>
        </a:p>
      </dgm:t>
    </dgm:pt>
    <dgm:pt modelId="{A30ACFCA-0271-443E-855D-AAE18DFE3673}" type="parTrans" cxnId="{B0B622DB-1F35-4D54-ABF2-79A1531C3C8E}">
      <dgm:prSet/>
      <dgm:spPr/>
      <dgm:t>
        <a:bodyPr/>
        <a:lstStyle/>
        <a:p>
          <a:endParaRPr lang="hu-HU"/>
        </a:p>
      </dgm:t>
    </dgm:pt>
    <dgm:pt modelId="{FC40FC47-3FC1-4D16-BEDD-589A25F9D15E}" type="sibTrans" cxnId="{B0B622DB-1F35-4D54-ABF2-79A1531C3C8E}">
      <dgm:prSet/>
      <dgm:spPr/>
      <dgm:t>
        <a:bodyPr/>
        <a:lstStyle/>
        <a:p>
          <a:endParaRPr lang="hu-HU"/>
        </a:p>
      </dgm:t>
    </dgm:pt>
    <dgm:pt modelId="{244DFBF6-21F9-46B2-847E-766CDD8CC3D7}">
      <dgm:prSet custT="1"/>
      <dgm:spPr/>
      <dgm:t>
        <a:bodyPr/>
        <a:lstStyle/>
        <a:p>
          <a:pPr rtl="0"/>
          <a:r>
            <a:rPr lang="hu-HU" sz="2000" dirty="0" smtClean="0"/>
            <a:t>Elcsúsznak</a:t>
          </a:r>
          <a:endParaRPr lang="hu-HU" sz="2000" dirty="0"/>
        </a:p>
      </dgm:t>
    </dgm:pt>
    <dgm:pt modelId="{A2FB02E9-19F4-446B-AF84-8C44F2147522}" type="parTrans" cxnId="{838A2C89-1DF4-4EC4-94D1-B4EF3A6C144B}">
      <dgm:prSet/>
      <dgm:spPr/>
      <dgm:t>
        <a:bodyPr/>
        <a:lstStyle/>
        <a:p>
          <a:endParaRPr lang="hu-HU"/>
        </a:p>
      </dgm:t>
    </dgm:pt>
    <dgm:pt modelId="{049CC5E8-E0D7-429D-BBA0-99D1BBD3BE37}" type="sibTrans" cxnId="{838A2C89-1DF4-4EC4-94D1-B4EF3A6C144B}">
      <dgm:prSet/>
      <dgm:spPr/>
      <dgm:t>
        <a:bodyPr/>
        <a:lstStyle/>
        <a:p>
          <a:endParaRPr lang="hu-HU"/>
        </a:p>
      </dgm:t>
    </dgm:pt>
    <dgm:pt modelId="{1396861B-63DF-4782-BF18-DC1CBF516301}" type="pres">
      <dgm:prSet presAssocID="{F02E9C5B-6083-48B9-B447-7A826D353D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4CA624E2-76DB-4BE2-82D4-4864E5317226}" type="pres">
      <dgm:prSet presAssocID="{A66FC3E1-164E-4FC9-B663-49C3C303519B}" presName="parentText" presStyleLbl="node1" presStyleIdx="0" presStyleCnt="5" custScaleY="19076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47A56EE-9112-46BE-9C47-1E0DF34A53DF}" type="pres">
      <dgm:prSet presAssocID="{EB09124E-DA02-4125-AD47-196A8DA8718F}" presName="spacer" presStyleCnt="0"/>
      <dgm:spPr/>
    </dgm:pt>
    <dgm:pt modelId="{43FEED0A-1C9A-4609-BE21-D1B3FB9C2F8B}" type="pres">
      <dgm:prSet presAssocID="{0EF1DBB2-125B-4630-8017-F0761D52205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5BA7167-A804-486C-AC80-2417E71CE957}" type="pres">
      <dgm:prSet presAssocID="{A8B0FA4B-132D-4C2D-B019-B5F9A433D4C0}" presName="spacer" presStyleCnt="0"/>
      <dgm:spPr/>
    </dgm:pt>
    <dgm:pt modelId="{B1092525-4D5F-4450-9C6B-AA57E57AFD45}" type="pres">
      <dgm:prSet presAssocID="{3DF36504-A34A-4DCD-AA24-8D0D60101E42}" presName="parentText" presStyleLbl="node1" presStyleIdx="2" presStyleCnt="5" custScaleX="21883" custLinFactNeighborX="-39058" custLinFactNeighborY="5235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FEA851D-BE60-48B6-B887-2AFFEF601C67}" type="pres">
      <dgm:prSet presAssocID="{2BCA9F0A-1ED6-45BF-9239-018A99F14CB9}" presName="spacer" presStyleCnt="0"/>
      <dgm:spPr/>
    </dgm:pt>
    <dgm:pt modelId="{B95A4DDD-EA6E-416C-AE33-02906D15BB63}" type="pres">
      <dgm:prSet presAssocID="{012EF0C4-E7EE-4020-AAED-2B39C61193F5}" presName="parentText" presStyleLbl="node1" presStyleIdx="3" presStyleCnt="5" custScaleX="22760" custLinFactNeighborX="-38620" custLinFactNeighborY="29066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66F39B4-AFCA-40A1-9505-6BE5DCB9EF78}" type="pres">
      <dgm:prSet presAssocID="{FC40FC47-3FC1-4D16-BEDD-589A25F9D15E}" presName="spacer" presStyleCnt="0"/>
      <dgm:spPr/>
    </dgm:pt>
    <dgm:pt modelId="{E34E6E2A-5721-4A13-B48A-2EB86D580B1E}" type="pres">
      <dgm:prSet presAssocID="{244DFBF6-21F9-46B2-847E-766CDD8CC3D7}" presName="parentText" presStyleLbl="node1" presStyleIdx="4" presStyleCnt="5" custScaleX="23072" custLinFactNeighborX="-38464" custLinFactNeighborY="-17546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E7C6CD85-B7D4-493F-8DC7-D1F52AE23EA6}" type="presOf" srcId="{244DFBF6-21F9-46B2-847E-766CDD8CC3D7}" destId="{E34E6E2A-5721-4A13-B48A-2EB86D580B1E}" srcOrd="0" destOrd="0" presId="urn:microsoft.com/office/officeart/2005/8/layout/vList2"/>
    <dgm:cxn modelId="{AD420FF8-2A9A-4D1A-A525-04AA26F705E0}" type="presOf" srcId="{0EF1DBB2-125B-4630-8017-F0761D522051}" destId="{43FEED0A-1C9A-4609-BE21-D1B3FB9C2F8B}" srcOrd="0" destOrd="0" presId="urn:microsoft.com/office/officeart/2005/8/layout/vList2"/>
    <dgm:cxn modelId="{A17AC506-DE30-4AB1-9F7F-7B64C0778EB1}" type="presOf" srcId="{F02E9C5B-6083-48B9-B447-7A826D353D35}" destId="{1396861B-63DF-4782-BF18-DC1CBF516301}" srcOrd="0" destOrd="0" presId="urn:microsoft.com/office/officeart/2005/8/layout/vList2"/>
    <dgm:cxn modelId="{838A2C89-1DF4-4EC4-94D1-B4EF3A6C144B}" srcId="{F02E9C5B-6083-48B9-B447-7A826D353D35}" destId="{244DFBF6-21F9-46B2-847E-766CDD8CC3D7}" srcOrd="4" destOrd="0" parTransId="{A2FB02E9-19F4-446B-AF84-8C44F2147522}" sibTransId="{049CC5E8-E0D7-429D-BBA0-99D1BBD3BE37}"/>
    <dgm:cxn modelId="{1657673C-C553-4913-A09F-3CD64FAD967A}" srcId="{F02E9C5B-6083-48B9-B447-7A826D353D35}" destId="{3DF36504-A34A-4DCD-AA24-8D0D60101E42}" srcOrd="2" destOrd="0" parTransId="{38CCD2B0-69C2-4623-B9B0-313EF00F80CF}" sibTransId="{2BCA9F0A-1ED6-45BF-9239-018A99F14CB9}"/>
    <dgm:cxn modelId="{B0B622DB-1F35-4D54-ABF2-79A1531C3C8E}" srcId="{F02E9C5B-6083-48B9-B447-7A826D353D35}" destId="{012EF0C4-E7EE-4020-AAED-2B39C61193F5}" srcOrd="3" destOrd="0" parTransId="{A30ACFCA-0271-443E-855D-AAE18DFE3673}" sibTransId="{FC40FC47-3FC1-4D16-BEDD-589A25F9D15E}"/>
    <dgm:cxn modelId="{2679B27A-7854-403D-8A7F-6AF8B8D752F7}" type="presOf" srcId="{3DF36504-A34A-4DCD-AA24-8D0D60101E42}" destId="{B1092525-4D5F-4450-9C6B-AA57E57AFD45}" srcOrd="0" destOrd="0" presId="urn:microsoft.com/office/officeart/2005/8/layout/vList2"/>
    <dgm:cxn modelId="{5166EF6A-E1AC-4D42-9469-7C5BB3343C55}" srcId="{F02E9C5B-6083-48B9-B447-7A826D353D35}" destId="{0EF1DBB2-125B-4630-8017-F0761D522051}" srcOrd="1" destOrd="0" parTransId="{66C0B44C-1ACE-4676-A951-24B5DB612B6E}" sibTransId="{A8B0FA4B-132D-4C2D-B019-B5F9A433D4C0}"/>
    <dgm:cxn modelId="{E8ADCCBB-AF84-48E6-B0FA-FB5457957129}" type="presOf" srcId="{A66FC3E1-164E-4FC9-B663-49C3C303519B}" destId="{4CA624E2-76DB-4BE2-82D4-4864E5317226}" srcOrd="0" destOrd="0" presId="urn:microsoft.com/office/officeart/2005/8/layout/vList2"/>
    <dgm:cxn modelId="{3FAF637D-3A30-4F26-BC9E-DB39F38664BC}" type="presOf" srcId="{012EF0C4-E7EE-4020-AAED-2B39C61193F5}" destId="{B95A4DDD-EA6E-416C-AE33-02906D15BB63}" srcOrd="0" destOrd="0" presId="urn:microsoft.com/office/officeart/2005/8/layout/vList2"/>
    <dgm:cxn modelId="{EE99BA6F-77C9-4DEC-B87C-3B03DAD3DA92}" srcId="{F02E9C5B-6083-48B9-B447-7A826D353D35}" destId="{A66FC3E1-164E-4FC9-B663-49C3C303519B}" srcOrd="0" destOrd="0" parTransId="{A2994BD1-6243-4936-9A80-21FF583B307C}" sibTransId="{EB09124E-DA02-4125-AD47-196A8DA8718F}"/>
    <dgm:cxn modelId="{E771502A-536E-48CF-AB29-A5DF1A679994}" type="presParOf" srcId="{1396861B-63DF-4782-BF18-DC1CBF516301}" destId="{4CA624E2-76DB-4BE2-82D4-4864E5317226}" srcOrd="0" destOrd="0" presId="urn:microsoft.com/office/officeart/2005/8/layout/vList2"/>
    <dgm:cxn modelId="{E015912F-4F12-4AFA-AF4A-37951B07E4C6}" type="presParOf" srcId="{1396861B-63DF-4782-BF18-DC1CBF516301}" destId="{947A56EE-9112-46BE-9C47-1E0DF34A53DF}" srcOrd="1" destOrd="0" presId="urn:microsoft.com/office/officeart/2005/8/layout/vList2"/>
    <dgm:cxn modelId="{63F5F866-5E3E-4407-BC52-94E4D8B5F6CE}" type="presParOf" srcId="{1396861B-63DF-4782-BF18-DC1CBF516301}" destId="{43FEED0A-1C9A-4609-BE21-D1B3FB9C2F8B}" srcOrd="2" destOrd="0" presId="urn:microsoft.com/office/officeart/2005/8/layout/vList2"/>
    <dgm:cxn modelId="{EB849A53-C5D8-460F-960F-225A5F1DE4EA}" type="presParOf" srcId="{1396861B-63DF-4782-BF18-DC1CBF516301}" destId="{A5BA7167-A804-486C-AC80-2417E71CE957}" srcOrd="3" destOrd="0" presId="urn:microsoft.com/office/officeart/2005/8/layout/vList2"/>
    <dgm:cxn modelId="{D89EB7A5-B432-47DA-BFD3-C4976E8D6758}" type="presParOf" srcId="{1396861B-63DF-4782-BF18-DC1CBF516301}" destId="{B1092525-4D5F-4450-9C6B-AA57E57AFD45}" srcOrd="4" destOrd="0" presId="urn:microsoft.com/office/officeart/2005/8/layout/vList2"/>
    <dgm:cxn modelId="{9DE17D65-E585-4F44-B527-89254C84F01F}" type="presParOf" srcId="{1396861B-63DF-4782-BF18-DC1CBF516301}" destId="{EFEA851D-BE60-48B6-B887-2AFFEF601C67}" srcOrd="5" destOrd="0" presId="urn:microsoft.com/office/officeart/2005/8/layout/vList2"/>
    <dgm:cxn modelId="{C41BB536-DA65-45CD-95D2-0F075EE4D551}" type="presParOf" srcId="{1396861B-63DF-4782-BF18-DC1CBF516301}" destId="{B95A4DDD-EA6E-416C-AE33-02906D15BB63}" srcOrd="6" destOrd="0" presId="urn:microsoft.com/office/officeart/2005/8/layout/vList2"/>
    <dgm:cxn modelId="{C1B497F3-22F1-4C3C-B5D7-8C5D169E40F1}" type="presParOf" srcId="{1396861B-63DF-4782-BF18-DC1CBF516301}" destId="{066F39B4-AFCA-40A1-9505-6BE5DCB9EF78}" srcOrd="7" destOrd="0" presId="urn:microsoft.com/office/officeart/2005/8/layout/vList2"/>
    <dgm:cxn modelId="{76B8D6FC-74C2-4707-9CDF-BC189ED998F5}" type="presParOf" srcId="{1396861B-63DF-4782-BF18-DC1CBF516301}" destId="{E34E6E2A-5721-4A13-B48A-2EB86D580B1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AB8C86F-8741-4704-99AA-1E4DB925417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E01AEFE0-51A2-434A-B799-2E0926251D87}">
      <dgm:prSet/>
      <dgm:spPr/>
      <dgm:t>
        <a:bodyPr/>
        <a:lstStyle/>
        <a:p>
          <a:pPr rtl="0"/>
          <a:r>
            <a:rPr lang="hu-HU" b="1" dirty="0" smtClean="0"/>
            <a:t>Egymástól távolodó (divergens) lemezek </a:t>
          </a:r>
          <a:r>
            <a:rPr lang="hu-HU" dirty="0" smtClean="0"/>
            <a:t>(pl.: Atlanti-hátság, Vörös-tenger): Az óceáni hátságok alatt a köpenyben a hőmérsékletkülönbség miatt </a:t>
          </a:r>
          <a:r>
            <a:rPr lang="hu-HU" dirty="0" err="1" smtClean="0"/>
            <a:t>konvektív</a:t>
          </a:r>
          <a:r>
            <a:rPr lang="hu-HU" dirty="0" smtClean="0"/>
            <a:t> oszlopok emelkednek fel és a kőzetlemezeknek ütközve szétáramlanak mindkét irányba, így szétrepesztik, majd magukkal szállítják, szétsodorják a litoszféralemezeket. Az asztenoszférából felnyomuló bazaltos köpenyanyag, a magma kitölti a lemezperemek közti rést, </a:t>
          </a:r>
          <a:r>
            <a:rPr lang="hu-HU" dirty="0" err="1" smtClean="0"/>
            <a:t>lehűl</a:t>
          </a:r>
          <a:r>
            <a:rPr lang="hu-HU" dirty="0" smtClean="0"/>
            <a:t> és óceáni kéreggé merevedik. Ezért a távolodó lemezszegélyeket gyarapodó, vagy </a:t>
          </a:r>
          <a:r>
            <a:rPr lang="hu-HU" dirty="0" err="1" smtClean="0"/>
            <a:t>akkréciós</a:t>
          </a:r>
          <a:r>
            <a:rPr lang="hu-HU" dirty="0" smtClean="0"/>
            <a:t> szegélyeknek nevezik. Az óceánközépi hátság az óceánok születésének és gyarapodásának helye.</a:t>
          </a:r>
          <a:endParaRPr lang="hu-HU" dirty="0"/>
        </a:p>
      </dgm:t>
    </dgm:pt>
    <dgm:pt modelId="{589FA4AA-CDD8-41B7-9F57-5A5E6BD8DB69}" type="parTrans" cxnId="{9F670262-16A9-4812-BABF-974D1249D402}">
      <dgm:prSet/>
      <dgm:spPr/>
      <dgm:t>
        <a:bodyPr/>
        <a:lstStyle/>
        <a:p>
          <a:endParaRPr lang="hu-HU"/>
        </a:p>
      </dgm:t>
    </dgm:pt>
    <dgm:pt modelId="{D548EF2E-6AF3-4B7E-ADE0-A056E0C15C2C}" type="sibTrans" cxnId="{9F670262-16A9-4812-BABF-974D1249D402}">
      <dgm:prSet/>
      <dgm:spPr/>
      <dgm:t>
        <a:bodyPr/>
        <a:lstStyle/>
        <a:p>
          <a:endParaRPr lang="hu-HU"/>
        </a:p>
      </dgm:t>
    </dgm:pt>
    <dgm:pt modelId="{D899A7C4-5E40-4676-9077-411B46199276}" type="pres">
      <dgm:prSet presAssocID="{BAB8C86F-8741-4704-99AA-1E4DB925417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58B4528C-537E-40B6-ADF0-27F0D340A31F}" type="pres">
      <dgm:prSet presAssocID="{E01AEFE0-51A2-434A-B799-2E0926251D87}" presName="linNode" presStyleCnt="0"/>
      <dgm:spPr/>
    </dgm:pt>
    <dgm:pt modelId="{854BB816-8ED5-4C05-8447-F56D7F162FD0}" type="pres">
      <dgm:prSet presAssocID="{E01AEFE0-51A2-434A-B799-2E0926251D87}" presName="parentText" presStyleLbl="node1" presStyleIdx="0" presStyleCnt="1" custScaleX="134536" custLinFactNeighborX="-88889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9F670262-16A9-4812-BABF-974D1249D402}" srcId="{BAB8C86F-8741-4704-99AA-1E4DB9254176}" destId="{E01AEFE0-51A2-434A-B799-2E0926251D87}" srcOrd="0" destOrd="0" parTransId="{589FA4AA-CDD8-41B7-9F57-5A5E6BD8DB69}" sibTransId="{D548EF2E-6AF3-4B7E-ADE0-A056E0C15C2C}"/>
    <dgm:cxn modelId="{55DC8119-48DE-4F6D-9E0E-E20011F43914}" type="presOf" srcId="{BAB8C86F-8741-4704-99AA-1E4DB9254176}" destId="{D899A7C4-5E40-4676-9077-411B46199276}" srcOrd="0" destOrd="0" presId="urn:microsoft.com/office/officeart/2005/8/layout/vList5"/>
    <dgm:cxn modelId="{41F983E7-EF79-4844-A4B9-3D3035FACBDE}" type="presOf" srcId="{E01AEFE0-51A2-434A-B799-2E0926251D87}" destId="{854BB816-8ED5-4C05-8447-F56D7F162FD0}" srcOrd="0" destOrd="0" presId="urn:microsoft.com/office/officeart/2005/8/layout/vList5"/>
    <dgm:cxn modelId="{3A79F961-5B1B-472B-96DE-A7A6796832E4}" type="presParOf" srcId="{D899A7C4-5E40-4676-9077-411B46199276}" destId="{58B4528C-537E-40B6-ADF0-27F0D340A31F}" srcOrd="0" destOrd="0" presId="urn:microsoft.com/office/officeart/2005/8/layout/vList5"/>
    <dgm:cxn modelId="{42CDD714-60EF-4118-91B2-24C3B17CED69}" type="presParOf" srcId="{58B4528C-537E-40B6-ADF0-27F0D340A31F}" destId="{854BB816-8ED5-4C05-8447-F56D7F162FD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3593C6-E961-48C5-96E6-CBC2A9DED7CB}">
      <dsp:nvSpPr>
        <dsp:cNvPr id="0" name=""/>
        <dsp:cNvSpPr/>
      </dsp:nvSpPr>
      <dsp:spPr>
        <a:xfrm>
          <a:off x="0" y="44648"/>
          <a:ext cx="6114286" cy="1389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Geoszféra jelentése: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  A földkéregben az egymásra rétegződő övezetek. </a:t>
          </a:r>
          <a:endParaRPr lang="hu-HU" sz="1800" kern="1200" dirty="0"/>
        </a:p>
      </dsp:txBody>
      <dsp:txXfrm>
        <a:off x="67852" y="112500"/>
        <a:ext cx="5978582" cy="1254256"/>
      </dsp:txXfrm>
    </dsp:sp>
    <dsp:sp modelId="{6E0122C2-407E-4F7D-9069-FC99A4BD1156}">
      <dsp:nvSpPr>
        <dsp:cNvPr id="0" name=""/>
        <dsp:cNvSpPr/>
      </dsp:nvSpPr>
      <dsp:spPr>
        <a:xfrm>
          <a:off x="0" y="1480689"/>
          <a:ext cx="6114286" cy="1389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/>
            <a:t>A Föld gömbhéjas szerkezetű.</a:t>
          </a:r>
          <a:endParaRPr lang="hu-HU" sz="2000" kern="1200" dirty="0"/>
        </a:p>
      </dsp:txBody>
      <dsp:txXfrm>
        <a:off x="67852" y="1548541"/>
        <a:ext cx="5978582" cy="1254256"/>
      </dsp:txXfrm>
    </dsp:sp>
    <dsp:sp modelId="{79AD1B2E-9DBC-4ADD-A5D9-D9D5F555A0FC}">
      <dsp:nvSpPr>
        <dsp:cNvPr id="0" name=""/>
        <dsp:cNvSpPr/>
      </dsp:nvSpPr>
      <dsp:spPr>
        <a:xfrm>
          <a:off x="0" y="2916729"/>
          <a:ext cx="6114286" cy="1389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smtClean="0"/>
            <a:t>A Föld belső felépítéséről, szerkezetéről nagyon kevés közvetlen adattal, megfigyeléssel rendelkezünk, hiszen még a </a:t>
          </a:r>
          <a:r>
            <a:rPr lang="hu-HU" sz="1600" b="1" kern="1200" smtClean="0"/>
            <a:t>legmélyebb kutatófúrások </a:t>
          </a:r>
          <a:r>
            <a:rPr lang="hu-HU" sz="1600" kern="1200" smtClean="0"/>
            <a:t>is csak mintegy 10 km-es mélységig hatolnak le (USA - 9000 m, Kola-félsziget - 12000 m), a Föld sugara pedig a mérések szerint 6378 km. </a:t>
          </a:r>
          <a:endParaRPr lang="hu-HU" sz="1600" kern="1200"/>
        </a:p>
      </dsp:txBody>
      <dsp:txXfrm>
        <a:off x="67852" y="2984581"/>
        <a:ext cx="5978582" cy="125425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030CDC-2C8F-4183-9538-75C8D7EDBB72}">
      <dsp:nvSpPr>
        <dsp:cNvPr id="0" name=""/>
        <dsp:cNvSpPr/>
      </dsp:nvSpPr>
      <dsp:spPr>
        <a:xfrm>
          <a:off x="0" y="46236"/>
          <a:ext cx="10515600" cy="1367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/>
            <a:t>Egymáshoz közeledő (konvergens) lemezek:</a:t>
          </a:r>
          <a:r>
            <a:rPr lang="hu-HU" sz="1400" kern="1200" dirty="0" smtClean="0"/>
            <a:t> Lemeztípusoktól függően különböző események játszódnak le.</a:t>
          </a:r>
          <a:br>
            <a:rPr lang="hu-HU" sz="1400" kern="1200" dirty="0" smtClean="0"/>
          </a:br>
          <a:r>
            <a:rPr lang="hu-HU" sz="1400" kern="1200" dirty="0" smtClean="0"/>
            <a:t/>
          </a:r>
          <a:br>
            <a:rPr lang="hu-HU" sz="1400" kern="1200" dirty="0" smtClean="0"/>
          </a:br>
          <a:r>
            <a:rPr lang="hu-HU" sz="1400" kern="1200" dirty="0" smtClean="0"/>
            <a:t>A mélytengeri árkok térségében egymással szemben mozgó kőzetlemezek ütköznek össze. Az egyik kőzetlemez a másik alá tolódik. Az alátolódó kőzetlemez anyaga olvadásnak indul a köpenyben. </a:t>
          </a:r>
          <a:r>
            <a:rPr lang="hu-HU" sz="1400" b="1" kern="1200" dirty="0" smtClean="0"/>
            <a:t>Három típusa van:</a:t>
          </a:r>
          <a:endParaRPr lang="hu-HU" sz="1400" kern="1200" dirty="0"/>
        </a:p>
      </dsp:txBody>
      <dsp:txXfrm>
        <a:off x="66769" y="113005"/>
        <a:ext cx="10382062" cy="1234239"/>
      </dsp:txXfrm>
    </dsp:sp>
    <dsp:sp modelId="{FFF54826-B86A-4536-AA31-9940C5CF01B5}">
      <dsp:nvSpPr>
        <dsp:cNvPr id="0" name=""/>
        <dsp:cNvSpPr/>
      </dsp:nvSpPr>
      <dsp:spPr>
        <a:xfrm>
          <a:off x="52" y="1470237"/>
          <a:ext cx="4696582" cy="9991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Óceáni lemez ütközik kontinentális lemezzel</a:t>
          </a:r>
          <a:endParaRPr lang="hu-HU" sz="1800" kern="1200" dirty="0"/>
        </a:p>
      </dsp:txBody>
      <dsp:txXfrm>
        <a:off x="48828" y="1519013"/>
        <a:ext cx="4599030" cy="901628"/>
      </dsp:txXfrm>
    </dsp:sp>
    <dsp:sp modelId="{5DD6C408-34ED-40B5-8F8A-68E302CF66B3}">
      <dsp:nvSpPr>
        <dsp:cNvPr id="0" name=""/>
        <dsp:cNvSpPr/>
      </dsp:nvSpPr>
      <dsp:spPr>
        <a:xfrm>
          <a:off x="0" y="2509737"/>
          <a:ext cx="4664825" cy="9991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Óceáni lemez ütközik óceáni lemezzel</a:t>
          </a:r>
          <a:endParaRPr lang="hu-HU" sz="1800" kern="1200" dirty="0"/>
        </a:p>
      </dsp:txBody>
      <dsp:txXfrm>
        <a:off x="48776" y="2558513"/>
        <a:ext cx="4567273" cy="901628"/>
      </dsp:txXfrm>
    </dsp:sp>
    <dsp:sp modelId="{815F6DC2-2E51-44F9-A658-52484E1C524C}">
      <dsp:nvSpPr>
        <dsp:cNvPr id="0" name=""/>
        <dsp:cNvSpPr/>
      </dsp:nvSpPr>
      <dsp:spPr>
        <a:xfrm>
          <a:off x="0" y="3549237"/>
          <a:ext cx="4664720" cy="9991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Szárazföldi lemez ütközik szárazföldi lemezzel</a:t>
          </a:r>
          <a:endParaRPr lang="hu-HU" sz="1800" kern="1200" dirty="0"/>
        </a:p>
      </dsp:txBody>
      <dsp:txXfrm>
        <a:off x="48776" y="3598013"/>
        <a:ext cx="4567168" cy="90162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BFE880-247E-4BFA-B575-5C1359ADCA7F}">
      <dsp:nvSpPr>
        <dsp:cNvPr id="0" name=""/>
        <dsp:cNvSpPr/>
      </dsp:nvSpPr>
      <dsp:spPr>
        <a:xfrm>
          <a:off x="0" y="82830"/>
          <a:ext cx="6064241" cy="40868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/>
            <a:t>Óceáni lemez ütközése kontinentális lemezzel </a:t>
          </a:r>
          <a:r>
            <a:rPr lang="hu-HU" sz="1600" kern="1200" dirty="0" smtClean="0"/>
            <a:t>(pl.: a Dél-amerikai- és a Nazca-lemez): A nagyobb sűrűségű óceáni lemez általában 30-60°-</a:t>
          </a:r>
          <a:r>
            <a:rPr lang="hu-HU" sz="1600" kern="1200" dirty="0" err="1" smtClean="0"/>
            <a:t>os</a:t>
          </a:r>
          <a:r>
            <a:rPr lang="hu-HU" sz="1600" kern="1200" dirty="0" smtClean="0"/>
            <a:t> dőlésű sík mentén a kisebb sűrűségű kontinentális lemez alá bukik és nagy mélységre, akár 400-700 km mélyre is benyomul a köpenybe. </a:t>
          </a:r>
          <a:r>
            <a:rPr lang="hu-HU" sz="1600" b="1" kern="1200" dirty="0" smtClean="0"/>
            <a:t>Az alábukást </a:t>
          </a:r>
          <a:r>
            <a:rPr lang="hu-HU" sz="1600" b="1" kern="1200" dirty="0" err="1" smtClean="0"/>
            <a:t>szubdukciónak</a:t>
          </a:r>
          <a:r>
            <a:rPr lang="hu-HU" sz="1600" b="1" kern="1200" dirty="0" smtClean="0"/>
            <a:t>, az övezetet, ahol ez bekövetkezik </a:t>
          </a:r>
          <a:r>
            <a:rPr lang="hu-HU" sz="1600" b="1" kern="1200" dirty="0" err="1" smtClean="0"/>
            <a:t>szubdukciós</a:t>
          </a:r>
          <a:r>
            <a:rPr lang="hu-HU" sz="1600" b="1" kern="1200" dirty="0" smtClean="0"/>
            <a:t> zónának nevezzük. Itt az óceáni kőzetlemez beolvad a köpeny </a:t>
          </a:r>
          <a:r>
            <a:rPr lang="hu-HU" sz="1600" b="1" kern="1200" dirty="0" err="1" smtClean="0"/>
            <a:t>anyagába</a:t>
          </a:r>
          <a:r>
            <a:rPr lang="hu-HU" sz="1600" b="1" kern="1200" dirty="0" smtClean="0"/>
            <a:t>, azaz fölemésztődik. </a:t>
          </a:r>
          <a:r>
            <a:rPr lang="hu-HU" sz="1600" kern="1200" dirty="0" smtClean="0"/>
            <a:t>Lánchegységek épülnek fel és a folyamatot földrengések kísérik.</a:t>
          </a:r>
          <a:endParaRPr lang="hu-HU" sz="1600" kern="1200" dirty="0"/>
        </a:p>
      </dsp:txBody>
      <dsp:txXfrm>
        <a:off x="199503" y="282333"/>
        <a:ext cx="5665235" cy="368782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1C585-C2F1-4199-8949-2F6115E93D95}">
      <dsp:nvSpPr>
        <dsp:cNvPr id="0" name=""/>
        <dsp:cNvSpPr/>
      </dsp:nvSpPr>
      <dsp:spPr>
        <a:xfrm>
          <a:off x="0" y="46268"/>
          <a:ext cx="6015823" cy="425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kern="1200" dirty="0" smtClean="0"/>
            <a:t>Két óceáni lemez ütközése (pl.: a Pacifikus- és a Fülöp-lemez): Az óceáni kőzetlemezek sűrűsége nem sokkal kisebb mint a köpeny sűrűsége, ezért az egyik, általában az idősebb, jobban lehűlt, valamivel nagyobb sűrűségű lemez bukik a fiatalabb alá. Az alábukás vonalán mélytengeri árok és andezites-riolitos vulkáni tevékenység következtében szigetív alakul ki.</a:t>
          </a:r>
          <a:endParaRPr lang="hu-HU" sz="2600" kern="1200" dirty="0"/>
        </a:p>
      </dsp:txBody>
      <dsp:txXfrm>
        <a:off x="207897" y="254165"/>
        <a:ext cx="5600029" cy="384300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DEB90-228D-4EA5-9E3B-B6A5AB3B5206}">
      <dsp:nvSpPr>
        <dsp:cNvPr id="0" name=""/>
        <dsp:cNvSpPr/>
      </dsp:nvSpPr>
      <dsp:spPr>
        <a:xfrm>
          <a:off x="0" y="174969"/>
          <a:ext cx="5339964" cy="4001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b="1" kern="1200" dirty="0" smtClean="0"/>
            <a:t>Két kontinentális lemez ütközése </a:t>
          </a:r>
          <a:r>
            <a:rPr lang="hu-HU" sz="1900" kern="1200" dirty="0" smtClean="0"/>
            <a:t>(pl.: az Eurázsiai- és Afrikai-lemez): </a:t>
          </a:r>
          <a:r>
            <a:rPr lang="hu-HU" sz="1900" b="0" i="0" kern="1200" dirty="0" smtClean="0"/>
            <a:t>A két szárazföldi kőzetlemez sűrűsége nagyjából megegyezik. A képlékeny köpenyben olyan felhajtóerő keletkezik, amely kizárja a kontinentális kőzetlemezek tartós alábukását. </a:t>
          </a:r>
          <a:r>
            <a:rPr lang="hu-HU" sz="1900" kern="1200" dirty="0" smtClean="0"/>
            <a:t>A két kontinentális kéregrész közötti óceán bezárul és az óceán fenekén felgyülemlett üledék felgyűrődik, hegységképződési folyamatok zajlanak le. A kontinentális lemezek peremeiről kisebb-nagyobb lemezdarabok, mikrolemezek válhatnak le, amelyek a hegységek kialakulásában fontos szerepet játszhatnak.</a:t>
          </a:r>
          <a:endParaRPr lang="hu-HU" sz="1900" kern="1200" dirty="0"/>
        </a:p>
      </dsp:txBody>
      <dsp:txXfrm>
        <a:off x="195332" y="370301"/>
        <a:ext cx="4949300" cy="361073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ED20E1-FD19-4BC0-A776-8FE50C958E41}">
      <dsp:nvSpPr>
        <dsp:cNvPr id="0" name=""/>
        <dsp:cNvSpPr/>
      </dsp:nvSpPr>
      <dsp:spPr>
        <a:xfrm>
          <a:off x="4131788" y="2928"/>
          <a:ext cx="4437809" cy="20071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/>
            <a:t>Egymás mellett </a:t>
          </a:r>
          <a:r>
            <a:rPr lang="hu-HU" sz="1600" b="1" kern="1200" dirty="0" err="1" smtClean="0"/>
            <a:t>elcsúszó</a:t>
          </a:r>
          <a:r>
            <a:rPr lang="hu-HU" sz="1600" b="1" kern="1200" dirty="0" smtClean="0"/>
            <a:t> lemezek</a:t>
          </a:r>
          <a:r>
            <a:rPr lang="hu-HU" sz="1600" kern="1200" dirty="0" smtClean="0"/>
            <a:t> (pl.: a Szent András-vető Kaliforniában): Ezek egymással párhuzamosan mozognak, szegélyükön hatalmas vízszintes irányú vetődés alakul ki, amely mentén a lemezek egymás mellett elcsúsznak. Az ilyen lemezszegélyek felismerése nem könnyű feladat, mivel kőzetképződés vagy deformáció nem kíséri őket.</a:t>
          </a:r>
          <a:endParaRPr lang="hu-HU" sz="1600" kern="1200" dirty="0"/>
        </a:p>
      </dsp:txBody>
      <dsp:txXfrm>
        <a:off x="4131788" y="2928"/>
        <a:ext cx="4437809" cy="2007150"/>
      </dsp:txXfrm>
    </dsp:sp>
    <dsp:sp modelId="{F5293F13-363E-41E9-BE9D-7BA59F2F4DEE}">
      <dsp:nvSpPr>
        <dsp:cNvPr id="0" name=""/>
        <dsp:cNvSpPr/>
      </dsp:nvSpPr>
      <dsp:spPr>
        <a:xfrm>
          <a:off x="1946002" y="2928"/>
          <a:ext cx="1987078" cy="20071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296FE4-3D1D-42FD-A163-12A82EA13F41}">
      <dsp:nvSpPr>
        <dsp:cNvPr id="0" name=""/>
        <dsp:cNvSpPr/>
      </dsp:nvSpPr>
      <dsp:spPr>
        <a:xfrm>
          <a:off x="1073295" y="2176772"/>
          <a:ext cx="5249262" cy="20071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Az Észak-amerikai Szent András-törésvonal mentén a Csendes-óceáni- és az Észak-amerikai-kőzetlemezek mozgása ilyen folyamat.</a:t>
          </a:r>
          <a:endParaRPr lang="hu-HU" sz="1600" kern="1200" dirty="0"/>
        </a:p>
      </dsp:txBody>
      <dsp:txXfrm>
        <a:off x="1073295" y="2176772"/>
        <a:ext cx="5249262" cy="2007150"/>
      </dsp:txXfrm>
    </dsp:sp>
    <dsp:sp modelId="{BA98BEE2-4128-409E-B19C-BB87F867B00B}">
      <dsp:nvSpPr>
        <dsp:cNvPr id="0" name=""/>
        <dsp:cNvSpPr/>
      </dsp:nvSpPr>
      <dsp:spPr>
        <a:xfrm>
          <a:off x="6785382" y="2341258"/>
          <a:ext cx="1987078" cy="20071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8C8F1-3879-4A01-BB5A-7A81A2BE1CCD}">
      <dsp:nvSpPr>
        <dsp:cNvPr id="0" name=""/>
        <dsp:cNvSpPr/>
      </dsp:nvSpPr>
      <dsp:spPr>
        <a:xfrm>
          <a:off x="0" y="0"/>
          <a:ext cx="10515600" cy="16753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A hegységek képződése több millió éves folyamat. A hegységek alapanyaga a tengerek mélyén az úgynevezett üledékgyűjtő medencékben halmozódott fel. A tengeri üledékek bonyolult hegységképző mozgások alapján kerültek a felszínre. Pl.: vetődés, gyűrődés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Egyazon hegységképződési időszakban képződött hegységek összességét hegységrendszernek nevezzük.</a:t>
          </a:r>
        </a:p>
      </dsp:txBody>
      <dsp:txXfrm>
        <a:off x="81785" y="81785"/>
        <a:ext cx="10352030" cy="1511808"/>
      </dsp:txXfrm>
    </dsp:sp>
    <dsp:sp modelId="{FFB2B8AC-9183-45C0-9427-BE7A3471B051}">
      <dsp:nvSpPr>
        <dsp:cNvPr id="0" name=""/>
        <dsp:cNvSpPr/>
      </dsp:nvSpPr>
      <dsp:spPr>
        <a:xfrm>
          <a:off x="0" y="1689431"/>
          <a:ext cx="10515600" cy="10633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Két óceáni kőzetlemez ütközésekor andezites-riolitos vulkáni hegységek, szigetívek keletkeznek.</a:t>
          </a:r>
          <a:br>
            <a:rPr lang="hu-HU" sz="1800" kern="1200" dirty="0" smtClean="0"/>
          </a:br>
          <a:endParaRPr lang="hu-HU" sz="1800" kern="1200" dirty="0"/>
        </a:p>
      </dsp:txBody>
      <dsp:txXfrm>
        <a:off x="51910" y="1741341"/>
        <a:ext cx="10411780" cy="959554"/>
      </dsp:txXfrm>
    </dsp:sp>
    <dsp:sp modelId="{88B0D449-A34A-4B0E-9C3E-959C16136B57}">
      <dsp:nvSpPr>
        <dsp:cNvPr id="0" name=""/>
        <dsp:cNvSpPr/>
      </dsp:nvSpPr>
      <dsp:spPr>
        <a:xfrm>
          <a:off x="0" y="2765152"/>
          <a:ext cx="10515600" cy="10633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Egy óceáni és egy szárazföldi kőzetlemez ütközésekor az alábukás miatt az andezites-riolitos vulkáni tevékenység az uralkodó folyamat. </a:t>
          </a:r>
          <a:endParaRPr lang="hu-HU" sz="1600" kern="1200" dirty="0"/>
        </a:p>
      </dsp:txBody>
      <dsp:txXfrm>
        <a:off x="51910" y="2817062"/>
        <a:ext cx="10411780" cy="959554"/>
      </dsp:txXfrm>
    </dsp:sp>
    <dsp:sp modelId="{FBF95D81-8F64-4B52-AD22-8CC905EF3372}">
      <dsp:nvSpPr>
        <dsp:cNvPr id="0" name=""/>
        <dsp:cNvSpPr/>
      </dsp:nvSpPr>
      <dsp:spPr>
        <a:xfrm>
          <a:off x="0" y="3840874"/>
          <a:ext cx="10515600" cy="10633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Két kontinentális lemez ütközésekor a korábban köztük lévő óceáni lemez alábukással fölemésztődik, a rajta lévő üledék redőkbe gyűrődik, a két szárazföldi lemez ütközésekor kiemelkedik, és zömében ezekből az üledékes kőzetekből álló hegység keletkezik.</a:t>
          </a:r>
          <a:br>
            <a:rPr lang="hu-HU" sz="1400" kern="1200" dirty="0" smtClean="0"/>
          </a:br>
          <a:endParaRPr lang="hu-HU" sz="1400" kern="1200" dirty="0"/>
        </a:p>
      </dsp:txBody>
      <dsp:txXfrm>
        <a:off x="51910" y="3892784"/>
        <a:ext cx="10411780" cy="95955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CCA7C-ED91-46D8-906F-13698990A7A3}">
      <dsp:nvSpPr>
        <dsp:cNvPr id="0" name=""/>
        <dsp:cNvSpPr/>
      </dsp:nvSpPr>
      <dsp:spPr>
        <a:xfrm>
          <a:off x="0" y="76688"/>
          <a:ext cx="10515600" cy="4197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smtClean="0"/>
            <a:t>A Föld belső erői állandó működésének egyik leglátványosabb megnyilvánulási formája a vulkanizmus.</a:t>
          </a:r>
          <a:br>
            <a:rPr lang="hu-HU" sz="2300" kern="1200" dirty="0" smtClean="0"/>
          </a:br>
          <a:r>
            <a:rPr lang="hu-HU" sz="2300" kern="1200" dirty="0" smtClean="0"/>
            <a:t>A magma a felső köpenyben és/vagy a kéregben elhelyezkedő, nagy nyomás alatt álló, magas hőmérsékletű szilikátolvadék. A magma a hőmérséklet- és nyomáskülönbségek hatására lassú áramlást végez, közben hatalmas feszítőerőt fejt ki a környezetére, és mozgása során összetétele megváltozik). Ha a magma mozgása során nem jut a felszínre, hanem a földkéregben szilárdul meg, akkor  mélységi magmás kőzetek keletkeznek. Ha a magma a felszínre kerül, akkor láva a neve. A folyamatot </a:t>
          </a:r>
          <a:r>
            <a:rPr lang="hu-HU" sz="2300" b="1" kern="1200" dirty="0" smtClean="0"/>
            <a:t>vulkanizmus</a:t>
          </a:r>
          <a:r>
            <a:rPr lang="hu-HU" sz="2300" kern="1200" dirty="0" smtClean="0"/>
            <a:t>nak nevezzük, melynek során kiömlési magmás kőzetek keletkeznek. Megkülönböztetünk szárazföldi és tenger alatti vulkanizmust, valamint felszín közeli (2 km-nél nem mélyebben lezajló), ún. </a:t>
          </a:r>
          <a:r>
            <a:rPr lang="hu-HU" sz="2300" kern="1200" dirty="0" err="1" smtClean="0"/>
            <a:t>szubvulkáni</a:t>
          </a:r>
          <a:r>
            <a:rPr lang="hu-HU" sz="2300" kern="1200" dirty="0" smtClean="0"/>
            <a:t> folyamatokat.</a:t>
          </a:r>
          <a:endParaRPr lang="hu-HU" sz="2300" kern="1200" dirty="0"/>
        </a:p>
      </dsp:txBody>
      <dsp:txXfrm>
        <a:off x="204928" y="281616"/>
        <a:ext cx="10105744" cy="378810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534D5B-622D-478B-BB74-E2EDCB211B95}">
      <dsp:nvSpPr>
        <dsp:cNvPr id="0" name=""/>
        <dsp:cNvSpPr/>
      </dsp:nvSpPr>
      <dsp:spPr>
        <a:xfrm>
          <a:off x="0" y="1072"/>
          <a:ext cx="10515600" cy="2167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/>
            <a:t>A földrengésekkel a földrengéstan vagy szeizmológia foglalkozik</a:t>
          </a:r>
          <a:r>
            <a:rPr lang="hu-HU" sz="1600" kern="1200" dirty="0" smtClean="0"/>
            <a:t>. A földkéregben és a földköpenyben lejátszódó folyamatok (kőzetlemezek mozgása, magmaáramlás stb.) hatására feszültségek halmozódnak fel, amelyek földrengések formájában oldódhatnak. A feszültség feloldódásának a helye a rengésfészek (hipocentrum), ahonnan a földrengéshullámok kiindulnak, ennek felszíni vetülete a rengésközpont (epicentrum). A </a:t>
          </a:r>
          <a:r>
            <a:rPr lang="hu-HU" sz="1600" kern="1200" dirty="0" err="1" smtClean="0"/>
            <a:t>hipo</a:t>
          </a:r>
          <a:r>
            <a:rPr lang="hu-HU" sz="1600" kern="1200" dirty="0" smtClean="0"/>
            <a:t>- és az epicentrum közötti távolság a fészekmélység.</a:t>
          </a:r>
          <a:endParaRPr lang="hu-HU" sz="1600" kern="1200" dirty="0"/>
        </a:p>
      </dsp:txBody>
      <dsp:txXfrm>
        <a:off x="105823" y="106895"/>
        <a:ext cx="10303954" cy="1956144"/>
      </dsp:txXfrm>
    </dsp:sp>
    <dsp:sp modelId="{66426A74-3956-48CB-B0D0-1B969728B9AD}">
      <dsp:nvSpPr>
        <dsp:cNvPr id="0" name=""/>
        <dsp:cNvSpPr/>
      </dsp:nvSpPr>
      <dsp:spPr>
        <a:xfrm>
          <a:off x="0" y="2182475"/>
          <a:ext cx="10515600" cy="2167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/>
            <a:t>A földrengések csoportosítása</a:t>
          </a:r>
          <a:r>
            <a:rPr lang="hu-HU" sz="1400" kern="1200" dirty="0" smtClean="0"/>
            <a:t/>
          </a:r>
          <a:br>
            <a:rPr lang="hu-HU" sz="1400" kern="1200" dirty="0" smtClean="0"/>
          </a:br>
          <a:r>
            <a:rPr lang="hu-HU" sz="1400" kern="1200" dirty="0" smtClean="0"/>
            <a:t>A természetes földrengéseket keletkezésük alapján három fő csoportba sorolhatjuk:</a:t>
          </a:r>
          <a:br>
            <a:rPr lang="hu-HU" sz="1400" kern="1200" dirty="0" smtClean="0"/>
          </a:br>
          <a:r>
            <a:rPr lang="hu-HU" sz="1400" kern="1200" dirty="0" smtClean="0"/>
            <a:t/>
          </a:r>
          <a:br>
            <a:rPr lang="hu-HU" sz="1400" kern="1200" dirty="0" smtClean="0"/>
          </a:br>
          <a:r>
            <a:rPr lang="hu-HU" sz="1400" kern="1200" dirty="0" smtClean="0"/>
            <a:t>1.</a:t>
          </a:r>
          <a:r>
            <a:rPr lang="hu-HU" sz="1400" b="1" kern="1200" dirty="0" smtClean="0"/>
            <a:t> Tektonikus rengések</a:t>
          </a:r>
          <a:r>
            <a:rPr lang="hu-HU" sz="1400" kern="1200" dirty="0" smtClean="0"/>
            <a:t>: Az összes földrengés mintegy 90 %-a tartozik ebbe a csoportba, elsősorban a lemezhatárokon pattannak ki.</a:t>
          </a:r>
          <a:br>
            <a:rPr lang="hu-HU" sz="1400" kern="1200" dirty="0" smtClean="0"/>
          </a:br>
          <a:r>
            <a:rPr lang="hu-HU" sz="1400" kern="1200" dirty="0" smtClean="0"/>
            <a:t/>
          </a:r>
          <a:br>
            <a:rPr lang="hu-HU" sz="1400" kern="1200" dirty="0" smtClean="0"/>
          </a:br>
          <a:r>
            <a:rPr lang="hu-HU" sz="1400" kern="1200" dirty="0" smtClean="0"/>
            <a:t>2. </a:t>
          </a:r>
          <a:r>
            <a:rPr lang="hu-HU" sz="1400" b="1" kern="1200" dirty="0" smtClean="0"/>
            <a:t>Vulkanikus rengések</a:t>
          </a:r>
          <a:r>
            <a:rPr lang="hu-HU" sz="1400" kern="1200" dirty="0" smtClean="0"/>
            <a:t>: A vulkáni működéssel kapcsolatos magmamozgás, gázkitörés következtében kipattanó, helyi jellegű, viszonylag enyhe földrengések.</a:t>
          </a:r>
          <a:br>
            <a:rPr lang="hu-HU" sz="1400" kern="1200" dirty="0" smtClean="0"/>
          </a:br>
          <a:r>
            <a:rPr lang="hu-HU" sz="1400" kern="1200" dirty="0" smtClean="0"/>
            <a:t/>
          </a:r>
          <a:br>
            <a:rPr lang="hu-HU" sz="1400" kern="1200" dirty="0" smtClean="0"/>
          </a:br>
          <a:r>
            <a:rPr lang="hu-HU" sz="1400" kern="1200" dirty="0" smtClean="0"/>
            <a:t>3. </a:t>
          </a:r>
          <a:r>
            <a:rPr lang="hu-HU" sz="1400" b="1" kern="1200" dirty="0" err="1" smtClean="0"/>
            <a:t>Beszakadásos</a:t>
          </a:r>
          <a:r>
            <a:rPr lang="hu-HU" sz="1400" b="1" kern="1200" dirty="0" smtClean="0"/>
            <a:t> rengések</a:t>
          </a:r>
          <a:r>
            <a:rPr lang="hu-HU" sz="1400" kern="1200" dirty="0" smtClean="0"/>
            <a:t>: Föld alatti üregek beomlása következtében kipattanó gyenge földrengések.</a:t>
          </a:r>
          <a:br>
            <a:rPr lang="hu-HU" sz="1400" kern="1200" dirty="0" smtClean="0"/>
          </a:br>
          <a:r>
            <a:rPr lang="hu-HU" sz="1400" kern="1200" dirty="0" smtClean="0"/>
            <a:t>Nukleáris- vagy bányarobbantások mesterséges rengéseket idézhetnek elő.</a:t>
          </a:r>
          <a:endParaRPr lang="hu-HU" sz="1400" kern="1200" dirty="0"/>
        </a:p>
      </dsp:txBody>
      <dsp:txXfrm>
        <a:off x="105823" y="2288298"/>
        <a:ext cx="10303954" cy="195614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06B8A6-4DB8-4DF0-8A7E-06D364FCB5D1}">
      <dsp:nvSpPr>
        <dsp:cNvPr id="0" name=""/>
        <dsp:cNvSpPr/>
      </dsp:nvSpPr>
      <dsp:spPr>
        <a:xfrm>
          <a:off x="0" y="49509"/>
          <a:ext cx="105156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A megfelelőt karikázd be!</a:t>
          </a:r>
          <a:endParaRPr lang="hu-HU" sz="1600" kern="1200" dirty="0"/>
        </a:p>
      </dsp:txBody>
      <dsp:txXfrm>
        <a:off x="18734" y="68243"/>
        <a:ext cx="10478132" cy="346292"/>
      </dsp:txXfrm>
    </dsp:sp>
    <dsp:sp modelId="{97C43609-E5C4-4B0C-8FDE-4DEC87AF4131}">
      <dsp:nvSpPr>
        <dsp:cNvPr id="0" name=""/>
        <dsp:cNvSpPr/>
      </dsp:nvSpPr>
      <dsp:spPr>
        <a:xfrm>
          <a:off x="0" y="479349"/>
          <a:ext cx="105156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/>
            <a:t>1.</a:t>
          </a:r>
          <a:r>
            <a:rPr lang="hu-HU" sz="1600" kern="1200" dirty="0" smtClean="0"/>
            <a:t> </a:t>
          </a:r>
          <a:r>
            <a:rPr lang="hu-HU" sz="1600" b="1" kern="1200" dirty="0" smtClean="0"/>
            <a:t>Geoszféra jelentése?</a:t>
          </a:r>
          <a:endParaRPr lang="hu-HU" sz="1600" kern="1200" dirty="0"/>
        </a:p>
      </dsp:txBody>
      <dsp:txXfrm>
        <a:off x="18734" y="498083"/>
        <a:ext cx="10478132" cy="346292"/>
      </dsp:txXfrm>
    </dsp:sp>
    <dsp:sp modelId="{7CF14DBA-3FB2-4288-A2CB-E494FDA0127B}">
      <dsp:nvSpPr>
        <dsp:cNvPr id="0" name=""/>
        <dsp:cNvSpPr/>
      </dsp:nvSpPr>
      <dsp:spPr>
        <a:xfrm>
          <a:off x="0" y="909189"/>
          <a:ext cx="105156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a-A földkéregben az egymásra rétegződő övezetek. </a:t>
          </a:r>
          <a:endParaRPr lang="hu-HU" sz="1600" kern="1200" dirty="0"/>
        </a:p>
      </dsp:txBody>
      <dsp:txXfrm>
        <a:off x="18734" y="927923"/>
        <a:ext cx="10478132" cy="346292"/>
      </dsp:txXfrm>
    </dsp:sp>
    <dsp:sp modelId="{28DCCBB7-CF6B-40F5-8B0C-28C84EBDF467}">
      <dsp:nvSpPr>
        <dsp:cNvPr id="0" name=""/>
        <dsp:cNvSpPr/>
      </dsp:nvSpPr>
      <dsp:spPr>
        <a:xfrm>
          <a:off x="0" y="1339029"/>
          <a:ext cx="105156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b- A földköpenyben az egymásra rétegződő övezetek. </a:t>
          </a:r>
          <a:endParaRPr lang="hu-HU" sz="1600" kern="1200" dirty="0"/>
        </a:p>
      </dsp:txBody>
      <dsp:txXfrm>
        <a:off x="18734" y="1357763"/>
        <a:ext cx="10478132" cy="346292"/>
      </dsp:txXfrm>
    </dsp:sp>
    <dsp:sp modelId="{01CF1F15-9B90-48CB-B9DD-9BF66E8F689A}">
      <dsp:nvSpPr>
        <dsp:cNvPr id="0" name=""/>
        <dsp:cNvSpPr/>
      </dsp:nvSpPr>
      <dsp:spPr>
        <a:xfrm>
          <a:off x="0" y="1768869"/>
          <a:ext cx="105156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c- A földmagban az egymásra rétegződő övezetek. </a:t>
          </a:r>
          <a:endParaRPr lang="hu-HU" sz="1600" kern="1200" dirty="0"/>
        </a:p>
      </dsp:txBody>
      <dsp:txXfrm>
        <a:off x="18734" y="1787603"/>
        <a:ext cx="10478132" cy="346292"/>
      </dsp:txXfrm>
    </dsp:sp>
    <dsp:sp modelId="{93806298-DB05-498C-829A-88491C3850E3}">
      <dsp:nvSpPr>
        <dsp:cNvPr id="0" name=""/>
        <dsp:cNvSpPr/>
      </dsp:nvSpPr>
      <dsp:spPr>
        <a:xfrm>
          <a:off x="0" y="2198709"/>
          <a:ext cx="105156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600" kern="1200" dirty="0"/>
        </a:p>
      </dsp:txBody>
      <dsp:txXfrm>
        <a:off x="18734" y="2217443"/>
        <a:ext cx="10478132" cy="346292"/>
      </dsp:txXfrm>
    </dsp:sp>
    <dsp:sp modelId="{58752488-E981-461C-B8B6-F893A57C48C7}">
      <dsp:nvSpPr>
        <dsp:cNvPr id="0" name=""/>
        <dsp:cNvSpPr/>
      </dsp:nvSpPr>
      <dsp:spPr>
        <a:xfrm>
          <a:off x="0" y="2628549"/>
          <a:ext cx="105156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/>
            <a:t>2. Milyen mély a szupermély fúrás?</a:t>
          </a:r>
          <a:endParaRPr lang="hu-HU" sz="1600" kern="1200" dirty="0"/>
        </a:p>
      </dsp:txBody>
      <dsp:txXfrm>
        <a:off x="18734" y="2647283"/>
        <a:ext cx="10478132" cy="346292"/>
      </dsp:txXfrm>
    </dsp:sp>
    <dsp:sp modelId="{DD5FF8DC-1072-4D8A-989F-53C897AB9613}">
      <dsp:nvSpPr>
        <dsp:cNvPr id="0" name=""/>
        <dsp:cNvSpPr/>
      </dsp:nvSpPr>
      <dsp:spPr>
        <a:xfrm>
          <a:off x="0" y="3058389"/>
          <a:ext cx="105156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a-12 216 méter,</a:t>
          </a:r>
          <a:endParaRPr lang="hu-HU" sz="1600" kern="1200" dirty="0"/>
        </a:p>
      </dsp:txBody>
      <dsp:txXfrm>
        <a:off x="18734" y="3077123"/>
        <a:ext cx="10478132" cy="346292"/>
      </dsp:txXfrm>
    </dsp:sp>
    <dsp:sp modelId="{5E32604D-C826-49B5-A4E4-FAAB43C5D61C}">
      <dsp:nvSpPr>
        <dsp:cNvPr id="0" name=""/>
        <dsp:cNvSpPr/>
      </dsp:nvSpPr>
      <dsp:spPr>
        <a:xfrm>
          <a:off x="0" y="3488229"/>
          <a:ext cx="105156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b-12 261 méter,</a:t>
          </a:r>
          <a:endParaRPr lang="hu-HU" sz="1600" kern="1200" dirty="0"/>
        </a:p>
      </dsp:txBody>
      <dsp:txXfrm>
        <a:off x="18734" y="3506963"/>
        <a:ext cx="10478132" cy="346292"/>
      </dsp:txXfrm>
    </dsp:sp>
    <dsp:sp modelId="{2D02C343-12DB-4255-AD87-F208CFB33DD3}">
      <dsp:nvSpPr>
        <dsp:cNvPr id="0" name=""/>
        <dsp:cNvSpPr/>
      </dsp:nvSpPr>
      <dsp:spPr>
        <a:xfrm>
          <a:off x="0" y="3918069"/>
          <a:ext cx="105156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c-12 161 méter.</a:t>
          </a:r>
          <a:endParaRPr lang="hu-HU" sz="1600" kern="1200" dirty="0"/>
        </a:p>
      </dsp:txBody>
      <dsp:txXfrm>
        <a:off x="18734" y="3936803"/>
        <a:ext cx="10478132" cy="34629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57A082-CC07-44AE-81DD-6CF1E3DDB784}">
      <dsp:nvSpPr>
        <dsp:cNvPr id="0" name=""/>
        <dsp:cNvSpPr/>
      </dsp:nvSpPr>
      <dsp:spPr>
        <a:xfrm>
          <a:off x="0" y="555115"/>
          <a:ext cx="105156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kern="1200" dirty="0" smtClean="0"/>
            <a:t>3. Melyik rengéshullám ér be először az észlelőállomásra?</a:t>
          </a:r>
          <a:endParaRPr lang="hu-HU" sz="1700" kern="1200" dirty="0"/>
        </a:p>
      </dsp:txBody>
      <dsp:txXfrm>
        <a:off x="19904" y="575019"/>
        <a:ext cx="10475792" cy="367937"/>
      </dsp:txXfrm>
    </dsp:sp>
    <dsp:sp modelId="{1A4AE4B4-035C-4ED2-8550-080BBE22506B}">
      <dsp:nvSpPr>
        <dsp:cNvPr id="0" name=""/>
        <dsp:cNvSpPr/>
      </dsp:nvSpPr>
      <dsp:spPr>
        <a:xfrm>
          <a:off x="0" y="89470"/>
          <a:ext cx="105156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kern="1200" dirty="0" smtClean="0"/>
            <a:t> </a:t>
          </a:r>
          <a:r>
            <a:rPr lang="hu-HU" sz="1700" b="0" kern="1200" dirty="0" smtClean="0"/>
            <a:t>A megfelelőt karikázd be!</a:t>
          </a:r>
          <a:endParaRPr lang="hu-HU" sz="1700" b="0" kern="1200" dirty="0"/>
        </a:p>
      </dsp:txBody>
      <dsp:txXfrm>
        <a:off x="19904" y="109374"/>
        <a:ext cx="10475792" cy="367937"/>
      </dsp:txXfrm>
    </dsp:sp>
    <dsp:sp modelId="{94641063-3EF2-4856-99A7-BB8C8157C56E}">
      <dsp:nvSpPr>
        <dsp:cNvPr id="0" name=""/>
        <dsp:cNvSpPr/>
      </dsp:nvSpPr>
      <dsp:spPr>
        <a:xfrm>
          <a:off x="0" y="1007350"/>
          <a:ext cx="105156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smtClean="0"/>
            <a:t>a- S, </a:t>
          </a:r>
          <a:endParaRPr lang="hu-HU" sz="1700" kern="1200" dirty="0"/>
        </a:p>
      </dsp:txBody>
      <dsp:txXfrm>
        <a:off x="19904" y="1027254"/>
        <a:ext cx="10475792" cy="367937"/>
      </dsp:txXfrm>
    </dsp:sp>
    <dsp:sp modelId="{BABE1AEF-6B75-4981-B0A4-E11D684D884F}">
      <dsp:nvSpPr>
        <dsp:cNvPr id="0" name=""/>
        <dsp:cNvSpPr/>
      </dsp:nvSpPr>
      <dsp:spPr>
        <a:xfrm>
          <a:off x="0" y="1464055"/>
          <a:ext cx="105156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smtClean="0"/>
            <a:t>b- L,                                                          </a:t>
          </a:r>
          <a:endParaRPr lang="hu-HU" sz="1700" kern="1200" dirty="0"/>
        </a:p>
      </dsp:txBody>
      <dsp:txXfrm>
        <a:off x="19904" y="1483959"/>
        <a:ext cx="10475792" cy="367937"/>
      </dsp:txXfrm>
    </dsp:sp>
    <dsp:sp modelId="{54F7A8B3-6378-4BF3-A5A7-EA9D619E9D12}">
      <dsp:nvSpPr>
        <dsp:cNvPr id="0" name=""/>
        <dsp:cNvSpPr/>
      </dsp:nvSpPr>
      <dsp:spPr>
        <a:xfrm>
          <a:off x="0" y="1920761"/>
          <a:ext cx="105156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smtClean="0"/>
            <a:t>c- P.</a:t>
          </a:r>
          <a:endParaRPr lang="hu-HU" sz="1700" kern="1200" dirty="0"/>
        </a:p>
      </dsp:txBody>
      <dsp:txXfrm>
        <a:off x="19904" y="1940665"/>
        <a:ext cx="10475792" cy="367937"/>
      </dsp:txXfrm>
    </dsp:sp>
    <dsp:sp modelId="{962999C0-7D1D-4B5D-8FD9-4D412ED3D679}">
      <dsp:nvSpPr>
        <dsp:cNvPr id="0" name=""/>
        <dsp:cNvSpPr/>
      </dsp:nvSpPr>
      <dsp:spPr>
        <a:xfrm>
          <a:off x="0" y="2377466"/>
          <a:ext cx="105156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700" kern="1200" dirty="0"/>
        </a:p>
      </dsp:txBody>
      <dsp:txXfrm>
        <a:off x="19904" y="2397370"/>
        <a:ext cx="10475792" cy="367937"/>
      </dsp:txXfrm>
    </dsp:sp>
    <dsp:sp modelId="{6FE2B892-918A-49DF-8B9C-6DB46080D8BE}">
      <dsp:nvSpPr>
        <dsp:cNvPr id="0" name=""/>
        <dsp:cNvSpPr/>
      </dsp:nvSpPr>
      <dsp:spPr>
        <a:xfrm>
          <a:off x="0" y="2834171"/>
          <a:ext cx="105156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kern="1200" dirty="0" smtClean="0"/>
            <a:t>4. A kéreg és köpeny között húzódik a …………..felület.</a:t>
          </a:r>
          <a:endParaRPr lang="hu-HU" sz="1700" kern="1200" dirty="0"/>
        </a:p>
      </dsp:txBody>
      <dsp:txXfrm>
        <a:off x="19904" y="2854075"/>
        <a:ext cx="10475792" cy="367937"/>
      </dsp:txXfrm>
    </dsp:sp>
    <dsp:sp modelId="{45E40C41-7970-4EEA-8D5F-67E2AC0A8314}">
      <dsp:nvSpPr>
        <dsp:cNvPr id="0" name=""/>
        <dsp:cNvSpPr/>
      </dsp:nvSpPr>
      <dsp:spPr>
        <a:xfrm>
          <a:off x="0" y="3290876"/>
          <a:ext cx="105156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smtClean="0"/>
            <a:t>a- </a:t>
          </a:r>
          <a:r>
            <a:rPr lang="hu-HU" sz="1700" kern="1200" dirty="0" err="1" smtClean="0"/>
            <a:t>Repetti</a:t>
          </a:r>
          <a:r>
            <a:rPr lang="hu-HU" sz="1700" kern="1200" dirty="0" smtClean="0"/>
            <a:t>-féle-felület,</a:t>
          </a:r>
          <a:endParaRPr lang="hu-HU" sz="1700" kern="1200" dirty="0"/>
        </a:p>
      </dsp:txBody>
      <dsp:txXfrm>
        <a:off x="19904" y="3310780"/>
        <a:ext cx="10475792" cy="367937"/>
      </dsp:txXfrm>
    </dsp:sp>
    <dsp:sp modelId="{2B3EC764-CC97-4AD1-A672-3533A0B6D535}">
      <dsp:nvSpPr>
        <dsp:cNvPr id="0" name=""/>
        <dsp:cNvSpPr/>
      </dsp:nvSpPr>
      <dsp:spPr>
        <a:xfrm>
          <a:off x="0" y="3747581"/>
          <a:ext cx="105156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smtClean="0"/>
            <a:t>b-</a:t>
          </a:r>
          <a:r>
            <a:rPr lang="hu-HU" sz="1700" i="0" kern="1200" dirty="0" err="1" smtClean="0"/>
            <a:t>Mohorovičić</a:t>
          </a:r>
          <a:r>
            <a:rPr lang="hu-HU" sz="1700" i="0" kern="1200" dirty="0" smtClean="0"/>
            <a:t>-féle felület</a:t>
          </a:r>
          <a:r>
            <a:rPr lang="hu-HU" sz="1700" kern="1200" dirty="0" smtClean="0"/>
            <a:t>.,</a:t>
          </a:r>
          <a:endParaRPr lang="hu-HU" sz="1700" kern="1200" dirty="0"/>
        </a:p>
      </dsp:txBody>
      <dsp:txXfrm>
        <a:off x="19904" y="3767485"/>
        <a:ext cx="10475792" cy="367937"/>
      </dsp:txXfrm>
    </dsp:sp>
    <dsp:sp modelId="{BB142977-3DD3-4853-97FD-2A3055211577}">
      <dsp:nvSpPr>
        <dsp:cNvPr id="0" name=""/>
        <dsp:cNvSpPr/>
      </dsp:nvSpPr>
      <dsp:spPr>
        <a:xfrm>
          <a:off x="0" y="4204286"/>
          <a:ext cx="105156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smtClean="0"/>
            <a:t>c-</a:t>
          </a:r>
          <a:r>
            <a:rPr lang="hu-HU" sz="1700" i="0" kern="1200" dirty="0" smtClean="0"/>
            <a:t>Lehmann-féle felület</a:t>
          </a:r>
          <a:r>
            <a:rPr lang="hu-HU" sz="1700" kern="1200" dirty="0" smtClean="0"/>
            <a:t>.</a:t>
          </a:r>
          <a:endParaRPr lang="hu-HU" sz="1700" kern="1200" dirty="0"/>
        </a:p>
      </dsp:txBody>
      <dsp:txXfrm>
        <a:off x="19904" y="4224190"/>
        <a:ext cx="10475792" cy="3679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106A4-8794-49FC-98E6-1AED3BE8E193}">
      <dsp:nvSpPr>
        <dsp:cNvPr id="0" name=""/>
        <dsp:cNvSpPr/>
      </dsp:nvSpPr>
      <dsp:spPr>
        <a:xfrm>
          <a:off x="0" y="0"/>
          <a:ext cx="6779150" cy="14973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/>
            <a:t>A Föld </a:t>
          </a:r>
          <a:r>
            <a:rPr lang="hu-HU" sz="1600" b="1" kern="1200" dirty="0" err="1" smtClean="0"/>
            <a:t>belsejéről</a:t>
          </a:r>
          <a:r>
            <a:rPr lang="hu-HU" sz="1600" b="1" kern="1200" dirty="0" smtClean="0"/>
            <a:t> a földrengéshullámok elemzésével lehet közvetett ismeretekhez jutni. </a:t>
          </a:r>
          <a:r>
            <a:rPr lang="hu-HU" sz="1600" kern="1200" dirty="0" smtClean="0"/>
            <a:t>A földrengéshullámoknak három fő típusát szokták megkülönböztetni:</a:t>
          </a:r>
          <a:endParaRPr lang="hu-HU" sz="1600" kern="1200" dirty="0"/>
        </a:p>
      </dsp:txBody>
      <dsp:txXfrm>
        <a:off x="73093" y="73093"/>
        <a:ext cx="6632964" cy="1351125"/>
      </dsp:txXfrm>
    </dsp:sp>
    <dsp:sp modelId="{F97E5C0E-9DAB-4E79-9A3C-05ADDF31CEBC}">
      <dsp:nvSpPr>
        <dsp:cNvPr id="0" name=""/>
        <dsp:cNvSpPr/>
      </dsp:nvSpPr>
      <dsp:spPr>
        <a:xfrm>
          <a:off x="0" y="1592625"/>
          <a:ext cx="6779150" cy="879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/>
            <a:t>P hullámok:</a:t>
          </a:r>
          <a:r>
            <a:rPr lang="hu-HU" sz="1600" kern="1200" dirty="0" smtClean="0"/>
            <a:t> longitudinális hullámok, a földrengés epicentrumából először ezek érkeznek meg az észlelőállomásokra (primer hullámok).</a:t>
          </a:r>
          <a:endParaRPr lang="hu-HU" sz="1600" kern="1200" dirty="0"/>
        </a:p>
      </dsp:txBody>
      <dsp:txXfrm>
        <a:off x="42950" y="1635575"/>
        <a:ext cx="6693250" cy="793940"/>
      </dsp:txXfrm>
    </dsp:sp>
    <dsp:sp modelId="{D37F6FE3-D8EF-4F35-B8A1-E8787D5C6579}">
      <dsp:nvSpPr>
        <dsp:cNvPr id="0" name=""/>
        <dsp:cNvSpPr/>
      </dsp:nvSpPr>
      <dsp:spPr>
        <a:xfrm>
          <a:off x="0" y="2507444"/>
          <a:ext cx="6779150" cy="879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smtClean="0"/>
            <a:t>S hullámok: </a:t>
          </a:r>
          <a:r>
            <a:rPr lang="hu-HU" sz="1600" kern="1200" smtClean="0"/>
            <a:t>transzverzális hullámok, csak szilárd közegben terjednek, az észlelőállomásra másodiknak érkeznek be (szekunder hullámok).</a:t>
          </a:r>
          <a:br>
            <a:rPr lang="hu-HU" sz="1600" kern="1200" smtClean="0"/>
          </a:br>
          <a:endParaRPr lang="hu-HU" sz="1600" kern="1200"/>
        </a:p>
      </dsp:txBody>
      <dsp:txXfrm>
        <a:off x="42950" y="2550394"/>
        <a:ext cx="6693250" cy="793940"/>
      </dsp:txXfrm>
    </dsp:sp>
    <dsp:sp modelId="{A5104AE6-E4A4-4920-9D4E-02C65E118F84}">
      <dsp:nvSpPr>
        <dsp:cNvPr id="0" name=""/>
        <dsp:cNvSpPr/>
      </dsp:nvSpPr>
      <dsp:spPr>
        <a:xfrm>
          <a:off x="0" y="3433364"/>
          <a:ext cx="6779150" cy="879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smtClean="0"/>
            <a:t>L hullámok:</a:t>
          </a:r>
          <a:r>
            <a:rPr lang="hu-HU" sz="1600" kern="1200" smtClean="0"/>
            <a:t> több fajtájuk van, közös jellemzőjük, hogy a rezgés nagysága a mélységgel gyorsan csökken, ezért csak a felszín környezetében terjednek (felületi hullámok).</a:t>
          </a:r>
          <a:endParaRPr lang="hu-HU" sz="1600" kern="1200"/>
        </a:p>
      </dsp:txBody>
      <dsp:txXfrm>
        <a:off x="42950" y="3476314"/>
        <a:ext cx="6693250" cy="79394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5087F0-C3F8-4291-9E01-3FC749BEB8B9}">
      <dsp:nvSpPr>
        <dsp:cNvPr id="0" name=""/>
        <dsp:cNvSpPr/>
      </dsp:nvSpPr>
      <dsp:spPr>
        <a:xfrm>
          <a:off x="0" y="49509"/>
          <a:ext cx="105156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smtClean="0"/>
            <a:t>A megfelelőt karikázd be!</a:t>
          </a:r>
          <a:endParaRPr lang="hu-HU" sz="1600" kern="1200" dirty="0"/>
        </a:p>
      </dsp:txBody>
      <dsp:txXfrm>
        <a:off x="18734" y="68243"/>
        <a:ext cx="10478132" cy="346292"/>
      </dsp:txXfrm>
    </dsp:sp>
    <dsp:sp modelId="{9805CD6C-5B43-4D26-BD48-E31F9C1FEE7E}">
      <dsp:nvSpPr>
        <dsp:cNvPr id="0" name=""/>
        <dsp:cNvSpPr/>
      </dsp:nvSpPr>
      <dsp:spPr>
        <a:xfrm>
          <a:off x="0" y="479349"/>
          <a:ext cx="105156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/>
            <a:t>5. Mennyit mozognak a kőzetlemezek egy évben?</a:t>
          </a:r>
          <a:endParaRPr lang="hu-HU" sz="1600" kern="1200" dirty="0"/>
        </a:p>
      </dsp:txBody>
      <dsp:txXfrm>
        <a:off x="18734" y="498083"/>
        <a:ext cx="10478132" cy="346292"/>
      </dsp:txXfrm>
    </dsp:sp>
    <dsp:sp modelId="{E6F105F2-4B63-4859-9E90-BF22669232C4}">
      <dsp:nvSpPr>
        <dsp:cNvPr id="0" name=""/>
        <dsp:cNvSpPr/>
      </dsp:nvSpPr>
      <dsp:spPr>
        <a:xfrm>
          <a:off x="0" y="909189"/>
          <a:ext cx="105156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a- pár cm/év, </a:t>
          </a:r>
          <a:endParaRPr lang="hu-HU" sz="1600" kern="1200" dirty="0"/>
        </a:p>
      </dsp:txBody>
      <dsp:txXfrm>
        <a:off x="18734" y="927923"/>
        <a:ext cx="10478132" cy="346292"/>
      </dsp:txXfrm>
    </dsp:sp>
    <dsp:sp modelId="{6E643488-5753-43C7-92A4-EEBD70F8275D}">
      <dsp:nvSpPr>
        <dsp:cNvPr id="0" name=""/>
        <dsp:cNvSpPr/>
      </dsp:nvSpPr>
      <dsp:spPr>
        <a:xfrm>
          <a:off x="0" y="1339029"/>
          <a:ext cx="105156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b- pár m/év,                                                          </a:t>
          </a:r>
          <a:endParaRPr lang="hu-HU" sz="1600" kern="1200" dirty="0"/>
        </a:p>
      </dsp:txBody>
      <dsp:txXfrm>
        <a:off x="18734" y="1357763"/>
        <a:ext cx="10478132" cy="346292"/>
      </dsp:txXfrm>
    </dsp:sp>
    <dsp:sp modelId="{2A887E13-A8F5-4766-AD8A-92A6C91A0761}">
      <dsp:nvSpPr>
        <dsp:cNvPr id="0" name=""/>
        <dsp:cNvSpPr/>
      </dsp:nvSpPr>
      <dsp:spPr>
        <a:xfrm>
          <a:off x="0" y="1768869"/>
          <a:ext cx="105156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c- pár km/év.</a:t>
          </a:r>
          <a:endParaRPr lang="hu-HU" sz="1600" kern="1200" dirty="0"/>
        </a:p>
      </dsp:txBody>
      <dsp:txXfrm>
        <a:off x="18734" y="1787603"/>
        <a:ext cx="10478132" cy="346292"/>
      </dsp:txXfrm>
    </dsp:sp>
    <dsp:sp modelId="{22B80D83-F3B3-4EA6-B5B3-2674E71ED932}">
      <dsp:nvSpPr>
        <dsp:cNvPr id="0" name=""/>
        <dsp:cNvSpPr/>
      </dsp:nvSpPr>
      <dsp:spPr>
        <a:xfrm>
          <a:off x="0" y="2198709"/>
          <a:ext cx="105156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600" kern="1200" dirty="0"/>
        </a:p>
      </dsp:txBody>
      <dsp:txXfrm>
        <a:off x="18734" y="2217443"/>
        <a:ext cx="10478132" cy="346292"/>
      </dsp:txXfrm>
    </dsp:sp>
    <dsp:sp modelId="{FD5CAC37-1612-4F7E-A5E8-124F2541E1E4}">
      <dsp:nvSpPr>
        <dsp:cNvPr id="0" name=""/>
        <dsp:cNvSpPr/>
      </dsp:nvSpPr>
      <dsp:spPr>
        <a:xfrm>
          <a:off x="0" y="2628549"/>
          <a:ext cx="105156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/>
            <a:t>6. A Szent-András törésvonal milyen mozgású kőzetlemezek eredménye?</a:t>
          </a:r>
          <a:endParaRPr lang="hu-HU" sz="1600" kern="1200" dirty="0"/>
        </a:p>
      </dsp:txBody>
      <dsp:txXfrm>
        <a:off x="18734" y="2647283"/>
        <a:ext cx="10478132" cy="346292"/>
      </dsp:txXfrm>
    </dsp:sp>
    <dsp:sp modelId="{B27869C3-7BD5-477C-BFDF-491044B0E493}">
      <dsp:nvSpPr>
        <dsp:cNvPr id="0" name=""/>
        <dsp:cNvSpPr/>
      </dsp:nvSpPr>
      <dsp:spPr>
        <a:xfrm>
          <a:off x="0" y="3058389"/>
          <a:ext cx="105156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a- közeledő kőzetlemezek,</a:t>
          </a:r>
          <a:endParaRPr lang="hu-HU" sz="1600" kern="1200" dirty="0"/>
        </a:p>
      </dsp:txBody>
      <dsp:txXfrm>
        <a:off x="18734" y="3077123"/>
        <a:ext cx="10478132" cy="346292"/>
      </dsp:txXfrm>
    </dsp:sp>
    <dsp:sp modelId="{BA07B658-B9AC-455B-B4B0-562CC6704EAA}">
      <dsp:nvSpPr>
        <dsp:cNvPr id="0" name=""/>
        <dsp:cNvSpPr/>
      </dsp:nvSpPr>
      <dsp:spPr>
        <a:xfrm>
          <a:off x="0" y="3488229"/>
          <a:ext cx="105156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smtClean="0"/>
            <a:t>b-távolodó </a:t>
          </a:r>
          <a:r>
            <a:rPr lang="hu-HU" sz="1600" kern="1200" dirty="0" smtClean="0"/>
            <a:t>kőzetlemezek,</a:t>
          </a:r>
          <a:endParaRPr lang="hu-HU" sz="1600" kern="1200" dirty="0"/>
        </a:p>
      </dsp:txBody>
      <dsp:txXfrm>
        <a:off x="18734" y="3506963"/>
        <a:ext cx="10478132" cy="346292"/>
      </dsp:txXfrm>
    </dsp:sp>
    <dsp:sp modelId="{6ABD89EB-44B3-46DC-9B6D-62E9346A938C}">
      <dsp:nvSpPr>
        <dsp:cNvPr id="0" name=""/>
        <dsp:cNvSpPr/>
      </dsp:nvSpPr>
      <dsp:spPr>
        <a:xfrm>
          <a:off x="0" y="3918069"/>
          <a:ext cx="105156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c-</a:t>
          </a:r>
          <a:r>
            <a:rPr lang="hu-HU" sz="1600" kern="1200" dirty="0" err="1" smtClean="0"/>
            <a:t>elcsúszó</a:t>
          </a:r>
          <a:r>
            <a:rPr lang="hu-HU" sz="1600" kern="1200" dirty="0" smtClean="0"/>
            <a:t> kőzetlemezek.</a:t>
          </a:r>
          <a:endParaRPr lang="hu-HU" sz="1600" kern="1200" dirty="0"/>
        </a:p>
      </dsp:txBody>
      <dsp:txXfrm>
        <a:off x="18734" y="3936803"/>
        <a:ext cx="10478132" cy="34629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D3B4EC-0118-4C66-93B7-73D32A1162B1}">
      <dsp:nvSpPr>
        <dsp:cNvPr id="0" name=""/>
        <dsp:cNvSpPr/>
      </dsp:nvSpPr>
      <dsp:spPr>
        <a:xfrm>
          <a:off x="0" y="25523"/>
          <a:ext cx="10515600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smtClean="0"/>
            <a:t>Megoldások:</a:t>
          </a:r>
          <a:endParaRPr lang="hu-HU" sz="1800" kern="1200" dirty="0"/>
        </a:p>
      </dsp:txBody>
      <dsp:txXfrm>
        <a:off x="21075" y="46598"/>
        <a:ext cx="10473450" cy="389580"/>
      </dsp:txXfrm>
    </dsp:sp>
    <dsp:sp modelId="{4DDE3196-2182-4D6F-8418-7CE63201D887}">
      <dsp:nvSpPr>
        <dsp:cNvPr id="0" name=""/>
        <dsp:cNvSpPr/>
      </dsp:nvSpPr>
      <dsp:spPr>
        <a:xfrm>
          <a:off x="0" y="509093"/>
          <a:ext cx="10515600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1-a</a:t>
          </a:r>
          <a:endParaRPr lang="hu-HU" sz="1800" kern="1200" dirty="0"/>
        </a:p>
      </dsp:txBody>
      <dsp:txXfrm>
        <a:off x="21075" y="530168"/>
        <a:ext cx="10473450" cy="389580"/>
      </dsp:txXfrm>
    </dsp:sp>
    <dsp:sp modelId="{D33C464A-8139-4562-BC8E-A6658196B673}">
      <dsp:nvSpPr>
        <dsp:cNvPr id="0" name=""/>
        <dsp:cNvSpPr/>
      </dsp:nvSpPr>
      <dsp:spPr>
        <a:xfrm>
          <a:off x="0" y="992664"/>
          <a:ext cx="10515600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2-b</a:t>
          </a:r>
          <a:endParaRPr lang="hu-HU" sz="1800" kern="1200" dirty="0"/>
        </a:p>
      </dsp:txBody>
      <dsp:txXfrm>
        <a:off x="21075" y="1013739"/>
        <a:ext cx="10473450" cy="389580"/>
      </dsp:txXfrm>
    </dsp:sp>
    <dsp:sp modelId="{B22CDED7-7FA4-46A3-AE52-99AD3AF7882B}">
      <dsp:nvSpPr>
        <dsp:cNvPr id="0" name=""/>
        <dsp:cNvSpPr/>
      </dsp:nvSpPr>
      <dsp:spPr>
        <a:xfrm>
          <a:off x="0" y="1476233"/>
          <a:ext cx="10515600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3-c</a:t>
          </a:r>
          <a:endParaRPr lang="hu-HU" sz="1800" kern="1200" dirty="0"/>
        </a:p>
      </dsp:txBody>
      <dsp:txXfrm>
        <a:off x="21075" y="1497308"/>
        <a:ext cx="10473450" cy="389580"/>
      </dsp:txXfrm>
    </dsp:sp>
    <dsp:sp modelId="{1F25E129-1BFF-4113-AED3-15A51BA2A5BF}">
      <dsp:nvSpPr>
        <dsp:cNvPr id="0" name=""/>
        <dsp:cNvSpPr/>
      </dsp:nvSpPr>
      <dsp:spPr>
        <a:xfrm>
          <a:off x="0" y="1959803"/>
          <a:ext cx="10515600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4-b</a:t>
          </a:r>
          <a:endParaRPr lang="hu-HU" sz="1800" kern="1200" dirty="0"/>
        </a:p>
      </dsp:txBody>
      <dsp:txXfrm>
        <a:off x="21075" y="1980878"/>
        <a:ext cx="10473450" cy="389580"/>
      </dsp:txXfrm>
    </dsp:sp>
    <dsp:sp modelId="{37C01640-228F-4513-ABA6-42F050F434C4}">
      <dsp:nvSpPr>
        <dsp:cNvPr id="0" name=""/>
        <dsp:cNvSpPr/>
      </dsp:nvSpPr>
      <dsp:spPr>
        <a:xfrm>
          <a:off x="0" y="2443374"/>
          <a:ext cx="10515600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5-a</a:t>
          </a:r>
        </a:p>
      </dsp:txBody>
      <dsp:txXfrm>
        <a:off x="21075" y="2464449"/>
        <a:ext cx="10473450" cy="389580"/>
      </dsp:txXfrm>
    </dsp:sp>
    <dsp:sp modelId="{E74F3614-728B-4BD5-806D-ACD17CC4AB72}">
      <dsp:nvSpPr>
        <dsp:cNvPr id="0" name=""/>
        <dsp:cNvSpPr/>
      </dsp:nvSpPr>
      <dsp:spPr>
        <a:xfrm>
          <a:off x="0" y="2926944"/>
          <a:ext cx="10515600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6-c</a:t>
          </a:r>
          <a:endParaRPr lang="hu-HU" sz="1800" kern="1200" dirty="0"/>
        </a:p>
      </dsp:txBody>
      <dsp:txXfrm>
        <a:off x="21075" y="2948019"/>
        <a:ext cx="10473450" cy="389580"/>
      </dsp:txXfrm>
    </dsp:sp>
    <dsp:sp modelId="{AC5AD510-0211-4BB4-979F-5C2CA84847FC}">
      <dsp:nvSpPr>
        <dsp:cNvPr id="0" name=""/>
        <dsp:cNvSpPr/>
      </dsp:nvSpPr>
      <dsp:spPr>
        <a:xfrm>
          <a:off x="0" y="3410514"/>
          <a:ext cx="10515600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800" kern="1200" dirty="0"/>
        </a:p>
      </dsp:txBody>
      <dsp:txXfrm>
        <a:off x="21075" y="3431589"/>
        <a:ext cx="10473450" cy="389580"/>
      </dsp:txXfrm>
    </dsp:sp>
    <dsp:sp modelId="{9A1DE29E-78DE-4DAA-808E-22DDC6BC65EC}">
      <dsp:nvSpPr>
        <dsp:cNvPr id="0" name=""/>
        <dsp:cNvSpPr/>
      </dsp:nvSpPr>
      <dsp:spPr>
        <a:xfrm>
          <a:off x="0" y="3894084"/>
          <a:ext cx="10515600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>
              <a:solidFill>
                <a:schemeClr val="bg1"/>
              </a:solidFill>
            </a:rPr>
            <a:t>ÜGYES VOLTÁL!</a:t>
          </a:r>
          <a:endParaRPr lang="hu-HU" sz="1800" b="1" kern="1200" dirty="0">
            <a:solidFill>
              <a:schemeClr val="bg1"/>
            </a:solidFill>
          </a:endParaRPr>
        </a:p>
      </dsp:txBody>
      <dsp:txXfrm>
        <a:off x="21075" y="3915159"/>
        <a:ext cx="10473450" cy="3895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8DBD7-58BF-4136-8F74-B54AEE96BCA8}">
      <dsp:nvSpPr>
        <dsp:cNvPr id="0" name=""/>
        <dsp:cNvSpPr/>
      </dsp:nvSpPr>
      <dsp:spPr>
        <a:xfrm>
          <a:off x="5165" y="938"/>
          <a:ext cx="5636346" cy="1103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 smtClean="0"/>
            <a:t>A </a:t>
          </a:r>
          <a:r>
            <a:rPr lang="hu-HU" sz="1300" b="1" kern="1200" dirty="0" smtClean="0"/>
            <a:t>földkéreg</a:t>
          </a:r>
          <a:r>
            <a:rPr lang="hu-HU" sz="1300" kern="1200" dirty="0" smtClean="0"/>
            <a:t> a legkülső, szilárd halmazállapotú gömbhéj, bolygónk tömegének mindössze 1%-a. A szárazföldek alatt 30–70 km vastag – felül gránitos, alatta bazaltos. Az óceánok alatt csak 5–8 km-es bazaltréteg van.</a:t>
          </a:r>
          <a:endParaRPr lang="hu-HU" sz="1300" kern="1200" dirty="0"/>
        </a:p>
      </dsp:txBody>
      <dsp:txXfrm>
        <a:off x="59040" y="54813"/>
        <a:ext cx="5528596" cy="995889"/>
      </dsp:txXfrm>
    </dsp:sp>
    <dsp:sp modelId="{14BD4C67-2828-4339-A5BC-37979476290B}">
      <dsp:nvSpPr>
        <dsp:cNvPr id="0" name=""/>
        <dsp:cNvSpPr/>
      </dsp:nvSpPr>
      <dsp:spPr>
        <a:xfrm>
          <a:off x="1277061" y="1159870"/>
          <a:ext cx="3808754" cy="744018"/>
        </a:xfrm>
        <a:prstGeom prst="round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/>
            <a:t>Litoszféra</a:t>
          </a:r>
          <a:r>
            <a:rPr lang="hu-HU" sz="1300" kern="1200" dirty="0" smtClean="0"/>
            <a:t> a földkéreg és a földköpeny vele együtt mozgó, felső részének összefoglaló neve. Alsó határa kb. 100–150 km mélyen van.</a:t>
          </a:r>
          <a:endParaRPr lang="hu-HU" sz="1300" kern="1200" dirty="0"/>
        </a:p>
      </dsp:txBody>
      <dsp:txXfrm>
        <a:off x="1313381" y="1196190"/>
        <a:ext cx="3736114" cy="671378"/>
      </dsp:txXfrm>
    </dsp:sp>
    <dsp:sp modelId="{79261313-881D-4695-B7E5-FB8856AF8123}">
      <dsp:nvSpPr>
        <dsp:cNvPr id="0" name=""/>
        <dsp:cNvSpPr/>
      </dsp:nvSpPr>
      <dsp:spPr>
        <a:xfrm>
          <a:off x="5165" y="1958960"/>
          <a:ext cx="5747676" cy="1103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/>
            <a:t>A köpenyt felső köpenyre</a:t>
          </a:r>
          <a:r>
            <a:rPr lang="hu-HU" sz="1300" kern="1200" dirty="0" smtClean="0"/>
            <a:t>, asztenoszférára (410 km-ig) átmeneti zónára (670–680 km-ig) </a:t>
          </a:r>
          <a:r>
            <a:rPr lang="hu-HU" sz="1300" b="1" kern="1200" dirty="0" smtClean="0"/>
            <a:t>és alsó köpenyre osztjuk</a:t>
          </a:r>
          <a:r>
            <a:rPr lang="hu-HU" sz="1300" kern="1200" dirty="0" smtClean="0"/>
            <a:t>. Alsó határa kb. 2891 km mélyen van. Lefelé haladva fémtartalma növekszik, és a felső részén szilikátokban gazdag. :</a:t>
          </a:r>
          <a:endParaRPr lang="hu-HU" sz="1300" kern="1200" dirty="0"/>
        </a:p>
      </dsp:txBody>
      <dsp:txXfrm>
        <a:off x="59040" y="2012835"/>
        <a:ext cx="5639926" cy="995889"/>
      </dsp:txXfrm>
    </dsp:sp>
    <dsp:sp modelId="{3C23C004-474C-42E3-BB0B-626D0F67FD7A}">
      <dsp:nvSpPr>
        <dsp:cNvPr id="0" name=""/>
        <dsp:cNvSpPr/>
      </dsp:nvSpPr>
      <dsp:spPr>
        <a:xfrm>
          <a:off x="1301132" y="3089671"/>
          <a:ext cx="3808754" cy="726702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/>
            <a:t>Asztenoszféra</a:t>
          </a:r>
          <a:r>
            <a:rPr lang="hu-HU" sz="1300" kern="1200" dirty="0" smtClean="0"/>
            <a:t> a  földköpeny felső részén húzódó, a litoszférát alulról határoló alacsony szilárdságú réteg.</a:t>
          </a:r>
          <a:endParaRPr lang="hu-HU" sz="1300" kern="1200" dirty="0"/>
        </a:p>
      </dsp:txBody>
      <dsp:txXfrm>
        <a:off x="1336607" y="3125146"/>
        <a:ext cx="3737804" cy="655752"/>
      </dsp:txXfrm>
    </dsp:sp>
    <dsp:sp modelId="{9F8A27C7-62F7-41FA-8392-6A86359A4BC1}">
      <dsp:nvSpPr>
        <dsp:cNvPr id="0" name=""/>
        <dsp:cNvSpPr/>
      </dsp:nvSpPr>
      <dsp:spPr>
        <a:xfrm rot="5400000">
          <a:off x="6562558" y="1147307"/>
          <a:ext cx="1259790" cy="676450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500" kern="1200" dirty="0" smtClean="0"/>
            <a:t>A </a:t>
          </a:r>
          <a:r>
            <a:rPr lang="hu-HU" sz="1500" b="1" kern="1200" dirty="0" smtClean="0"/>
            <a:t>külső mag</a:t>
          </a:r>
          <a:r>
            <a:rPr lang="hu-HU" sz="1500" kern="1200" dirty="0" smtClean="0"/>
            <a:t> vagy maghéj folyékony halmazállapotúnak tekinthető, mivel benne az S  hullámok nem folytatódnak. Anyaga  fémekből, elsősorban nikkelből és vasból áll.</a:t>
          </a:r>
          <a:endParaRPr lang="hu-HU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500" kern="1200" dirty="0" smtClean="0"/>
            <a:t>A </a:t>
          </a:r>
          <a:r>
            <a:rPr lang="hu-HU" sz="1500" b="1" kern="1200" dirty="0" smtClean="0"/>
            <a:t>belső mag</a:t>
          </a:r>
          <a:r>
            <a:rPr lang="hu-HU" sz="1500" kern="1200" dirty="0" smtClean="0"/>
            <a:t> szilárd halmazállapotú, de közel jár az olvadásponthoz, nagy viszkozitású, nagy sűrűségű terület. Hőmérséklete 6000 °C fokot is megközelíti</a:t>
          </a:r>
          <a:r>
            <a:rPr lang="hu-HU" sz="15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hu-HU" sz="1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3810200" y="3961163"/>
        <a:ext cx="6703008" cy="1136794"/>
      </dsp:txXfrm>
    </dsp:sp>
    <dsp:sp modelId="{280B12CE-7776-470A-BFCF-126659DF1B26}">
      <dsp:nvSpPr>
        <dsp:cNvPr id="0" name=""/>
        <dsp:cNvSpPr/>
      </dsp:nvSpPr>
      <dsp:spPr>
        <a:xfrm>
          <a:off x="5165" y="3900607"/>
          <a:ext cx="3805034" cy="1103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 smtClean="0"/>
            <a:t>A </a:t>
          </a:r>
          <a:r>
            <a:rPr lang="hu-HU" sz="1300" b="1" kern="1200" dirty="0" smtClean="0"/>
            <a:t>földmagot</a:t>
          </a:r>
          <a:r>
            <a:rPr lang="hu-HU" sz="1300" kern="1200" dirty="0" smtClean="0"/>
            <a:t> időnként vas-nikkel, avagy </a:t>
          </a:r>
          <a:r>
            <a:rPr lang="hu-HU" sz="1300" b="0" i="0" kern="1200" dirty="0" err="1" smtClean="0"/>
            <a:t>NiFe</a:t>
          </a:r>
          <a:r>
            <a:rPr lang="hu-HU" sz="1300" kern="1200" dirty="0" smtClean="0"/>
            <a:t>-magnak is nevezik, mivel a vasmagos modell szerint főleg a vas és a nikkel szulfidjaiból áll. </a:t>
          </a:r>
          <a:r>
            <a:rPr lang="hu-HU" sz="1300" b="1" kern="1200" dirty="0" smtClean="0"/>
            <a:t>Két gömbhéja </a:t>
          </a:r>
          <a:r>
            <a:rPr lang="hu-HU" sz="1300" kern="1200" dirty="0" smtClean="0"/>
            <a:t>:</a:t>
          </a:r>
          <a:endParaRPr lang="hu-HU" sz="1300" kern="1200" dirty="0"/>
        </a:p>
      </dsp:txBody>
      <dsp:txXfrm>
        <a:off x="59040" y="3954482"/>
        <a:ext cx="3697284" cy="9958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DBF604-09B7-45A0-8DFA-8C023B4EEC3E}">
      <dsp:nvSpPr>
        <dsp:cNvPr id="0" name=""/>
        <dsp:cNvSpPr/>
      </dsp:nvSpPr>
      <dsp:spPr>
        <a:xfrm>
          <a:off x="926806" y="72554"/>
          <a:ext cx="3090719" cy="21328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0" kern="1200" dirty="0" smtClean="0"/>
            <a:t>A Föld felszínén elhelyezkedő szilárd burok a</a:t>
          </a:r>
          <a:r>
            <a:rPr lang="hu-HU" sz="1800" b="1" kern="1200" dirty="0" smtClean="0"/>
            <a:t> </a:t>
          </a:r>
          <a:r>
            <a:rPr lang="hu-HU" sz="1800" b="1" kern="1200" dirty="0" smtClean="0">
              <a:solidFill>
                <a:schemeClr val="bg1"/>
              </a:solidFill>
            </a:rPr>
            <a:t>földkéreg</a:t>
          </a:r>
          <a:r>
            <a:rPr lang="hu-HU" sz="1800" kern="1200" dirty="0" smtClean="0"/>
            <a:t>.</a:t>
          </a:r>
          <a:endParaRPr lang="hu-HU" sz="1800" kern="1200" dirty="0"/>
        </a:p>
      </dsp:txBody>
      <dsp:txXfrm>
        <a:off x="989274" y="135022"/>
        <a:ext cx="2965783" cy="2007873"/>
      </dsp:txXfrm>
    </dsp:sp>
    <dsp:sp modelId="{7BC6A413-520A-4F22-A78A-D4CF12A850DE}">
      <dsp:nvSpPr>
        <dsp:cNvPr id="0" name=""/>
        <dsp:cNvSpPr/>
      </dsp:nvSpPr>
      <dsp:spPr>
        <a:xfrm>
          <a:off x="0" y="2237655"/>
          <a:ext cx="2446423" cy="19582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/>
            <a:t>Felső része </a:t>
          </a:r>
          <a:r>
            <a:rPr lang="hu-HU" sz="1600" kern="1200" dirty="0" smtClean="0"/>
            <a:t>(</a:t>
          </a:r>
          <a:r>
            <a:rPr lang="hu-HU" sz="1600" i="0" kern="1200" dirty="0" smtClean="0"/>
            <a:t>felső kéreg</a:t>
          </a:r>
          <a:r>
            <a:rPr lang="hu-HU" sz="1600" kern="1200" dirty="0" smtClean="0"/>
            <a:t>) a gránitokhoz hasonló összetételű, alumínium és szilícium oxidokban gazdag, fémekben szegény.</a:t>
          </a:r>
          <a:br>
            <a:rPr lang="hu-HU" sz="1600" kern="1200" dirty="0" smtClean="0"/>
          </a:br>
          <a:endParaRPr lang="hu-HU" sz="1600" kern="1200" dirty="0"/>
        </a:p>
      </dsp:txBody>
      <dsp:txXfrm>
        <a:off x="57357" y="2295012"/>
        <a:ext cx="2331709" cy="1843581"/>
      </dsp:txXfrm>
    </dsp:sp>
    <dsp:sp modelId="{68107FCA-9B14-4605-8ADF-B598BFCEC56A}">
      <dsp:nvSpPr>
        <dsp:cNvPr id="0" name=""/>
        <dsp:cNvSpPr/>
      </dsp:nvSpPr>
      <dsp:spPr>
        <a:xfrm>
          <a:off x="2511477" y="2998374"/>
          <a:ext cx="2446423" cy="19726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/>
            <a:t>Alsó részére </a:t>
          </a:r>
          <a:r>
            <a:rPr lang="hu-HU" sz="1600" kern="1200" dirty="0" smtClean="0"/>
            <a:t>(</a:t>
          </a:r>
          <a:r>
            <a:rPr lang="hu-HU" sz="1600" i="0" kern="1200" dirty="0" smtClean="0"/>
            <a:t>alsó kéreg</a:t>
          </a:r>
          <a:r>
            <a:rPr lang="hu-HU" sz="1600" kern="1200" dirty="0" smtClean="0"/>
            <a:t>) a bazaltos kőzetek jellemzőek, kalciumban, magnéziumban és fémekben gazdagabb terület.</a:t>
          </a:r>
          <a:endParaRPr lang="hu-HU" sz="1600" kern="1200" dirty="0"/>
        </a:p>
      </dsp:txBody>
      <dsp:txXfrm>
        <a:off x="2569253" y="3056150"/>
        <a:ext cx="2330871" cy="1857082"/>
      </dsp:txXfrm>
    </dsp:sp>
    <dsp:sp modelId="{66CC2C41-D4C8-447A-96B4-6542463C71A7}">
      <dsp:nvSpPr>
        <dsp:cNvPr id="0" name=""/>
        <dsp:cNvSpPr/>
      </dsp:nvSpPr>
      <dsp:spPr>
        <a:xfrm>
          <a:off x="6765276" y="178571"/>
          <a:ext cx="2726850" cy="20355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/>
            <a:t>A földkéregnek két fő típusa </a:t>
          </a:r>
          <a:r>
            <a:rPr lang="hu-HU" sz="1600" b="1" kern="1200" dirty="0" err="1" smtClean="0"/>
            <a:t>külömböztethető</a:t>
          </a:r>
          <a:r>
            <a:rPr lang="hu-HU" sz="1600" b="1" kern="1200" dirty="0" smtClean="0"/>
            <a:t> meg:</a:t>
          </a:r>
          <a:br>
            <a:rPr lang="hu-HU" sz="1600" b="1" kern="1200" dirty="0" smtClean="0"/>
          </a:br>
          <a:endParaRPr lang="hu-HU" sz="1600" b="1" kern="1200" dirty="0"/>
        </a:p>
      </dsp:txBody>
      <dsp:txXfrm>
        <a:off x="6824896" y="238191"/>
        <a:ext cx="2607610" cy="1916337"/>
      </dsp:txXfrm>
    </dsp:sp>
    <dsp:sp modelId="{7710ECC8-3BB3-4694-87CD-4F25F2581C03}">
      <dsp:nvSpPr>
        <dsp:cNvPr id="0" name=""/>
        <dsp:cNvSpPr/>
      </dsp:nvSpPr>
      <dsp:spPr>
        <a:xfrm>
          <a:off x="5662569" y="2349497"/>
          <a:ext cx="2446423" cy="2621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A </a:t>
          </a:r>
          <a:r>
            <a:rPr lang="hu-HU" sz="1400" b="1" kern="1200" dirty="0" smtClean="0"/>
            <a:t>szárazföldi vagy</a:t>
          </a:r>
          <a:r>
            <a:rPr lang="hu-HU" sz="1400" b="1" i="0" kern="1200" dirty="0" smtClean="0"/>
            <a:t> kontinentális kéreg</a:t>
          </a:r>
          <a:r>
            <a:rPr lang="hu-HU" sz="1400" i="1" kern="1200" dirty="0" smtClean="0"/>
            <a:t> </a:t>
          </a:r>
          <a:r>
            <a:rPr lang="hu-HU" sz="1400" kern="1200" dirty="0" smtClean="0"/>
            <a:t>a kontinensek területén figyelhető meg, vastagabb, a felső és alsó kéreg egyaránt megtalálható benne, a kettőt a kb. 15-20 km-es mélységben elhelyezkedő </a:t>
          </a:r>
          <a:r>
            <a:rPr lang="hu-HU" sz="1400" i="0" kern="1200" dirty="0" err="1" smtClean="0"/>
            <a:t>Conrad</a:t>
          </a:r>
          <a:r>
            <a:rPr lang="hu-HU" sz="1400" i="0" kern="1200" dirty="0" smtClean="0"/>
            <a:t>-féle</a:t>
          </a:r>
          <a:r>
            <a:rPr lang="hu-HU" sz="1400" i="1" kern="1200" dirty="0" smtClean="0"/>
            <a:t> </a:t>
          </a:r>
          <a:r>
            <a:rPr lang="hu-HU" sz="1400" kern="1200" dirty="0" smtClean="0"/>
            <a:t>felület választja el egymástól.</a:t>
          </a:r>
          <a:r>
            <a:rPr lang="hu-HU" sz="1050" kern="1200" dirty="0" smtClean="0"/>
            <a:t/>
          </a:r>
          <a:br>
            <a:rPr lang="hu-HU" sz="1050" kern="1200" dirty="0" smtClean="0"/>
          </a:br>
          <a:endParaRPr lang="hu-HU" sz="1050" kern="1200" dirty="0"/>
        </a:p>
      </dsp:txBody>
      <dsp:txXfrm>
        <a:off x="5734222" y="2421150"/>
        <a:ext cx="2303117" cy="2478205"/>
      </dsp:txXfrm>
    </dsp:sp>
    <dsp:sp modelId="{C2A17133-36D7-4EA2-BA75-EA76116D2A74}">
      <dsp:nvSpPr>
        <dsp:cNvPr id="0" name=""/>
        <dsp:cNvSpPr/>
      </dsp:nvSpPr>
      <dsp:spPr>
        <a:xfrm>
          <a:off x="8168567" y="2349497"/>
          <a:ext cx="2446423" cy="2621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Az </a:t>
          </a:r>
          <a:r>
            <a:rPr lang="hu-HU" sz="1400" b="1" kern="1200" dirty="0" smtClean="0"/>
            <a:t>óceáni kéreg</a:t>
          </a:r>
          <a:r>
            <a:rPr lang="hu-HU" sz="1400" kern="1200" dirty="0" smtClean="0"/>
            <a:t> az óceánok és az északi sarkvidék alatt figyelhető meg, vékonyabb, mivel a felső, gránitos kéreg hiányzik, csak az alsó bazaltos kéreg található meg benne.</a:t>
          </a:r>
          <a:br>
            <a:rPr lang="hu-HU" sz="1400" kern="1200" dirty="0" smtClean="0"/>
          </a:br>
          <a:r>
            <a:rPr lang="hu-HU" sz="1400" kern="1200" dirty="0" smtClean="0"/>
            <a:t>A kéreg és a köpeny között húzódik a </a:t>
          </a:r>
          <a:r>
            <a:rPr lang="hu-HU" sz="1400" i="0" kern="1200" dirty="0" err="1" smtClean="0"/>
            <a:t>Mohorovičić</a:t>
          </a:r>
          <a:r>
            <a:rPr lang="hu-HU" sz="1400" i="0" kern="1200" dirty="0" smtClean="0"/>
            <a:t>-féle felület</a:t>
          </a:r>
          <a:r>
            <a:rPr lang="hu-HU" sz="1400" kern="1200" dirty="0" smtClean="0"/>
            <a:t>.</a:t>
          </a:r>
          <a:endParaRPr lang="hu-HU" sz="1400" kern="1200" dirty="0"/>
        </a:p>
      </dsp:txBody>
      <dsp:txXfrm>
        <a:off x="8240220" y="2421150"/>
        <a:ext cx="2303117" cy="24782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E6D86-4272-4213-A860-23437834714D}">
      <dsp:nvSpPr>
        <dsp:cNvPr id="0" name=""/>
        <dsp:cNvSpPr/>
      </dsp:nvSpPr>
      <dsp:spPr>
        <a:xfrm>
          <a:off x="0" y="0"/>
          <a:ext cx="9547832" cy="1136387"/>
        </a:xfrm>
        <a:prstGeom prst="roundRect">
          <a:avLst/>
        </a:prstGeom>
        <a:solidFill>
          <a:srgbClr val="A681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A </a:t>
          </a:r>
          <a:r>
            <a:rPr lang="hu-HU" sz="1800" kern="1200" dirty="0" err="1" smtClean="0"/>
            <a:t>Mohorovičić</a:t>
          </a:r>
          <a:r>
            <a:rPr lang="hu-HU" sz="1800" kern="1200" dirty="0" smtClean="0"/>
            <a:t>-féle felülettől 2900 km-es mélységig terjed. A földköpenyt is két részre lehet osztani:</a:t>
          </a:r>
          <a:br>
            <a:rPr lang="hu-HU" sz="1800" kern="1200" dirty="0" smtClean="0"/>
          </a:br>
          <a:endParaRPr lang="hu-HU" sz="1800" kern="1200" dirty="0"/>
        </a:p>
      </dsp:txBody>
      <dsp:txXfrm>
        <a:off x="55474" y="55474"/>
        <a:ext cx="9436884" cy="1025439"/>
      </dsp:txXfrm>
    </dsp:sp>
    <dsp:sp modelId="{89B9D608-B5F6-4E1F-AD7D-881904C71DE5}">
      <dsp:nvSpPr>
        <dsp:cNvPr id="0" name=""/>
        <dsp:cNvSpPr/>
      </dsp:nvSpPr>
      <dsp:spPr>
        <a:xfrm>
          <a:off x="0" y="1160061"/>
          <a:ext cx="8583497" cy="1847694"/>
        </a:xfrm>
        <a:prstGeom prst="roundRect">
          <a:avLst/>
        </a:prstGeom>
        <a:solidFill>
          <a:srgbClr val="A681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0" i="0" kern="1200" dirty="0" smtClean="0"/>
            <a:t>A felsőköpeny a kőzetburok alját képezi, felette a földkéreg helyezkedik el. Kémiai összetétele a köpeny átlagos értékeinek felel meg. Felső része és a földkéreg között egy határfelületet húzhatunk: ez a </a:t>
          </a:r>
          <a:r>
            <a:rPr lang="hu-HU" sz="1600" b="0" i="0" kern="1200" dirty="0" err="1" smtClean="0"/>
            <a:t>Mohorovicic</a:t>
          </a:r>
          <a:r>
            <a:rPr lang="hu-HU" sz="1600" b="0" i="0" kern="1200" dirty="0" smtClean="0"/>
            <a:t>-felület, vagy röviden </a:t>
          </a:r>
          <a:r>
            <a:rPr lang="hu-HU" sz="1600" b="0" i="0" kern="1200" dirty="0" err="1" smtClean="0"/>
            <a:t>Moho</a:t>
          </a:r>
          <a:r>
            <a:rPr lang="hu-HU" sz="1600" b="0" i="0" kern="1200" dirty="0" smtClean="0"/>
            <a:t>. A felső köpeny legfelső részét ún. </a:t>
          </a:r>
          <a:r>
            <a:rPr lang="hu-HU" sz="1600" b="0" i="0" kern="1200" dirty="0" err="1" smtClean="0"/>
            <a:t>peridotitos</a:t>
          </a:r>
          <a:r>
            <a:rPr lang="hu-HU" sz="1600" b="0" i="0" kern="1200" dirty="0" smtClean="0"/>
            <a:t> kőzetek alkotják, amelyek a felszínről is ismertek.</a:t>
          </a:r>
          <a:endParaRPr lang="hu-HU" sz="1600" kern="1200" dirty="0"/>
        </a:p>
      </dsp:txBody>
      <dsp:txXfrm>
        <a:off x="90197" y="1250258"/>
        <a:ext cx="8403103" cy="1667300"/>
      </dsp:txXfrm>
    </dsp:sp>
    <dsp:sp modelId="{12B4E8B7-5C79-4A14-A535-FE67099F2AF9}">
      <dsp:nvSpPr>
        <dsp:cNvPr id="0" name=""/>
        <dsp:cNvSpPr/>
      </dsp:nvSpPr>
      <dsp:spPr>
        <a:xfrm>
          <a:off x="220" y="3046179"/>
          <a:ext cx="7788716" cy="1843137"/>
        </a:xfrm>
        <a:prstGeom prst="roundRect">
          <a:avLst/>
        </a:prstGeom>
        <a:solidFill>
          <a:srgbClr val="D3704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i="0" kern="1200" dirty="0" smtClean="0"/>
            <a:t>Az </a:t>
          </a:r>
          <a:r>
            <a:rPr lang="hu-HU" sz="1600" b="1" i="0" kern="1200" dirty="0" smtClean="0"/>
            <a:t>alsó köpenyről</a:t>
          </a:r>
          <a:r>
            <a:rPr lang="hu-HU" sz="1600" kern="1200" dirty="0" smtClean="0"/>
            <a:t> jóval kevesebb információval rendelkezünk. Kb. A felső és az alsó köpenyt a </a:t>
          </a:r>
          <a:r>
            <a:rPr lang="hu-HU" sz="1600" i="0" kern="1200" dirty="0" err="1" smtClean="0"/>
            <a:t>Repetti</a:t>
          </a:r>
          <a:r>
            <a:rPr lang="hu-HU" sz="1600" i="0" kern="1200" dirty="0" smtClean="0"/>
            <a:t>-féle felület</a:t>
          </a:r>
          <a:r>
            <a:rPr lang="hu-HU" sz="1600" kern="1200" dirty="0" smtClean="0"/>
            <a:t> határolja el egymástól.</a:t>
          </a:r>
          <a:br>
            <a:rPr lang="hu-HU" sz="1600" kern="1200" dirty="0" smtClean="0"/>
          </a:br>
          <a:r>
            <a:rPr lang="hu-HU" sz="1600" kern="1200" dirty="0" smtClean="0"/>
            <a:t>A hőmérséklet gyorsan nő a köpenyben lefelé haladva, alsó részén már a 4000 °C-</a:t>
          </a:r>
          <a:r>
            <a:rPr lang="hu-HU" sz="1600" kern="1200" dirty="0" err="1" smtClean="0"/>
            <a:t>ot</a:t>
          </a:r>
          <a:r>
            <a:rPr lang="hu-HU" sz="1600" kern="1200" dirty="0" smtClean="0"/>
            <a:t> is elérheti. 2900 km mélységig terjed.</a:t>
          </a:r>
          <a:br>
            <a:rPr lang="hu-HU" sz="1600" kern="1200" dirty="0" smtClean="0"/>
          </a:br>
          <a:r>
            <a:rPr lang="hu-HU" sz="1600" kern="1200" dirty="0" smtClean="0"/>
            <a:t/>
          </a:r>
          <a:br>
            <a:rPr lang="hu-HU" sz="1600" kern="1200" dirty="0" smtClean="0"/>
          </a:br>
          <a:endParaRPr lang="hu-HU" sz="1600" kern="1200" dirty="0"/>
        </a:p>
      </dsp:txBody>
      <dsp:txXfrm>
        <a:off x="90195" y="3136154"/>
        <a:ext cx="7608766" cy="16631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D1B669-71AF-4855-9754-41631053BE99}">
      <dsp:nvSpPr>
        <dsp:cNvPr id="0" name=""/>
        <dsp:cNvSpPr/>
      </dsp:nvSpPr>
      <dsp:spPr>
        <a:xfrm>
          <a:off x="0" y="295161"/>
          <a:ext cx="8107017" cy="1295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smtClean="0"/>
            <a:t>A Gutenberg - Wiechert-féle felülettől a Föld középpontjáig terjedő gömbszerű terület. A földmagot két részre szokták osztani:</a:t>
          </a:r>
          <a:endParaRPr lang="hu-HU" sz="1500" kern="1200"/>
        </a:p>
      </dsp:txBody>
      <dsp:txXfrm>
        <a:off x="63235" y="358396"/>
        <a:ext cx="7980547" cy="1168905"/>
      </dsp:txXfrm>
    </dsp:sp>
    <dsp:sp modelId="{ED7ED57A-42C5-4E25-B2EA-061AB72E752F}">
      <dsp:nvSpPr>
        <dsp:cNvPr id="0" name=""/>
        <dsp:cNvSpPr/>
      </dsp:nvSpPr>
      <dsp:spPr>
        <a:xfrm>
          <a:off x="0" y="1678788"/>
          <a:ext cx="8107017" cy="1295375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A</a:t>
          </a:r>
          <a:r>
            <a:rPr lang="hu-HU" sz="1500" i="0" kern="1200" dirty="0" smtClean="0"/>
            <a:t> </a:t>
          </a:r>
          <a:r>
            <a:rPr lang="hu-HU" sz="1500" b="1" i="0" kern="1200" dirty="0" smtClean="0"/>
            <a:t>külső mag</a:t>
          </a:r>
          <a:r>
            <a:rPr lang="hu-HU" sz="1500" kern="1200" dirty="0" smtClean="0"/>
            <a:t> vagy maghéj folyékony halmazállapotúnak tekinthető, mivel benne az S (transzverzális) hullámok nem folytatódnak. Anyaga fémekből, elsősorban nikkelből és vasból áll. A folyékony külső magban hatalmas anyagáramlások zajlanak ezek hozzák létre a Föld mágneses terét.</a:t>
          </a:r>
          <a:br>
            <a:rPr lang="hu-HU" sz="1500" kern="1200" dirty="0" smtClean="0"/>
          </a:br>
          <a:endParaRPr lang="hu-HU" sz="1500" kern="1200" dirty="0"/>
        </a:p>
      </dsp:txBody>
      <dsp:txXfrm>
        <a:off x="63235" y="1742023"/>
        <a:ext cx="7980547" cy="1168905"/>
      </dsp:txXfrm>
    </dsp:sp>
    <dsp:sp modelId="{ECEDD67F-B47C-4420-89B9-2B5D6A50B605}">
      <dsp:nvSpPr>
        <dsp:cNvPr id="0" name=""/>
        <dsp:cNvSpPr/>
      </dsp:nvSpPr>
      <dsp:spPr>
        <a:xfrm>
          <a:off x="0" y="3039165"/>
          <a:ext cx="8107017" cy="1295375"/>
        </a:xfrm>
        <a:prstGeom prst="round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A</a:t>
          </a:r>
          <a:r>
            <a:rPr lang="hu-HU" sz="1500" i="1" kern="1200" dirty="0" smtClean="0"/>
            <a:t> </a:t>
          </a:r>
          <a:r>
            <a:rPr lang="hu-HU" sz="1500" b="1" i="0" kern="1200" dirty="0" smtClean="0"/>
            <a:t>belső mag</a:t>
          </a:r>
          <a:r>
            <a:rPr lang="hu-HU" sz="1500" kern="1200" dirty="0" smtClean="0"/>
            <a:t> szilárd halmazállapotú, de közel jár az olvadásponthoz, nagy viszkozitású, nagy sűrűségű terület.</a:t>
          </a:r>
          <a:br>
            <a:rPr lang="hu-HU" sz="1500" kern="1200" dirty="0" smtClean="0"/>
          </a:br>
          <a:r>
            <a:rPr lang="hu-HU" sz="1500" kern="1200" dirty="0" smtClean="0"/>
            <a:t>A külső belső mag között kb. 5100 km-es mélységben húzódik a </a:t>
          </a:r>
          <a:r>
            <a:rPr lang="hu-HU" sz="1500" i="0" kern="1200" dirty="0" smtClean="0"/>
            <a:t>Lehmann-féle felület</a:t>
          </a:r>
          <a:r>
            <a:rPr lang="hu-HU" sz="1500" kern="1200" dirty="0" smtClean="0"/>
            <a:t> vagy öv.</a:t>
          </a:r>
          <a:br>
            <a:rPr lang="hu-HU" sz="1500" kern="1200" dirty="0" smtClean="0"/>
          </a:br>
          <a:r>
            <a:rPr lang="hu-HU" sz="1500" kern="1200" dirty="0" smtClean="0"/>
            <a:t>A Föld középpontjában a nyomás kb. 3,6-3,7 Mbar, a hőmérséklet pedig 3000-4000 °C. A Föld belseje felé haladva a hőmérséklet a radioaktív anyagok (urán, tórium, kálium) bomlása miatt egyre nő.</a:t>
          </a:r>
          <a:endParaRPr lang="hu-HU" sz="1500" kern="1200" dirty="0"/>
        </a:p>
      </dsp:txBody>
      <dsp:txXfrm>
        <a:off x="63235" y="3102400"/>
        <a:ext cx="7980547" cy="116890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0153D6-9EEB-46A2-9107-304A9A6FE03F}">
      <dsp:nvSpPr>
        <dsp:cNvPr id="0" name=""/>
        <dsp:cNvSpPr/>
      </dsp:nvSpPr>
      <dsp:spPr>
        <a:xfrm>
          <a:off x="0" y="0"/>
          <a:ext cx="5181600" cy="421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/>
            <a:t>Ez a sarki fény! </a:t>
          </a:r>
          <a:r>
            <a:rPr lang="hu-HU" sz="2000" kern="1200" dirty="0" smtClean="0"/>
            <a:t>A Nap elektromos részecskéket bocsájt ki, a Föld mágneses tere általában eltéríti ezeket a részecskéket. Viszont a sarkoknál a mágneses tér olyan mint egy tölcsér. Összegyűjti és a talaj felé irányítja őket. A légkörben található gázok az elektromos részecskék hatására fényleni kezdenek. Sarkifény nem csak a Földön létezik. A Jupiteren, a Szaturnuszon, az Uránuszon és a Neptunuszon a földihez nagyon hasonló módon alakul ki. A sarki fényt az emberek sokáig a holtak túlvilágra tartó lelkének hitték.</a:t>
          </a:r>
          <a:endParaRPr lang="hu-HU" sz="2000" b="1" kern="1200" dirty="0"/>
        </a:p>
      </dsp:txBody>
      <dsp:txXfrm>
        <a:off x="205613" y="205613"/>
        <a:ext cx="4770374" cy="380077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A624E2-76DB-4BE2-82D4-4864E5317226}">
      <dsp:nvSpPr>
        <dsp:cNvPr id="0" name=""/>
        <dsp:cNvSpPr/>
      </dsp:nvSpPr>
      <dsp:spPr>
        <a:xfrm>
          <a:off x="0" y="134779"/>
          <a:ext cx="10667338" cy="1392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A földkéreg kőzetlemezei lassú, folyamatos mozgásban vannak.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Ez a folyamat hosszú évmilliók alatt megy végbe – a lemezek ugyanis évente mindössze néhány centiméterrel mozdulnak el.</a:t>
          </a:r>
          <a:endParaRPr lang="hu-HU" sz="1600" kern="1200" dirty="0"/>
        </a:p>
      </dsp:txBody>
      <dsp:txXfrm>
        <a:off x="67986" y="202765"/>
        <a:ext cx="10531366" cy="1256728"/>
      </dsp:txXfrm>
    </dsp:sp>
    <dsp:sp modelId="{43FEED0A-1C9A-4609-BE21-D1B3FB9C2F8B}">
      <dsp:nvSpPr>
        <dsp:cNvPr id="0" name=""/>
        <dsp:cNvSpPr/>
      </dsp:nvSpPr>
      <dsp:spPr>
        <a:xfrm>
          <a:off x="0" y="1602360"/>
          <a:ext cx="10667338" cy="730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kern="1200" dirty="0" smtClean="0"/>
            <a:t>A kőzetlemezek nem mozdulatlanok, hanem különféle mozgásokat végeznek:</a:t>
          </a:r>
          <a:endParaRPr lang="hu-HU" sz="2600" kern="1200" dirty="0"/>
        </a:p>
      </dsp:txBody>
      <dsp:txXfrm>
        <a:off x="35640" y="1638000"/>
        <a:ext cx="10596058" cy="658800"/>
      </dsp:txXfrm>
    </dsp:sp>
    <dsp:sp modelId="{B1092525-4D5F-4450-9C6B-AA57E57AFD45}">
      <dsp:nvSpPr>
        <dsp:cNvPr id="0" name=""/>
        <dsp:cNvSpPr/>
      </dsp:nvSpPr>
      <dsp:spPr>
        <a:xfrm>
          <a:off x="53" y="2446523"/>
          <a:ext cx="2334333" cy="730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Távolodnak</a:t>
          </a:r>
          <a:endParaRPr lang="hu-HU" sz="2000" kern="1200" dirty="0"/>
        </a:p>
      </dsp:txBody>
      <dsp:txXfrm>
        <a:off x="35693" y="2482163"/>
        <a:ext cx="2263053" cy="658800"/>
      </dsp:txXfrm>
    </dsp:sp>
    <dsp:sp modelId="{B95A4DDD-EA6E-416C-AE33-02906D15BB63}">
      <dsp:nvSpPr>
        <dsp:cNvPr id="0" name=""/>
        <dsp:cNvSpPr/>
      </dsp:nvSpPr>
      <dsp:spPr>
        <a:xfrm>
          <a:off x="0" y="3234044"/>
          <a:ext cx="2427886" cy="730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Közelednek</a:t>
          </a:r>
          <a:endParaRPr lang="hu-HU" sz="2000" kern="1200" dirty="0"/>
        </a:p>
      </dsp:txBody>
      <dsp:txXfrm>
        <a:off x="35640" y="3269684"/>
        <a:ext cx="2356606" cy="658800"/>
      </dsp:txXfrm>
    </dsp:sp>
    <dsp:sp modelId="{E34E6E2A-5721-4A13-B48A-2EB86D580B1E}">
      <dsp:nvSpPr>
        <dsp:cNvPr id="0" name=""/>
        <dsp:cNvSpPr/>
      </dsp:nvSpPr>
      <dsp:spPr>
        <a:xfrm>
          <a:off x="0" y="4004101"/>
          <a:ext cx="2461168" cy="730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Elcsúsznak</a:t>
          </a:r>
          <a:endParaRPr lang="hu-HU" sz="2000" kern="1200" dirty="0"/>
        </a:p>
      </dsp:txBody>
      <dsp:txXfrm>
        <a:off x="35640" y="4039741"/>
        <a:ext cx="2389888" cy="6588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4BB816-8ED5-4C05-8447-F56D7F162FD0}">
      <dsp:nvSpPr>
        <dsp:cNvPr id="0" name=""/>
        <dsp:cNvSpPr/>
      </dsp:nvSpPr>
      <dsp:spPr>
        <a:xfrm>
          <a:off x="0" y="0"/>
          <a:ext cx="5093016" cy="45628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/>
            <a:t>Egymástól távolodó (divergens) lemezek </a:t>
          </a:r>
          <a:r>
            <a:rPr lang="hu-HU" sz="1800" kern="1200" dirty="0" smtClean="0"/>
            <a:t>(pl.: Atlanti-hátság, Vörös-tenger): Az óceáni hátságok alatt a köpenyben a hőmérsékletkülönbség miatt </a:t>
          </a:r>
          <a:r>
            <a:rPr lang="hu-HU" sz="1800" kern="1200" dirty="0" err="1" smtClean="0"/>
            <a:t>konvektív</a:t>
          </a:r>
          <a:r>
            <a:rPr lang="hu-HU" sz="1800" kern="1200" dirty="0" smtClean="0"/>
            <a:t> oszlopok emelkednek fel és a kőzetlemezeknek ütközve szétáramlanak mindkét irányba, így szétrepesztik, majd magukkal szállítják, szétsodorják a litoszféralemezeket. Az asztenoszférából felnyomuló bazaltos köpenyanyag, a magma kitölti a lemezperemek közti rést, </a:t>
          </a:r>
          <a:r>
            <a:rPr lang="hu-HU" sz="1800" kern="1200" dirty="0" err="1" smtClean="0"/>
            <a:t>lehűl</a:t>
          </a:r>
          <a:r>
            <a:rPr lang="hu-HU" sz="1800" kern="1200" dirty="0" smtClean="0"/>
            <a:t> és óceáni kéreggé merevedik. Ezért a távolodó lemezszegélyeket gyarapodó, vagy </a:t>
          </a:r>
          <a:r>
            <a:rPr lang="hu-HU" sz="1800" kern="1200" dirty="0" err="1" smtClean="0"/>
            <a:t>akkréciós</a:t>
          </a:r>
          <a:r>
            <a:rPr lang="hu-HU" sz="1800" kern="1200" dirty="0" smtClean="0"/>
            <a:t> szegélyeknek nevezik. Az óceánközépi hátság az óceánok születésének és gyarapodásának helye.</a:t>
          </a:r>
          <a:endParaRPr lang="hu-HU" sz="1800" kern="1200" dirty="0"/>
        </a:p>
      </dsp:txBody>
      <dsp:txXfrm>
        <a:off x="222740" y="222740"/>
        <a:ext cx="4647536" cy="41173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4ED62-8BDF-4933-8C89-02D162AF5E42}" type="datetimeFigureOut">
              <a:rPr lang="hu-HU" smtClean="0"/>
              <a:t>2020. 12. 04.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50CC6-D2D5-4A79-8D90-C237EF484A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5754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91335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172b6f91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172b6f91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2263670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7172b6f912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7172b6f912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3678435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8021-407C-475C-BD11-42C3BA6AEEF9}" type="datetimeFigureOut">
              <a:rPr lang="hu-HU" smtClean="0"/>
              <a:t>2020. 12. 04.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B2261-A6F6-4F50-A128-3B6447345E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5958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8021-407C-475C-BD11-42C3BA6AEEF9}" type="datetimeFigureOut">
              <a:rPr lang="hu-HU" smtClean="0"/>
              <a:t>2020. 12. 04.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B2261-A6F6-4F50-A128-3B6447345E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0077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8021-407C-475C-BD11-42C3BA6AEEF9}" type="datetimeFigureOut">
              <a:rPr lang="hu-HU" smtClean="0"/>
              <a:t>2020. 12. 04.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B2261-A6F6-4F50-A128-3B6447345E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2166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hu" smtClean="0"/>
              <a:pPr/>
              <a:t>‹#›</a:t>
            </a:fld>
            <a:endParaRPr lang="hu"/>
          </a:p>
        </p:txBody>
      </p:sp>
    </p:spTree>
    <p:extLst>
      <p:ext uri="{BB962C8B-B14F-4D97-AF65-F5344CB8AC3E}">
        <p14:creationId xmlns:p14="http://schemas.microsoft.com/office/powerpoint/2010/main" val="977259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8021-407C-475C-BD11-42C3BA6AEEF9}" type="datetimeFigureOut">
              <a:rPr lang="hu-HU" smtClean="0"/>
              <a:t>2020. 12. 04.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B2261-A6F6-4F50-A128-3B6447345E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3804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8021-407C-475C-BD11-42C3BA6AEEF9}" type="datetimeFigureOut">
              <a:rPr lang="hu-HU" smtClean="0"/>
              <a:t>2020. 12. 04.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B2261-A6F6-4F50-A128-3B6447345E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9710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8021-407C-475C-BD11-42C3BA6AEEF9}" type="datetimeFigureOut">
              <a:rPr lang="hu-HU" smtClean="0"/>
              <a:t>2020. 12. 04.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B2261-A6F6-4F50-A128-3B6447345E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13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8021-407C-475C-BD11-42C3BA6AEEF9}" type="datetimeFigureOut">
              <a:rPr lang="hu-HU" smtClean="0"/>
              <a:t>2020. 12. 04.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B2261-A6F6-4F50-A128-3B6447345E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199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8021-407C-475C-BD11-42C3BA6AEEF9}" type="datetimeFigureOut">
              <a:rPr lang="hu-HU" smtClean="0"/>
              <a:t>2020. 12. 04.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B2261-A6F6-4F50-A128-3B6447345E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9430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8021-407C-475C-BD11-42C3BA6AEEF9}" type="datetimeFigureOut">
              <a:rPr lang="hu-HU" smtClean="0"/>
              <a:t>2020. 12. 04.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B2261-A6F6-4F50-A128-3B6447345E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4513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8021-407C-475C-BD11-42C3BA6AEEF9}" type="datetimeFigureOut">
              <a:rPr lang="hu-HU" smtClean="0"/>
              <a:t>2020. 12. 04.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B2261-A6F6-4F50-A128-3B6447345E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448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8021-407C-475C-BD11-42C3BA6AEEF9}" type="datetimeFigureOut">
              <a:rPr lang="hu-HU" smtClean="0"/>
              <a:t>2020. 12. 04.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B2261-A6F6-4F50-A128-3B6447345E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8267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A8021-407C-475C-BD11-42C3BA6AEEF9}" type="datetimeFigureOut">
              <a:rPr lang="hu-HU" smtClean="0"/>
              <a:t>2020. 12. 04.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B2261-A6F6-4F50-A128-3B6447345E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7201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km4_zVSKUW0" TargetMode="External"/><Relationship Id="rId3" Type="http://schemas.openxmlformats.org/officeDocument/2006/relationships/diagramLayout" Target="../diagrams/layout7.xml"/><Relationship Id="rId7" Type="http://schemas.openxmlformats.org/officeDocument/2006/relationships/image" Target="../media/image13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aXNNHcyXXk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6.jp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17.jp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9.jp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20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21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22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diagramLayout" Target="../diagrams/layout14.xml"/><Relationship Id="rId7" Type="http://schemas.openxmlformats.org/officeDocument/2006/relationships/image" Target="../media/image23.jp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2GECbIa3Gy4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TaxcXfSwdE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158800" y="480000"/>
            <a:ext cx="10033200" cy="160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hu" sz="4800" dirty="0">
                <a:latin typeface="Roboto"/>
                <a:ea typeface="Roboto"/>
                <a:cs typeface="Roboto"/>
                <a:sym typeface="Roboto"/>
              </a:rPr>
              <a:t>Élményből tudást Természetesen</a:t>
            </a:r>
            <a:br>
              <a:rPr lang="hu" sz="4800" dirty="0">
                <a:latin typeface="Roboto"/>
                <a:ea typeface="Roboto"/>
                <a:cs typeface="Roboto"/>
                <a:sym typeface="Roboto"/>
              </a:rPr>
            </a:br>
            <a:r>
              <a:rPr lang="hu" sz="4800" dirty="0">
                <a:latin typeface="Roboto"/>
                <a:ea typeface="Roboto"/>
                <a:cs typeface="Roboto"/>
                <a:sym typeface="Roboto"/>
              </a:rPr>
              <a:t>a Mátra Múzeumban</a:t>
            </a:r>
            <a:endParaRPr sz="48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760" y="480000"/>
            <a:ext cx="1193633" cy="16022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0" y="0"/>
            <a:ext cx="480000" cy="6858000"/>
          </a:xfrm>
          <a:prstGeom prst="rect">
            <a:avLst/>
          </a:prstGeom>
          <a:solidFill>
            <a:srgbClr val="85A5B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" name="Google Shape;57;p13"/>
          <p:cNvSpPr txBox="1">
            <a:spLocks noGrp="1"/>
          </p:cNvSpPr>
          <p:nvPr>
            <p:ph type="ctrTitle"/>
          </p:nvPr>
        </p:nvSpPr>
        <p:spPr>
          <a:xfrm>
            <a:off x="811767" y="6240000"/>
            <a:ext cx="6387200" cy="61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hu" sz="1600">
                <a:latin typeface="Roboto"/>
                <a:ea typeface="Roboto"/>
                <a:cs typeface="Roboto"/>
                <a:sym typeface="Roboto"/>
              </a:rPr>
              <a:t>EFOP-3.3.6-17-2017-00001</a:t>
            </a:r>
            <a:br>
              <a:rPr lang="hu" sz="1600">
                <a:latin typeface="Roboto"/>
                <a:ea typeface="Roboto"/>
                <a:cs typeface="Roboto"/>
                <a:sym typeface="Roboto"/>
              </a:rPr>
            </a:br>
            <a:r>
              <a:rPr lang="hu" sz="1600">
                <a:latin typeface="Roboto"/>
                <a:ea typeface="Roboto"/>
                <a:cs typeface="Roboto"/>
                <a:sym typeface="Roboto"/>
              </a:rPr>
              <a:t>Élményből tudást – Természetesen a Mátra Múzeumban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4967" y="2444531"/>
            <a:ext cx="6387199" cy="441347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églalap 1"/>
          <p:cNvSpPr/>
          <p:nvPr/>
        </p:nvSpPr>
        <p:spPr>
          <a:xfrm>
            <a:off x="2158800" y="236050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" sz="2400" dirty="0">
                <a:latin typeface="Roboto"/>
                <a:ea typeface="Roboto"/>
                <a:cs typeface="Roboto"/>
                <a:sym typeface="Roboto"/>
              </a:rPr>
              <a:t>EFOP-3.3.6-17-2017-00001</a:t>
            </a:r>
            <a:br>
              <a:rPr lang="hu" sz="2400" dirty="0">
                <a:latin typeface="Roboto"/>
                <a:ea typeface="Roboto"/>
                <a:cs typeface="Roboto"/>
                <a:sym typeface="Roboto"/>
              </a:rPr>
            </a:br>
            <a:r>
              <a:rPr lang="hu" sz="2400" dirty="0">
                <a:latin typeface="Roboto"/>
                <a:ea typeface="Roboto"/>
                <a:cs typeface="Roboto"/>
                <a:sym typeface="Roboto"/>
              </a:rPr>
              <a:t>Élményből tudást – Természetesen a Mátra Múzeumban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7126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5400" b="1" dirty="0" smtClean="0">
                <a:solidFill>
                  <a:srgbClr val="D37049"/>
                </a:solidFill>
              </a:rPr>
              <a:t>A Földköpeny felépítése</a:t>
            </a:r>
            <a:endParaRPr lang="hu-HU" sz="5400" b="1" dirty="0">
              <a:solidFill>
                <a:srgbClr val="D37049"/>
              </a:solidFill>
            </a:endParaRPr>
          </a:p>
        </p:txBody>
      </p:sp>
      <p:graphicFrame>
        <p:nvGraphicFramePr>
          <p:cNvPr id="2" name="Tartalom helye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2406530"/>
              </p:ext>
            </p:extLst>
          </p:nvPr>
        </p:nvGraphicFramePr>
        <p:xfrm>
          <a:off x="734833" y="1494845"/>
          <a:ext cx="11017196" cy="5034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Google Shape;66;p14"/>
          <p:cNvSpPr/>
          <p:nvPr/>
        </p:nvSpPr>
        <p:spPr>
          <a:xfrm>
            <a:off x="0" y="0"/>
            <a:ext cx="480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Szövegdoboz 6"/>
          <p:cNvSpPr txBox="1"/>
          <p:nvPr/>
        </p:nvSpPr>
        <p:spPr>
          <a:xfrm>
            <a:off x="480000" y="6559826"/>
            <a:ext cx="75905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latin typeface="Roboto"/>
                <a:ea typeface="Roboto"/>
                <a:cs typeface="Roboto"/>
                <a:sym typeface="Roboto"/>
              </a:rPr>
              <a:t>EFOP-3.3.6-17-2017-00001 Élményből tudást – Természetesen a Mátra Múzeumban</a:t>
            </a:r>
          </a:p>
          <a:p>
            <a:endParaRPr lang="hu-HU" dirty="0"/>
          </a:p>
        </p:txBody>
      </p:sp>
      <p:pic>
        <p:nvPicPr>
          <p:cNvPr id="8" name="Picture 2" descr="https://upload.wikimedia.org/wikipedia/commons/thumb/5/53/Jordens_inre.svg/800px-Jordens_inre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576" y="3429000"/>
            <a:ext cx="2834625" cy="295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8126233" y="6529048"/>
            <a:ext cx="412142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/>
              <a:t>Készítette: </a:t>
            </a:r>
            <a:r>
              <a:rPr lang="hu-HU" sz="800" dirty="0" err="1"/>
              <a:t>Original</a:t>
            </a:r>
            <a:r>
              <a:rPr lang="hu-HU" sz="800" dirty="0"/>
              <a:t> </a:t>
            </a:r>
            <a:r>
              <a:rPr lang="hu-HU" sz="800" dirty="0" err="1"/>
              <a:t>Mats</a:t>
            </a:r>
            <a:r>
              <a:rPr lang="hu-HU" sz="800" dirty="0"/>
              <a:t> Halldin </a:t>
            </a:r>
            <a:r>
              <a:rPr lang="hu-HU" sz="800" dirty="0" err="1"/>
              <a:t>Vectorization</a:t>
            </a:r>
            <a:r>
              <a:rPr lang="hu-HU" sz="800" dirty="0"/>
              <a:t>: </a:t>
            </a:r>
            <a:r>
              <a:rPr lang="hu-HU" sz="800" dirty="0" err="1"/>
              <a:t>Chabacano</a:t>
            </a:r>
            <a:r>
              <a:rPr lang="hu-HU" sz="800" dirty="0"/>
              <a:t> - File:Jordens inre.jpg, CC BY-SA 3.0, https://commons.wikimedia.org/w/index.php?curid=1659604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5875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b="1" dirty="0" smtClean="0">
                <a:solidFill>
                  <a:srgbClr val="FFC000"/>
                </a:solidFill>
              </a:rPr>
              <a:t>A Földmag felépítése</a:t>
            </a:r>
            <a:endParaRPr lang="hu-HU" sz="5400" b="1" dirty="0">
              <a:solidFill>
                <a:srgbClr val="FFC000"/>
              </a:solidFill>
            </a:endParaRPr>
          </a:p>
        </p:txBody>
      </p:sp>
      <p:graphicFrame>
        <p:nvGraphicFramePr>
          <p:cNvPr id="2" name="Tartalom helye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0549224"/>
              </p:ext>
            </p:extLst>
          </p:nvPr>
        </p:nvGraphicFramePr>
        <p:xfrm>
          <a:off x="838199" y="1614115"/>
          <a:ext cx="8107017" cy="4562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Google Shape;66;p14"/>
          <p:cNvSpPr/>
          <p:nvPr/>
        </p:nvSpPr>
        <p:spPr>
          <a:xfrm>
            <a:off x="0" y="0"/>
            <a:ext cx="480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Szövegdoboz 6"/>
          <p:cNvSpPr txBox="1"/>
          <p:nvPr/>
        </p:nvSpPr>
        <p:spPr>
          <a:xfrm>
            <a:off x="480000" y="6559826"/>
            <a:ext cx="75905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latin typeface="Roboto"/>
                <a:ea typeface="Roboto"/>
                <a:cs typeface="Roboto"/>
                <a:sym typeface="Roboto"/>
              </a:rPr>
              <a:t>EFOP-3.3.6-17-2017-00001 Élményből tudást – Természetesen a Mátra Múzeumban</a:t>
            </a:r>
          </a:p>
          <a:p>
            <a:endParaRPr lang="hu-HU" dirty="0"/>
          </a:p>
        </p:txBody>
      </p:sp>
      <p:pic>
        <p:nvPicPr>
          <p:cNvPr id="8" name="Picture 2" descr="https://upload.wikimedia.org/wikipedia/commons/thumb/5/53/Jordens_inre.svg/800px-Jordens_inre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838" y="2218413"/>
            <a:ext cx="2960437" cy="308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8945217" y="6375160"/>
            <a:ext cx="33819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/>
              <a:t>Készítette: </a:t>
            </a:r>
            <a:r>
              <a:rPr lang="hu-HU" sz="800" dirty="0" err="1"/>
              <a:t>Original</a:t>
            </a:r>
            <a:r>
              <a:rPr lang="hu-HU" sz="800" dirty="0"/>
              <a:t> </a:t>
            </a:r>
            <a:r>
              <a:rPr lang="hu-HU" sz="800" dirty="0" err="1"/>
              <a:t>Mats</a:t>
            </a:r>
            <a:r>
              <a:rPr lang="hu-HU" sz="800" dirty="0"/>
              <a:t> Halldin </a:t>
            </a:r>
            <a:r>
              <a:rPr lang="hu-HU" sz="800" dirty="0" err="1"/>
              <a:t>Vectorization</a:t>
            </a:r>
            <a:r>
              <a:rPr lang="hu-HU" sz="800" dirty="0"/>
              <a:t>: </a:t>
            </a:r>
            <a:r>
              <a:rPr lang="hu-HU" sz="800" dirty="0" err="1"/>
              <a:t>Chabacano</a:t>
            </a:r>
            <a:r>
              <a:rPr lang="hu-HU" sz="800" dirty="0"/>
              <a:t> - File:Jordens inre.jpg, CC BY-SA 3.0, https://commons.wikimedia.org/w/index.php?curid=1659604</a:t>
            </a:r>
          </a:p>
          <a:p>
            <a:endParaRPr lang="hu-HU" dirty="0"/>
          </a:p>
        </p:txBody>
      </p:sp>
      <p:cxnSp>
        <p:nvCxnSpPr>
          <p:cNvPr id="9" name="Egyenes összekötő nyíllal 8"/>
          <p:cNvCxnSpPr/>
          <p:nvPr/>
        </p:nvCxnSpPr>
        <p:spPr>
          <a:xfrm>
            <a:off x="8945217" y="3759690"/>
            <a:ext cx="10654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 flipV="1">
            <a:off x="8945216" y="3759690"/>
            <a:ext cx="1534603" cy="13768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23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6000" b="1" dirty="0" smtClean="0">
                <a:solidFill>
                  <a:srgbClr val="7030A0"/>
                </a:solidFill>
              </a:rPr>
              <a:t>Sarki </a:t>
            </a:r>
            <a:r>
              <a:rPr lang="hu-HU" sz="6000" b="1" dirty="0" smtClean="0">
                <a:solidFill>
                  <a:srgbClr val="69D5BB"/>
                </a:solidFill>
              </a:rPr>
              <a:t>fény</a:t>
            </a:r>
            <a:endParaRPr lang="hu-HU" sz="6000" b="1" dirty="0">
              <a:solidFill>
                <a:srgbClr val="69D5BB"/>
              </a:solidFill>
            </a:endParaRPr>
          </a:p>
        </p:txBody>
      </p:sp>
      <p:graphicFrame>
        <p:nvGraphicFramePr>
          <p:cNvPr id="2" name="Tartalom helye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4510189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Google Shape;66;p14"/>
          <p:cNvSpPr/>
          <p:nvPr/>
        </p:nvSpPr>
        <p:spPr>
          <a:xfrm>
            <a:off x="0" y="0"/>
            <a:ext cx="480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Szövegdoboz 6"/>
          <p:cNvSpPr txBox="1"/>
          <p:nvPr/>
        </p:nvSpPr>
        <p:spPr>
          <a:xfrm>
            <a:off x="480000" y="6559826"/>
            <a:ext cx="75905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latin typeface="Roboto"/>
                <a:ea typeface="Roboto"/>
                <a:cs typeface="Roboto"/>
                <a:sym typeface="Roboto"/>
              </a:rPr>
              <a:t>EFOP-3.3.6-17-2017-00001 Élményből tudást – Természetesen a Mátra Múzeumban</a:t>
            </a:r>
          </a:p>
          <a:p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8181892" y="6282730"/>
            <a:ext cx="338195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00" dirty="0"/>
              <a:t>Készítette: United </a:t>
            </a:r>
            <a:r>
              <a:rPr lang="hu-HU" sz="500" dirty="0" err="1"/>
              <a:t>States</a:t>
            </a:r>
            <a:r>
              <a:rPr lang="hu-HU" sz="500" dirty="0"/>
              <a:t> Air </a:t>
            </a:r>
            <a:r>
              <a:rPr lang="hu-HU" sz="500" dirty="0" err="1"/>
              <a:t>Force</a:t>
            </a:r>
            <a:r>
              <a:rPr lang="hu-HU" sz="500" dirty="0"/>
              <a:t> </a:t>
            </a:r>
            <a:r>
              <a:rPr lang="hu-HU" sz="500" dirty="0" err="1"/>
              <a:t>photo</a:t>
            </a:r>
            <a:r>
              <a:rPr lang="hu-HU" sz="500" dirty="0"/>
              <a:t> </a:t>
            </a:r>
            <a:r>
              <a:rPr lang="hu-HU" sz="500" dirty="0" err="1"/>
              <a:t>by</a:t>
            </a:r>
            <a:r>
              <a:rPr lang="hu-HU" sz="500" dirty="0"/>
              <a:t> </a:t>
            </a:r>
            <a:r>
              <a:rPr lang="hu-HU" sz="500" dirty="0" err="1"/>
              <a:t>Senior</a:t>
            </a:r>
            <a:r>
              <a:rPr lang="hu-HU" sz="500" dirty="0"/>
              <a:t> Airman </a:t>
            </a:r>
            <a:r>
              <a:rPr lang="hu-HU" sz="500" dirty="0" err="1"/>
              <a:t>Joshua</a:t>
            </a:r>
            <a:r>
              <a:rPr lang="hu-HU" sz="500" dirty="0"/>
              <a:t> </a:t>
            </a:r>
            <a:r>
              <a:rPr lang="hu-HU" sz="500" dirty="0" err="1"/>
              <a:t>Strang</a:t>
            </a:r>
            <a:r>
              <a:rPr lang="hu-HU" sz="500" dirty="0"/>
              <a:t> - </a:t>
            </a:r>
            <a:r>
              <a:rPr lang="hu-HU" sz="500" dirty="0" err="1"/>
              <a:t>This</a:t>
            </a:r>
            <a:r>
              <a:rPr lang="hu-HU" sz="500" dirty="0"/>
              <a:t> Image </a:t>
            </a:r>
            <a:r>
              <a:rPr lang="hu-HU" sz="500" dirty="0" err="1"/>
              <a:t>was</a:t>
            </a:r>
            <a:r>
              <a:rPr lang="hu-HU" sz="500" dirty="0"/>
              <a:t> </a:t>
            </a:r>
            <a:r>
              <a:rPr lang="hu-HU" sz="500" dirty="0" err="1"/>
              <a:t>released</a:t>
            </a:r>
            <a:r>
              <a:rPr lang="hu-HU" sz="500" dirty="0"/>
              <a:t> </a:t>
            </a:r>
            <a:r>
              <a:rPr lang="hu-HU" sz="500" dirty="0" err="1"/>
              <a:t>by</a:t>
            </a:r>
            <a:r>
              <a:rPr lang="hu-HU" sz="500" dirty="0"/>
              <a:t> </a:t>
            </a:r>
            <a:r>
              <a:rPr lang="hu-HU" sz="500" dirty="0" err="1"/>
              <a:t>the</a:t>
            </a:r>
            <a:r>
              <a:rPr lang="hu-HU" sz="500" dirty="0"/>
              <a:t> United </a:t>
            </a:r>
            <a:r>
              <a:rPr lang="hu-HU" sz="500" dirty="0" err="1"/>
              <a:t>States</a:t>
            </a:r>
            <a:r>
              <a:rPr lang="hu-HU" sz="500" dirty="0"/>
              <a:t> Air </a:t>
            </a:r>
            <a:r>
              <a:rPr lang="hu-HU" sz="500" dirty="0" err="1"/>
              <a:t>Force</a:t>
            </a:r>
            <a:r>
              <a:rPr lang="hu-HU" sz="500" dirty="0"/>
              <a:t> </a:t>
            </a:r>
            <a:r>
              <a:rPr lang="hu-HU" sz="500" dirty="0" err="1"/>
              <a:t>with</a:t>
            </a:r>
            <a:r>
              <a:rPr lang="hu-HU" sz="500" dirty="0"/>
              <a:t> </a:t>
            </a:r>
            <a:r>
              <a:rPr lang="hu-HU" sz="500" dirty="0" err="1"/>
              <a:t>the</a:t>
            </a:r>
            <a:r>
              <a:rPr lang="hu-HU" sz="500" dirty="0"/>
              <a:t> ID 050118-F-3488S-003 (</a:t>
            </a:r>
            <a:r>
              <a:rPr lang="hu-HU" sz="500" dirty="0" err="1"/>
              <a:t>next</a:t>
            </a:r>
            <a:r>
              <a:rPr lang="hu-HU" sz="500" dirty="0"/>
              <a:t>).</a:t>
            </a:r>
            <a:r>
              <a:rPr lang="hu-HU" sz="500" dirty="0" err="1"/>
              <a:t>This</a:t>
            </a:r>
            <a:r>
              <a:rPr lang="hu-HU" sz="500" dirty="0"/>
              <a:t> tag </a:t>
            </a:r>
            <a:r>
              <a:rPr lang="hu-HU" sz="500" dirty="0" err="1"/>
              <a:t>does</a:t>
            </a:r>
            <a:r>
              <a:rPr lang="hu-HU" sz="500" dirty="0"/>
              <a:t> </a:t>
            </a:r>
            <a:r>
              <a:rPr lang="hu-HU" sz="500" dirty="0" err="1"/>
              <a:t>not</a:t>
            </a:r>
            <a:r>
              <a:rPr lang="hu-HU" sz="500" dirty="0"/>
              <a:t> </a:t>
            </a:r>
            <a:r>
              <a:rPr lang="hu-HU" sz="500" dirty="0" err="1"/>
              <a:t>indicate</a:t>
            </a:r>
            <a:r>
              <a:rPr lang="hu-HU" sz="500" dirty="0"/>
              <a:t> </a:t>
            </a:r>
            <a:r>
              <a:rPr lang="hu-HU" sz="500" dirty="0" err="1"/>
              <a:t>the</a:t>
            </a:r>
            <a:r>
              <a:rPr lang="hu-HU" sz="500" dirty="0"/>
              <a:t> copyright status of </a:t>
            </a:r>
            <a:r>
              <a:rPr lang="hu-HU" sz="500" dirty="0" err="1"/>
              <a:t>the</a:t>
            </a:r>
            <a:r>
              <a:rPr lang="hu-HU" sz="500" dirty="0"/>
              <a:t> </a:t>
            </a:r>
            <a:r>
              <a:rPr lang="hu-HU" sz="500" dirty="0" err="1"/>
              <a:t>attached</a:t>
            </a:r>
            <a:r>
              <a:rPr lang="hu-HU" sz="500" dirty="0"/>
              <a:t> </a:t>
            </a:r>
            <a:r>
              <a:rPr lang="hu-HU" sz="500" dirty="0" err="1"/>
              <a:t>work</a:t>
            </a:r>
            <a:r>
              <a:rPr lang="hu-HU" sz="500" dirty="0"/>
              <a:t>. A </a:t>
            </a:r>
            <a:r>
              <a:rPr lang="hu-HU" sz="500" dirty="0" err="1"/>
              <a:t>normal</a:t>
            </a:r>
            <a:r>
              <a:rPr lang="hu-HU" sz="500" dirty="0"/>
              <a:t> copyright tag is </a:t>
            </a:r>
            <a:r>
              <a:rPr lang="hu-HU" sz="500" dirty="0" err="1"/>
              <a:t>still</a:t>
            </a:r>
            <a:r>
              <a:rPr lang="hu-HU" sz="500" dirty="0"/>
              <a:t> </a:t>
            </a:r>
            <a:r>
              <a:rPr lang="hu-HU" sz="500" dirty="0" err="1"/>
              <a:t>required</a:t>
            </a:r>
            <a:r>
              <a:rPr lang="hu-HU" sz="500" dirty="0"/>
              <a:t>. </a:t>
            </a:r>
            <a:r>
              <a:rPr lang="hu-HU" sz="500" dirty="0" err="1"/>
              <a:t>See</a:t>
            </a:r>
            <a:r>
              <a:rPr lang="hu-HU" sz="500" dirty="0"/>
              <a:t> </a:t>
            </a:r>
            <a:r>
              <a:rPr lang="hu-HU" sz="500" dirty="0" err="1"/>
              <a:t>Commons:Licensing</a:t>
            </a:r>
            <a:r>
              <a:rPr lang="hu-HU" sz="500" dirty="0"/>
              <a:t>.</a:t>
            </a:r>
            <a:r>
              <a:rPr lang="ps-AF" sz="500" dirty="0"/>
              <a:t>العربية | </a:t>
            </a:r>
            <a:r>
              <a:rPr lang="as-IN" sz="500" dirty="0"/>
              <a:t>বাংলা | </a:t>
            </a:r>
            <a:r>
              <a:rPr lang="hu-HU" sz="500" dirty="0"/>
              <a:t>Deutsch | English | </a:t>
            </a:r>
            <a:r>
              <a:rPr lang="hu-HU" sz="500" dirty="0" err="1"/>
              <a:t>español</a:t>
            </a:r>
            <a:r>
              <a:rPr lang="hu-HU" sz="500" dirty="0"/>
              <a:t> | </a:t>
            </a:r>
            <a:r>
              <a:rPr lang="hu-HU" sz="500" dirty="0" err="1"/>
              <a:t>euskara</a:t>
            </a:r>
            <a:r>
              <a:rPr lang="hu-HU" sz="500" dirty="0"/>
              <a:t> | </a:t>
            </a:r>
            <a:r>
              <a:rPr lang="ps-AF" sz="500" dirty="0"/>
              <a:t>فارسی | </a:t>
            </a:r>
            <a:r>
              <a:rPr lang="hu-HU" sz="500" dirty="0" err="1"/>
              <a:t>français</a:t>
            </a:r>
            <a:r>
              <a:rPr lang="hu-HU" sz="500" dirty="0"/>
              <a:t> | </a:t>
            </a:r>
            <a:r>
              <a:rPr lang="hu-HU" sz="500" dirty="0" err="1"/>
              <a:t>italiano</a:t>
            </a:r>
            <a:r>
              <a:rPr lang="hu-HU" sz="500" dirty="0"/>
              <a:t> | </a:t>
            </a:r>
            <a:r>
              <a:rPr lang="ja-JP" altLang="en-US" sz="500" dirty="0"/>
              <a:t>日本語 </a:t>
            </a:r>
            <a:r>
              <a:rPr lang="en-US" altLang="ja-JP" sz="500" dirty="0"/>
              <a:t>| </a:t>
            </a:r>
            <a:r>
              <a:rPr lang="ko-KR" altLang="en-US" sz="500" dirty="0"/>
              <a:t>한국어 </a:t>
            </a:r>
            <a:r>
              <a:rPr lang="en-US" altLang="ko-KR" sz="500" dirty="0"/>
              <a:t>| </a:t>
            </a:r>
            <a:r>
              <a:rPr lang="az-Cyrl-AZ" sz="500" dirty="0"/>
              <a:t>македонски | </a:t>
            </a:r>
            <a:r>
              <a:rPr lang="ml-IN" sz="500" dirty="0"/>
              <a:t>മലയാളം | </a:t>
            </a:r>
            <a:r>
              <a:rPr lang="hu-HU" sz="500" dirty="0" err="1"/>
              <a:t>Plattdüütsch</a:t>
            </a:r>
            <a:r>
              <a:rPr lang="hu-HU" sz="500" dirty="0"/>
              <a:t> | </a:t>
            </a:r>
            <a:r>
              <a:rPr lang="hu-HU" sz="500" dirty="0" err="1"/>
              <a:t>Nederlands</a:t>
            </a:r>
            <a:r>
              <a:rPr lang="hu-HU" sz="500" dirty="0"/>
              <a:t> | </a:t>
            </a:r>
            <a:r>
              <a:rPr lang="hu-HU" sz="500" dirty="0" err="1"/>
              <a:t>polski</a:t>
            </a:r>
            <a:r>
              <a:rPr lang="hu-HU" sz="500" dirty="0"/>
              <a:t> | </a:t>
            </a:r>
            <a:r>
              <a:rPr lang="ps-AF" sz="500" dirty="0"/>
              <a:t>پښتو | </a:t>
            </a:r>
            <a:r>
              <a:rPr lang="hu-HU" sz="500" dirty="0" err="1"/>
              <a:t>português</a:t>
            </a:r>
            <a:r>
              <a:rPr lang="hu-HU" sz="500" dirty="0"/>
              <a:t> | </a:t>
            </a:r>
            <a:r>
              <a:rPr lang="hu-HU" sz="500" dirty="0" err="1"/>
              <a:t>svenska</a:t>
            </a:r>
            <a:r>
              <a:rPr lang="hu-HU" sz="500" dirty="0"/>
              <a:t> | </a:t>
            </a:r>
            <a:r>
              <a:rPr lang="hu-HU" sz="500" dirty="0" err="1"/>
              <a:t>Türkçe</a:t>
            </a:r>
            <a:r>
              <a:rPr lang="hu-HU" sz="500" dirty="0"/>
              <a:t> | </a:t>
            </a:r>
            <a:r>
              <a:rPr lang="az-Cyrl-AZ" sz="500" dirty="0"/>
              <a:t>українська | </a:t>
            </a:r>
            <a:r>
              <a:rPr lang="ja-JP" altLang="en-US" sz="500" dirty="0"/>
              <a:t>中文 </a:t>
            </a:r>
            <a:r>
              <a:rPr lang="en-US" altLang="ja-JP" sz="500" dirty="0"/>
              <a:t>| </a:t>
            </a:r>
            <a:r>
              <a:rPr lang="ja-JP" altLang="en-US" sz="500" dirty="0"/>
              <a:t>中文（简体）‎ </a:t>
            </a:r>
            <a:r>
              <a:rPr lang="en-US" altLang="ja-JP" sz="500" dirty="0"/>
              <a:t>| +/−</a:t>
            </a:r>
            <a:r>
              <a:rPr lang="hu-HU" sz="500" dirty="0"/>
              <a:t>http://www.af.mil/weekinphotos/wipgallery.asp?week=97&amp;idx=9 (</a:t>
            </a:r>
            <a:r>
              <a:rPr lang="hu-HU" sz="500" dirty="0" err="1"/>
              <a:t>Full</a:t>
            </a:r>
            <a:r>
              <a:rPr lang="hu-HU" sz="500" dirty="0"/>
              <a:t> Image), Közkincs, https://commons.wikimedia.org/w/index.php?curid=1234235</a:t>
            </a:r>
          </a:p>
          <a:p>
            <a:endParaRPr lang="hu-HU" dirty="0"/>
          </a:p>
        </p:txBody>
      </p:sp>
      <p:pic>
        <p:nvPicPr>
          <p:cNvPr id="9" name="Tartalom helye 8"/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1825624"/>
            <a:ext cx="5344993" cy="41617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églalap 4"/>
          <p:cNvSpPr/>
          <p:nvPr/>
        </p:nvSpPr>
        <p:spPr>
          <a:xfrm>
            <a:off x="724295" y="6127234"/>
            <a:ext cx="5096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hlinkClick r:id="rId8"/>
              </a:rPr>
              <a:t>https://www.youtube.com/watch?v=km4_zVSKUW0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4197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pload.wikimedia.org/wikipedia/commons/thumb/5/53/Jordens_inre.svg/800px-Jordens_inr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417" y="1478008"/>
            <a:ext cx="4481614" cy="466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ím 2"/>
          <p:cNvSpPr>
            <a:spLocks noGrp="1"/>
          </p:cNvSpPr>
          <p:nvPr>
            <p:ph type="title" idx="4294967295"/>
          </p:nvPr>
        </p:nvSpPr>
        <p:spPr>
          <a:xfrm>
            <a:off x="811033" y="365125"/>
            <a:ext cx="10515600" cy="1325563"/>
          </a:xfrm>
        </p:spPr>
        <p:txBody>
          <a:bodyPr/>
          <a:lstStyle/>
          <a:p>
            <a:pPr algn="ctr"/>
            <a:r>
              <a:rPr lang="hu-HU" b="1" dirty="0" smtClean="0">
                <a:solidFill>
                  <a:srgbClr val="0070C0"/>
                </a:solidFill>
              </a:rPr>
              <a:t>Emlékszel még? Nevezd meg a részeit!</a:t>
            </a:r>
            <a:endParaRPr lang="hu-HU" b="1" dirty="0">
              <a:solidFill>
                <a:srgbClr val="0070C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293210" y="6583680"/>
            <a:ext cx="389879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/>
              <a:t>Készítette: </a:t>
            </a:r>
            <a:r>
              <a:rPr lang="hu-HU" sz="800" dirty="0" err="1"/>
              <a:t>Original</a:t>
            </a:r>
            <a:r>
              <a:rPr lang="hu-HU" sz="800" dirty="0"/>
              <a:t> </a:t>
            </a:r>
            <a:r>
              <a:rPr lang="hu-HU" sz="800" dirty="0" err="1"/>
              <a:t>Mats</a:t>
            </a:r>
            <a:r>
              <a:rPr lang="hu-HU" sz="800" dirty="0"/>
              <a:t> Halldin </a:t>
            </a:r>
            <a:r>
              <a:rPr lang="hu-HU" sz="800" dirty="0" err="1"/>
              <a:t>Vectorization</a:t>
            </a:r>
            <a:r>
              <a:rPr lang="hu-HU" sz="800" dirty="0"/>
              <a:t>: </a:t>
            </a:r>
            <a:r>
              <a:rPr lang="hu-HU" sz="800" dirty="0" err="1"/>
              <a:t>Chabacano</a:t>
            </a:r>
            <a:r>
              <a:rPr lang="hu-HU" sz="800" dirty="0"/>
              <a:t> - File:Jordens inre.jpg, CC BY-SA 3.0, https://commons.wikimedia.org/w/index.php?curid=1659604</a:t>
            </a:r>
          </a:p>
          <a:p>
            <a:endParaRPr lang="hu-HU" dirty="0"/>
          </a:p>
        </p:txBody>
      </p:sp>
      <p:sp>
        <p:nvSpPr>
          <p:cNvPr id="5" name="Google Shape;66;p14"/>
          <p:cNvSpPr/>
          <p:nvPr/>
        </p:nvSpPr>
        <p:spPr>
          <a:xfrm>
            <a:off x="0" y="0"/>
            <a:ext cx="480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" name="Szövegdoboz 1"/>
          <p:cNvSpPr txBox="1"/>
          <p:nvPr/>
        </p:nvSpPr>
        <p:spPr>
          <a:xfrm>
            <a:off x="480000" y="6488264"/>
            <a:ext cx="5968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latin typeface="Roboto"/>
                <a:ea typeface="Roboto"/>
                <a:cs typeface="Roboto"/>
                <a:sym typeface="Roboto"/>
              </a:rPr>
              <a:t>EFOP-3.3.6-17-2017-00001 Élményből tudást – Természetesen a Mátra Múzeumban</a:t>
            </a:r>
          </a:p>
          <a:p>
            <a:endParaRPr lang="hu-HU" sz="12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6890798" y="2405900"/>
            <a:ext cx="2550382" cy="662945"/>
          </a:xfrm>
          <a:prstGeom prst="rect">
            <a:avLst/>
          </a:prstGeom>
          <a:noFill/>
          <a:ln w="38100">
            <a:solidFill>
              <a:srgbClr val="D37049"/>
            </a:solidFill>
          </a:ln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6249725" y="1478008"/>
            <a:ext cx="2552368" cy="69176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7189965" y="4292440"/>
            <a:ext cx="2470870" cy="69819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6484288" y="5294304"/>
            <a:ext cx="2631881" cy="71561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7913534" y="3436936"/>
            <a:ext cx="2417197" cy="6588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cxnSp>
        <p:nvCxnSpPr>
          <p:cNvPr id="13" name="Egyenes összekötő nyíllal 12"/>
          <p:cNvCxnSpPr>
            <a:stCxn id="7" idx="1"/>
          </p:cNvCxnSpPr>
          <p:nvPr/>
        </p:nvCxnSpPr>
        <p:spPr>
          <a:xfrm flipH="1">
            <a:off x="5216056" y="1823890"/>
            <a:ext cx="1033669" cy="1957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>
            <a:stCxn id="6" idx="1"/>
          </p:cNvCxnSpPr>
          <p:nvPr/>
        </p:nvCxnSpPr>
        <p:spPr>
          <a:xfrm flipH="1">
            <a:off x="5605668" y="2737373"/>
            <a:ext cx="1285130" cy="216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>
            <a:stCxn id="10" idx="1"/>
          </p:cNvCxnSpPr>
          <p:nvPr/>
        </p:nvCxnSpPr>
        <p:spPr>
          <a:xfrm flipH="1">
            <a:off x="5852160" y="3766366"/>
            <a:ext cx="2061374" cy="1456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>
            <a:stCxn id="9" idx="1"/>
          </p:cNvCxnSpPr>
          <p:nvPr/>
        </p:nvCxnSpPr>
        <p:spPr>
          <a:xfrm flipH="1" flipV="1">
            <a:off x="5430741" y="4174435"/>
            <a:ext cx="1759224" cy="467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>
            <a:stCxn id="11" idx="1"/>
          </p:cNvCxnSpPr>
          <p:nvPr/>
        </p:nvCxnSpPr>
        <p:spPr>
          <a:xfrm flipH="1" flipV="1">
            <a:off x="4874150" y="3924349"/>
            <a:ext cx="1610138" cy="1727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églalap 11"/>
          <p:cNvSpPr/>
          <p:nvPr/>
        </p:nvSpPr>
        <p:spPr>
          <a:xfrm>
            <a:off x="483425" y="6093025"/>
            <a:ext cx="4947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hlinkClick r:id="rId3"/>
              </a:rPr>
              <a:t>https://www.youtube.com/watch?v=faXNNHcyXXk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4283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5400" b="1" dirty="0" smtClean="0">
                <a:solidFill>
                  <a:srgbClr val="0070C0"/>
                </a:solidFill>
              </a:rPr>
              <a:t>Lemeztektonika </a:t>
            </a:r>
            <a:endParaRPr lang="hu-HU" sz="5400" b="1" dirty="0">
              <a:solidFill>
                <a:srgbClr val="0070C0"/>
              </a:solidFill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200" dirty="0" smtClean="0"/>
              <a:t>A</a:t>
            </a:r>
            <a:r>
              <a:rPr lang="hu-HU" sz="2200" dirty="0"/>
              <a:t> lemeztektonika az első olyan globális modell, amely a kőzetlemezek mozgását alapul véve magyarázatot ad az összes </a:t>
            </a:r>
            <a:r>
              <a:rPr lang="hu-HU" sz="2200" dirty="0" err="1"/>
              <a:t>geodinamikai</a:t>
            </a:r>
            <a:r>
              <a:rPr lang="hu-HU" sz="2200" dirty="0"/>
              <a:t> jelenségre (földrengések, vulkanizmus, hegységképződés stb.). </a:t>
            </a:r>
            <a:endParaRPr lang="hu-HU" sz="2200" dirty="0" smtClean="0"/>
          </a:p>
          <a:p>
            <a:pPr marL="0" indent="0">
              <a:buNone/>
            </a:pPr>
            <a:r>
              <a:rPr lang="hu-HU" sz="2200" dirty="0" smtClean="0"/>
              <a:t>A </a:t>
            </a:r>
            <a:r>
              <a:rPr lang="hu-HU" sz="2200" dirty="0"/>
              <a:t>lemeztektonika modelljének megalkotásához vezető úton alapvető jelentőségű volt</a:t>
            </a:r>
            <a:r>
              <a:rPr lang="hu-HU" sz="2200" i="1" dirty="0"/>
              <a:t> </a:t>
            </a:r>
            <a:r>
              <a:rPr lang="hu-HU" sz="2200" b="1" dirty="0"/>
              <a:t>Alfred </a:t>
            </a:r>
            <a:r>
              <a:rPr lang="hu-HU" sz="2200" b="1" dirty="0" err="1"/>
              <a:t>Wegener</a:t>
            </a:r>
            <a:r>
              <a:rPr lang="hu-HU" sz="2200" dirty="0"/>
              <a:t> német meteorológus munkássága, aki az 1910-es, 1920-as években kidolgozta a kontinensvándorlás elméletét. </a:t>
            </a:r>
            <a:r>
              <a:rPr lang="hu-HU" sz="2200" dirty="0" err="1"/>
              <a:t>Wegener</a:t>
            </a:r>
            <a:r>
              <a:rPr lang="hu-HU" sz="2200" dirty="0"/>
              <a:t> elképzelése szerint a kontinensek egykor összefüggő szárazulatot alkottak (Pangea), amely később összetöredezett és darabjai, a mai kontinensek jelenlegi helyükre sodródtak. A lemeztektonikai elmélet kidolgozásában fontos szerepet játszott R. S. </a:t>
            </a:r>
            <a:r>
              <a:rPr lang="hu-HU" sz="2200" dirty="0" err="1"/>
              <a:t>Dietz</a:t>
            </a:r>
            <a:r>
              <a:rPr lang="hu-HU" sz="2200" dirty="0"/>
              <a:t> és H. H. Hess, akik az 1960-as években kifejtették az óceánfenék </a:t>
            </a:r>
            <a:r>
              <a:rPr lang="hu-HU" sz="2200" dirty="0" smtClean="0"/>
              <a:t>szétsodródásának elméletét.</a:t>
            </a:r>
            <a:r>
              <a:rPr lang="hu-HU" sz="2200" dirty="0"/>
              <a:t/>
            </a:r>
            <a:br>
              <a:rPr lang="hu-HU" sz="2200" dirty="0"/>
            </a:br>
            <a:endParaRPr lang="hu-HU" sz="2200" dirty="0" smtClean="0"/>
          </a:p>
        </p:txBody>
      </p:sp>
      <p:sp>
        <p:nvSpPr>
          <p:cNvPr id="6" name="Google Shape;66;p14"/>
          <p:cNvSpPr/>
          <p:nvPr/>
        </p:nvSpPr>
        <p:spPr>
          <a:xfrm>
            <a:off x="0" y="0"/>
            <a:ext cx="480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Szövegdoboz 6"/>
          <p:cNvSpPr txBox="1"/>
          <p:nvPr/>
        </p:nvSpPr>
        <p:spPr>
          <a:xfrm>
            <a:off x="480000" y="6559826"/>
            <a:ext cx="75905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latin typeface="Roboto"/>
                <a:ea typeface="Roboto"/>
                <a:cs typeface="Roboto"/>
                <a:sym typeface="Roboto"/>
              </a:rPr>
              <a:t>EFOP-3.3.6-17-2017-00001 Élményből tudást – Természetesen a Mátra Múzeumban</a:t>
            </a:r>
          </a:p>
          <a:p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631" y="4760023"/>
            <a:ext cx="2415161" cy="1608372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7788965" y="6368394"/>
            <a:ext cx="35648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/>
              <a:t>Készítette: </a:t>
            </a:r>
            <a:r>
              <a:rPr lang="hu-HU" sz="800" dirty="0" err="1"/>
              <a:t>unknown</a:t>
            </a:r>
            <a:r>
              <a:rPr lang="hu-HU" sz="800" dirty="0"/>
              <a:t> (</a:t>
            </a:r>
            <a:r>
              <a:rPr lang="hu-HU" sz="800" dirty="0" err="1"/>
              <a:t>according</a:t>
            </a:r>
            <a:r>
              <a:rPr lang="hu-HU" sz="800" dirty="0"/>
              <a:t> </a:t>
            </a:r>
            <a:r>
              <a:rPr lang="hu-HU" sz="800" dirty="0" err="1"/>
              <a:t>to</a:t>
            </a:r>
            <a:r>
              <a:rPr lang="hu-HU" sz="800" dirty="0"/>
              <a:t> </a:t>
            </a:r>
            <a:r>
              <a:rPr lang="hu-HU" sz="800" dirty="0" err="1"/>
              <a:t>the</a:t>
            </a:r>
            <a:r>
              <a:rPr lang="hu-HU" sz="800" dirty="0"/>
              <a:t> </a:t>
            </a:r>
            <a:r>
              <a:rPr lang="hu-HU" sz="800" dirty="0" err="1"/>
              <a:t>archive</a:t>
            </a:r>
            <a:r>
              <a:rPr lang="hu-HU" sz="800" dirty="0"/>
              <a:t> </a:t>
            </a:r>
            <a:r>
              <a:rPr lang="hu-HU" sz="800" dirty="0" err="1"/>
              <a:t>itself</a:t>
            </a:r>
            <a:r>
              <a:rPr lang="hu-HU" sz="800" dirty="0"/>
              <a:t>! </a:t>
            </a:r>
            <a:r>
              <a:rPr lang="hu-HU" sz="800" dirty="0" err="1"/>
              <a:t>See</a:t>
            </a:r>
            <a:r>
              <a:rPr lang="hu-HU" sz="800" dirty="0"/>
              <a:t> </a:t>
            </a:r>
            <a:r>
              <a:rPr lang="hu-HU" sz="800" dirty="0" err="1"/>
              <a:t>its</a:t>
            </a:r>
            <a:r>
              <a:rPr lang="hu-HU" sz="800" dirty="0"/>
              <a:t> website) - </a:t>
            </a:r>
            <a:r>
              <a:rPr lang="hu-HU" sz="800" dirty="0" err="1"/>
              <a:t>Bildarchiv</a:t>
            </a:r>
            <a:r>
              <a:rPr lang="hu-HU" sz="800" dirty="0"/>
              <a:t> </a:t>
            </a:r>
            <a:r>
              <a:rPr lang="hu-HU" sz="800" dirty="0" err="1"/>
              <a:t>Preussischer</a:t>
            </a:r>
            <a:r>
              <a:rPr lang="hu-HU" sz="800" dirty="0"/>
              <a:t> </a:t>
            </a:r>
            <a:r>
              <a:rPr lang="hu-HU" sz="800" dirty="0" err="1"/>
              <a:t>Kulturbesitz</a:t>
            </a:r>
            <a:r>
              <a:rPr lang="hu-HU" sz="800" dirty="0"/>
              <a:t>, Berlin, Közkincs, https://commons.wikimedia.org/w/index.php?curid=2958764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0552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4061"/>
          </a:xfrm>
        </p:spPr>
        <p:txBody>
          <a:bodyPr>
            <a:normAutofit/>
          </a:bodyPr>
          <a:lstStyle/>
          <a:p>
            <a:pPr algn="ctr"/>
            <a:r>
              <a:rPr lang="hu-HU" sz="5400" b="1" dirty="0" smtClean="0">
                <a:solidFill>
                  <a:srgbClr val="0070C0"/>
                </a:solidFill>
              </a:rPr>
              <a:t>Lemeztektonika </a:t>
            </a:r>
            <a:endParaRPr lang="hu-HU" sz="5400" b="1" dirty="0">
              <a:solidFill>
                <a:srgbClr val="0070C0"/>
              </a:solidFill>
            </a:endParaRPr>
          </a:p>
        </p:txBody>
      </p:sp>
      <p:pic>
        <p:nvPicPr>
          <p:cNvPr id="2" name="Tartalom helye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534" y="1248355"/>
            <a:ext cx="7723419" cy="5701085"/>
          </a:xfrm>
        </p:spPr>
      </p:pic>
      <p:sp>
        <p:nvSpPr>
          <p:cNvPr id="6" name="Google Shape;66;p14"/>
          <p:cNvSpPr/>
          <p:nvPr/>
        </p:nvSpPr>
        <p:spPr>
          <a:xfrm>
            <a:off x="0" y="0"/>
            <a:ext cx="480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Szövegdoboz 6"/>
          <p:cNvSpPr txBox="1"/>
          <p:nvPr/>
        </p:nvSpPr>
        <p:spPr>
          <a:xfrm>
            <a:off x="480000" y="6581001"/>
            <a:ext cx="75905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latin typeface="Roboto"/>
                <a:ea typeface="Roboto"/>
                <a:cs typeface="Roboto"/>
                <a:sym typeface="Roboto"/>
              </a:rPr>
              <a:t>EFOP-3.3.6-17-2017-00001 Élményből tudást – Természetesen a Mátra Múzeumban</a:t>
            </a:r>
          </a:p>
          <a:p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7967207" y="6534389"/>
            <a:ext cx="4150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/>
              <a:t>Készítette: Plates_tect2_en.svg: </a:t>
            </a:r>
            <a:r>
              <a:rPr lang="hu-HU" sz="800" dirty="0" err="1"/>
              <a:t>USGSderivative</a:t>
            </a:r>
            <a:r>
              <a:rPr lang="hu-HU" sz="800" dirty="0"/>
              <a:t> </a:t>
            </a:r>
            <a:r>
              <a:rPr lang="hu-HU" sz="800" dirty="0" err="1"/>
              <a:t>work</a:t>
            </a:r>
            <a:r>
              <a:rPr lang="hu-HU" sz="800" dirty="0"/>
              <a:t>: </a:t>
            </a:r>
            <a:r>
              <a:rPr lang="hu-HU" sz="800" dirty="0" err="1"/>
              <a:t>Zetrs</a:t>
            </a:r>
            <a:r>
              <a:rPr lang="hu-HU" sz="800" dirty="0"/>
              <a:t> (</a:t>
            </a:r>
            <a:r>
              <a:rPr lang="hu-HU" sz="800" dirty="0" err="1"/>
              <a:t>talk</a:t>
            </a:r>
            <a:r>
              <a:rPr lang="hu-HU" sz="800" dirty="0"/>
              <a:t>) - Plates_tect2_en.svg, Közkincs, https://commons.wikimedia.org/w/index.php?curid=9048680</a:t>
            </a:r>
          </a:p>
        </p:txBody>
      </p:sp>
    </p:spTree>
    <p:extLst>
      <p:ext uri="{BB962C8B-B14F-4D97-AF65-F5344CB8AC3E}">
        <p14:creationId xmlns:p14="http://schemas.microsoft.com/office/powerpoint/2010/main" val="95473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5400" b="1" dirty="0" smtClean="0">
                <a:solidFill>
                  <a:srgbClr val="0070C0"/>
                </a:solidFill>
              </a:rPr>
              <a:t>Kőzetlemezek</a:t>
            </a:r>
            <a:endParaRPr lang="hu-HU" sz="5400" b="1" dirty="0">
              <a:solidFill>
                <a:srgbClr val="0070C0"/>
              </a:solidFill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/>
              <a:t>A kőzetburok hét </a:t>
            </a:r>
            <a:r>
              <a:rPr lang="hu-HU" dirty="0" smtClean="0"/>
              <a:t>nagyobb, </a:t>
            </a:r>
            <a:r>
              <a:rPr lang="hu-HU" dirty="0"/>
              <a:t>és több kisebb darabra tagolódik. Ezeket a darabokat </a:t>
            </a:r>
            <a:r>
              <a:rPr lang="hu-HU" b="1" dirty="0"/>
              <a:t>kőzetlemezeknek</a:t>
            </a:r>
            <a:r>
              <a:rPr lang="hu-HU" dirty="0"/>
              <a:t> nevezzük.</a:t>
            </a:r>
          </a:p>
          <a:p>
            <a:r>
              <a:rPr lang="hu-HU" b="1" dirty="0" smtClean="0">
                <a:solidFill>
                  <a:srgbClr val="0070C0"/>
                </a:solidFill>
              </a:rPr>
              <a:t>Eurázsiai-kőzetlemez</a:t>
            </a:r>
            <a:endParaRPr lang="hu-HU" b="1" dirty="0">
              <a:solidFill>
                <a:srgbClr val="0070C0"/>
              </a:solidFill>
            </a:endParaRPr>
          </a:p>
          <a:p>
            <a:r>
              <a:rPr lang="hu-HU" b="1" dirty="0">
                <a:solidFill>
                  <a:srgbClr val="0070C0"/>
                </a:solidFill>
              </a:rPr>
              <a:t>Csendes-óceáni-kőzetlemez</a:t>
            </a:r>
          </a:p>
          <a:p>
            <a:r>
              <a:rPr lang="hu-HU" b="1" dirty="0">
                <a:solidFill>
                  <a:srgbClr val="0070C0"/>
                </a:solidFill>
              </a:rPr>
              <a:t>Észak-amerikai-kőzetlemez</a:t>
            </a:r>
          </a:p>
          <a:p>
            <a:r>
              <a:rPr lang="hu-HU" b="1" dirty="0">
                <a:solidFill>
                  <a:srgbClr val="0070C0"/>
                </a:solidFill>
              </a:rPr>
              <a:t>Dél-amerikai-kőzetlemez</a:t>
            </a:r>
          </a:p>
          <a:p>
            <a:r>
              <a:rPr lang="hu-HU" b="1" dirty="0" err="1">
                <a:solidFill>
                  <a:srgbClr val="0070C0"/>
                </a:solidFill>
              </a:rPr>
              <a:t>Indo</a:t>
            </a:r>
            <a:r>
              <a:rPr lang="hu-HU" b="1" dirty="0">
                <a:solidFill>
                  <a:srgbClr val="0070C0"/>
                </a:solidFill>
              </a:rPr>
              <a:t>-ausztráliai-kőzetlemez</a:t>
            </a:r>
          </a:p>
          <a:p>
            <a:r>
              <a:rPr lang="hu-HU" b="1" dirty="0">
                <a:solidFill>
                  <a:srgbClr val="0070C0"/>
                </a:solidFill>
              </a:rPr>
              <a:t>Afrikai-kőzetlemez</a:t>
            </a:r>
          </a:p>
          <a:p>
            <a:r>
              <a:rPr lang="hu-HU" b="1" dirty="0" smtClean="0">
                <a:solidFill>
                  <a:srgbClr val="0070C0"/>
                </a:solidFill>
              </a:rPr>
              <a:t>Antarktiszi-kőzetlemez</a:t>
            </a:r>
            <a:endParaRPr lang="hu-H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hu-HU" dirty="0">
              <a:solidFill>
                <a:srgbClr val="00B050"/>
              </a:solidFill>
            </a:endParaRPr>
          </a:p>
        </p:txBody>
      </p:sp>
      <p:sp>
        <p:nvSpPr>
          <p:cNvPr id="6" name="Google Shape;66;p14"/>
          <p:cNvSpPr/>
          <p:nvPr/>
        </p:nvSpPr>
        <p:spPr>
          <a:xfrm>
            <a:off x="0" y="0"/>
            <a:ext cx="480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Szövegdoboz 6"/>
          <p:cNvSpPr txBox="1"/>
          <p:nvPr/>
        </p:nvSpPr>
        <p:spPr>
          <a:xfrm>
            <a:off x="480000" y="6559826"/>
            <a:ext cx="75905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latin typeface="Roboto"/>
                <a:ea typeface="Roboto"/>
                <a:cs typeface="Roboto"/>
                <a:sym typeface="Roboto"/>
              </a:rPr>
              <a:t>EFOP-3.3.6-17-2017-00001 Élményből tudást – Természetesen a Mátra Múzeumban</a:t>
            </a:r>
          </a:p>
          <a:p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228" y="2472855"/>
            <a:ext cx="5768443" cy="3970816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6639339" y="6311900"/>
            <a:ext cx="43652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/>
              <a:t>Készítette: Plates_tect2_en.svg: </a:t>
            </a:r>
            <a:r>
              <a:rPr lang="hu-HU" sz="800" dirty="0" err="1"/>
              <a:t>USGSderivative</a:t>
            </a:r>
            <a:r>
              <a:rPr lang="hu-HU" sz="800" dirty="0"/>
              <a:t> </a:t>
            </a:r>
            <a:r>
              <a:rPr lang="hu-HU" sz="800" dirty="0" err="1"/>
              <a:t>work</a:t>
            </a:r>
            <a:r>
              <a:rPr lang="hu-HU" sz="800" dirty="0"/>
              <a:t>: </a:t>
            </a:r>
            <a:r>
              <a:rPr lang="hu-HU" sz="800" dirty="0" err="1"/>
              <a:t>Zetrs</a:t>
            </a:r>
            <a:r>
              <a:rPr lang="hu-HU" sz="800" dirty="0"/>
              <a:t> (</a:t>
            </a:r>
            <a:r>
              <a:rPr lang="hu-HU" sz="800" dirty="0" err="1"/>
              <a:t>talk</a:t>
            </a:r>
            <a:r>
              <a:rPr lang="hu-HU" sz="800" dirty="0"/>
              <a:t>) - Plates_tect2_en.svg, Közkincs, https://commons.wikimedia.org/w/index.php?curid=9048680</a:t>
            </a:r>
          </a:p>
        </p:txBody>
      </p:sp>
    </p:spTree>
    <p:extLst>
      <p:ext uri="{BB962C8B-B14F-4D97-AF65-F5344CB8AC3E}">
        <p14:creationId xmlns:p14="http://schemas.microsoft.com/office/powerpoint/2010/main" val="2542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3834"/>
          </a:xfrm>
        </p:spPr>
        <p:txBody>
          <a:bodyPr>
            <a:normAutofit/>
          </a:bodyPr>
          <a:lstStyle/>
          <a:p>
            <a:pPr algn="ctr"/>
            <a:r>
              <a:rPr lang="hu-HU" sz="4800" b="1" dirty="0" smtClean="0">
                <a:solidFill>
                  <a:srgbClr val="0070C0"/>
                </a:solidFill>
              </a:rPr>
              <a:t>Ezek a kőzetlemezek mozognak!</a:t>
            </a:r>
            <a:endParaRPr lang="hu-HU" sz="4800" b="1" dirty="0">
              <a:solidFill>
                <a:srgbClr val="0070C0"/>
              </a:solidFill>
            </a:endParaRPr>
          </a:p>
        </p:txBody>
      </p:sp>
      <p:graphicFrame>
        <p:nvGraphicFramePr>
          <p:cNvPr id="8" name="Tartalom helye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0359864"/>
              </p:ext>
            </p:extLst>
          </p:nvPr>
        </p:nvGraphicFramePr>
        <p:xfrm>
          <a:off x="838199" y="1278961"/>
          <a:ext cx="10667338" cy="4882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0" y="0"/>
            <a:ext cx="516835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516835" y="6512118"/>
            <a:ext cx="70448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" sz="1200" dirty="0">
                <a:latin typeface="Roboto"/>
                <a:ea typeface="Roboto"/>
                <a:cs typeface="Roboto"/>
                <a:sym typeface="Roboto"/>
              </a:rPr>
              <a:t>EFOP-3.3.6-17-2017-00001 Élményből tudást – Természetesen a Mátra Múzeumban</a:t>
            </a:r>
            <a:endParaRPr lang="hu-HU" sz="1200" dirty="0"/>
          </a:p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387" y="3884252"/>
            <a:ext cx="7806119" cy="1756378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6839339" y="6512118"/>
            <a:ext cx="5352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/>
              <a:t>https://tudasbazis.sulinet.hu/hu/termeszettudomanyok/foldrajz/termeszetfoldrajz/a-fold-kozetlemezei-es-a-lemezmozgasok-okai/a-fold-kozetlemezeinek-jellemzoi</a:t>
            </a:r>
          </a:p>
        </p:txBody>
      </p:sp>
    </p:spTree>
    <p:extLst>
      <p:ext uri="{BB962C8B-B14F-4D97-AF65-F5344CB8AC3E}">
        <p14:creationId xmlns:p14="http://schemas.microsoft.com/office/powerpoint/2010/main" val="85176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5400" b="1" dirty="0" smtClean="0">
                <a:solidFill>
                  <a:srgbClr val="0070C0"/>
                </a:solidFill>
              </a:rPr>
              <a:t>Távolodó kőzetlemezek</a:t>
            </a:r>
            <a:endParaRPr lang="hu-HU" sz="5400" b="1" dirty="0">
              <a:solidFill>
                <a:srgbClr val="0070C0"/>
              </a:solidFill>
            </a:endParaRPr>
          </a:p>
        </p:txBody>
      </p:sp>
      <p:graphicFrame>
        <p:nvGraphicFramePr>
          <p:cNvPr id="9" name="Tartalom helye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1167584"/>
              </p:ext>
            </p:extLst>
          </p:nvPr>
        </p:nvGraphicFramePr>
        <p:xfrm>
          <a:off x="838200" y="1614115"/>
          <a:ext cx="10515600" cy="4562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Google Shape;66;p14"/>
          <p:cNvSpPr/>
          <p:nvPr/>
        </p:nvSpPr>
        <p:spPr>
          <a:xfrm>
            <a:off x="0" y="0"/>
            <a:ext cx="480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Szövegdoboz 6"/>
          <p:cNvSpPr txBox="1"/>
          <p:nvPr/>
        </p:nvSpPr>
        <p:spPr>
          <a:xfrm>
            <a:off x="480000" y="6559826"/>
            <a:ext cx="75905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latin typeface="Roboto"/>
                <a:ea typeface="Roboto"/>
                <a:cs typeface="Roboto"/>
                <a:sym typeface="Roboto"/>
              </a:rPr>
              <a:t>EFOP-3.3.6-17-2017-00001 Élményből tudást – Természetesen a Mátra Múzeumban</a:t>
            </a:r>
          </a:p>
          <a:p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728" y="1655110"/>
            <a:ext cx="4734169" cy="2520090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8651019" y="6504167"/>
            <a:ext cx="3063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/>
              <a:t>https://nlgfoldrajz.blog.hu/2018/11/29/kozetlemezek_mozgasa_498</a:t>
            </a:r>
          </a:p>
          <a:p>
            <a:r>
              <a:rPr lang="hu-HU" sz="800" dirty="0"/>
              <a:t>https://hu.wikipedia.org/wiki/V%C3%B6r%C3%B6s-tenger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002" y="4313684"/>
            <a:ext cx="1876034" cy="177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8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5400" b="1" dirty="0" smtClean="0">
                <a:solidFill>
                  <a:srgbClr val="0070C0"/>
                </a:solidFill>
              </a:rPr>
              <a:t>Közeledő kőzetlemezek</a:t>
            </a:r>
            <a:endParaRPr lang="hu-HU" sz="5400" b="1" dirty="0">
              <a:solidFill>
                <a:srgbClr val="0070C0"/>
              </a:solidFill>
            </a:endParaRPr>
          </a:p>
        </p:txBody>
      </p:sp>
      <p:graphicFrame>
        <p:nvGraphicFramePr>
          <p:cNvPr id="2" name="Tartalom helye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6651390"/>
              </p:ext>
            </p:extLst>
          </p:nvPr>
        </p:nvGraphicFramePr>
        <p:xfrm>
          <a:off x="838200" y="1598212"/>
          <a:ext cx="10515600" cy="4578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Google Shape;66;p14"/>
          <p:cNvSpPr/>
          <p:nvPr/>
        </p:nvSpPr>
        <p:spPr>
          <a:xfrm>
            <a:off x="0" y="0"/>
            <a:ext cx="480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Szövegdoboz 6"/>
          <p:cNvSpPr txBox="1"/>
          <p:nvPr/>
        </p:nvSpPr>
        <p:spPr>
          <a:xfrm>
            <a:off x="480000" y="6559826"/>
            <a:ext cx="75905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latin typeface="Roboto"/>
                <a:ea typeface="Roboto"/>
                <a:cs typeface="Roboto"/>
                <a:sym typeface="Roboto"/>
              </a:rPr>
              <a:t>EFOP-3.3.6-17-2017-00001 Élményből tudást – Természetesen a Mátra Múzeumban</a:t>
            </a:r>
          </a:p>
          <a:p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325" y="3210256"/>
            <a:ext cx="5705475" cy="2647950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8563555" y="6615485"/>
            <a:ext cx="36284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/>
              <a:t>https://felsofokon.hu/termeszettudomany/lemeztektonika/</a:t>
            </a:r>
          </a:p>
        </p:txBody>
      </p:sp>
    </p:spTree>
    <p:extLst>
      <p:ext uri="{BB962C8B-B14F-4D97-AF65-F5344CB8AC3E}">
        <p14:creationId xmlns:p14="http://schemas.microsoft.com/office/powerpoint/2010/main" val="54626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305219" y="491586"/>
            <a:ext cx="7529581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hu-HU" sz="3200" dirty="0" smtClean="0">
                <a:latin typeface="Roboto"/>
                <a:ea typeface="Roboto"/>
                <a:cs typeface="Roboto"/>
                <a:sym typeface="Roboto"/>
              </a:rPr>
              <a:t>T</a:t>
            </a:r>
            <a:r>
              <a:rPr lang="hu" sz="3200" dirty="0" smtClean="0">
                <a:latin typeface="Roboto"/>
                <a:ea typeface="Roboto"/>
                <a:cs typeface="Roboto"/>
                <a:sym typeface="Roboto"/>
              </a:rPr>
              <a:t>ermészeti rendszerek</a:t>
            </a:r>
            <a:endParaRPr sz="3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4810539" y="1829600"/>
            <a:ext cx="6901428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23323">
              <a:lnSpc>
                <a:spcPct val="150000"/>
              </a:lnSpc>
              <a:buClr>
                <a:srgbClr val="000000"/>
              </a:buClr>
              <a:buSzPts val="1400"/>
              <a:buFont typeface="Roboto"/>
              <a:buChar char="●"/>
            </a:pPr>
            <a:r>
              <a:rPr lang="hu" sz="1867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 Föld, mint rendszer</a:t>
            </a:r>
            <a:endParaRPr sz="1867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23323">
              <a:lnSpc>
                <a:spcPct val="150000"/>
              </a:lnSpc>
              <a:buClr>
                <a:srgbClr val="000000"/>
              </a:buClr>
              <a:buSzPts val="1400"/>
              <a:buFont typeface="Roboto"/>
              <a:buChar char="●"/>
            </a:pPr>
            <a:r>
              <a:rPr lang="hu" sz="1867" b="1" dirty="0" smtClean="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Geoszféra</a:t>
            </a:r>
            <a:endParaRPr sz="1867" b="1" dirty="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23323">
              <a:lnSpc>
                <a:spcPct val="150000"/>
              </a:lnSpc>
              <a:buClr>
                <a:srgbClr val="000000"/>
              </a:buClr>
              <a:buSzPts val="1400"/>
              <a:buFont typeface="Roboto"/>
              <a:buChar char="●"/>
            </a:pPr>
            <a:r>
              <a:rPr lang="hu" sz="1867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Anyag és energiaáramlás a földi szférákban</a:t>
            </a:r>
            <a:endParaRPr sz="1867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23323">
              <a:lnSpc>
                <a:spcPct val="150000"/>
              </a:lnSpc>
              <a:buClr>
                <a:srgbClr val="000000"/>
              </a:buClr>
              <a:buSzPts val="1400"/>
              <a:buFont typeface="Roboto"/>
              <a:buChar char="●"/>
            </a:pPr>
            <a:r>
              <a:rPr lang="hu-HU" sz="1867" dirty="0" smtClean="0">
                <a:latin typeface="Roboto"/>
                <a:ea typeface="Roboto"/>
                <a:cs typeface="Roboto"/>
                <a:sym typeface="Roboto"/>
              </a:rPr>
              <a:t>B</a:t>
            </a:r>
            <a:r>
              <a:rPr lang="hu" sz="1867" dirty="0" smtClean="0">
                <a:latin typeface="Roboto"/>
                <a:ea typeface="Roboto"/>
                <a:cs typeface="Roboto"/>
                <a:sym typeface="Roboto"/>
              </a:rPr>
              <a:t>ioszféra </a:t>
            </a:r>
            <a:endParaRPr sz="1867" dirty="0">
              <a:latin typeface="Roboto"/>
              <a:ea typeface="Roboto"/>
              <a:cs typeface="Roboto"/>
              <a:sym typeface="Roboto"/>
            </a:endParaRPr>
          </a:p>
          <a:p>
            <a:pPr indent="-423323">
              <a:lnSpc>
                <a:spcPct val="150000"/>
              </a:lnSpc>
              <a:buClr>
                <a:srgbClr val="000000"/>
              </a:buClr>
              <a:buSzPts val="1400"/>
              <a:buFont typeface="Roboto"/>
              <a:buChar char="●"/>
            </a:pPr>
            <a:r>
              <a:rPr lang="hu-HU" sz="1867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r>
              <a:rPr lang="hu" sz="1867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iodiverzitás </a:t>
            </a:r>
            <a:endParaRPr sz="1867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0" y="0"/>
            <a:ext cx="480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" name="Google Shape;67;p14"/>
          <p:cNvSpPr txBox="1">
            <a:spLocks noGrp="1"/>
          </p:cNvSpPr>
          <p:nvPr>
            <p:ph type="ctrTitle" idx="4294967295"/>
          </p:nvPr>
        </p:nvSpPr>
        <p:spPr>
          <a:xfrm>
            <a:off x="680800" y="6384867"/>
            <a:ext cx="8699600" cy="47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hu" sz="1600" dirty="0">
                <a:latin typeface="Roboto"/>
                <a:ea typeface="Roboto"/>
                <a:cs typeface="Roboto"/>
                <a:sym typeface="Roboto"/>
              </a:rPr>
              <a:t>EFOP-3.3.6-17-2017-00001 Élményből tudást – Természetesen a Mátra Múzeumban</a:t>
            </a:r>
            <a:endParaRPr sz="16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" name="Google Shape;17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7492" y="350770"/>
            <a:ext cx="1766960" cy="23717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zövegdoboz 1"/>
          <p:cNvSpPr txBox="1"/>
          <p:nvPr/>
        </p:nvSpPr>
        <p:spPr>
          <a:xfrm>
            <a:off x="842838" y="3015528"/>
            <a:ext cx="28386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Korosztály: 9-10. osztály</a:t>
            </a:r>
          </a:p>
          <a:p>
            <a:r>
              <a:rPr lang="hu-HU" dirty="0" smtClean="0"/>
              <a:t>Kapcsolódás a NAT-hoz:</a:t>
            </a:r>
          </a:p>
          <a:p>
            <a:r>
              <a:rPr lang="hu-HU" dirty="0" smtClean="0"/>
              <a:t>Ember és természet&gt;</a:t>
            </a:r>
          </a:p>
          <a:p>
            <a:r>
              <a:rPr lang="hu-HU" dirty="0" smtClean="0"/>
              <a:t>A felépítés és a működés kapcsolata&gt;</a:t>
            </a:r>
          </a:p>
          <a:p>
            <a:r>
              <a:rPr lang="hu-HU" dirty="0" smtClean="0"/>
              <a:t>A Föld.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742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b="1" dirty="0" smtClean="0">
                <a:solidFill>
                  <a:srgbClr val="0070C0"/>
                </a:solidFill>
              </a:rPr>
              <a:t>Óceáni lemez ütközik kontinentális lemezzel</a:t>
            </a:r>
            <a:endParaRPr lang="hu-HU" b="1" dirty="0">
              <a:solidFill>
                <a:srgbClr val="0070C0"/>
              </a:solidFill>
            </a:endParaRPr>
          </a:p>
        </p:txBody>
      </p:sp>
      <p:graphicFrame>
        <p:nvGraphicFramePr>
          <p:cNvPr id="2" name="Tartalom helye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274256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Google Shape;66;p14"/>
          <p:cNvSpPr/>
          <p:nvPr/>
        </p:nvSpPr>
        <p:spPr>
          <a:xfrm>
            <a:off x="0" y="0"/>
            <a:ext cx="480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Szövegdoboz 6"/>
          <p:cNvSpPr txBox="1"/>
          <p:nvPr/>
        </p:nvSpPr>
        <p:spPr>
          <a:xfrm>
            <a:off x="480000" y="6559826"/>
            <a:ext cx="75905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latin typeface="Roboto"/>
                <a:ea typeface="Roboto"/>
                <a:cs typeface="Roboto"/>
                <a:sym typeface="Roboto"/>
              </a:rPr>
              <a:t>EFOP-3.3.6-17-2017-00001 Élményből tudást – Természetesen a Mátra Múzeumban</a:t>
            </a:r>
          </a:p>
          <a:p>
            <a:endParaRPr lang="hu-HU" dirty="0"/>
          </a:p>
        </p:txBody>
      </p:sp>
      <p:pic>
        <p:nvPicPr>
          <p:cNvPr id="8" name="Kép 7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6875807" y="2782956"/>
            <a:ext cx="4220823" cy="243961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zövegdoboz 2"/>
          <p:cNvSpPr txBox="1"/>
          <p:nvPr/>
        </p:nvSpPr>
        <p:spPr>
          <a:xfrm>
            <a:off x="8205746" y="6599251"/>
            <a:ext cx="34429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/>
              <a:t>https://nlgfoldrajz.blog.hu/2018/11/29/kozetlemezek_mozgasa_498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4279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5400" b="1" dirty="0">
                <a:solidFill>
                  <a:srgbClr val="0070C0"/>
                </a:solidFill>
              </a:rPr>
              <a:t>Ó</a:t>
            </a:r>
            <a:r>
              <a:rPr lang="hu-HU" sz="5400" b="1" dirty="0" smtClean="0">
                <a:solidFill>
                  <a:srgbClr val="0070C0"/>
                </a:solidFill>
              </a:rPr>
              <a:t>ceáni lemez ütközik óceáni lemezzel</a:t>
            </a:r>
            <a:endParaRPr lang="hu-HU" sz="5400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Tartalom helye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4676500"/>
              </p:ext>
            </p:extLst>
          </p:nvPr>
        </p:nvGraphicFramePr>
        <p:xfrm>
          <a:off x="838201" y="1825625"/>
          <a:ext cx="601582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Google Shape;66;p14"/>
          <p:cNvSpPr/>
          <p:nvPr/>
        </p:nvSpPr>
        <p:spPr>
          <a:xfrm>
            <a:off x="0" y="0"/>
            <a:ext cx="480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Szövegdoboz 6"/>
          <p:cNvSpPr txBox="1"/>
          <p:nvPr/>
        </p:nvSpPr>
        <p:spPr>
          <a:xfrm>
            <a:off x="480000" y="6559826"/>
            <a:ext cx="75905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latin typeface="Roboto"/>
                <a:ea typeface="Roboto"/>
                <a:cs typeface="Roboto"/>
                <a:sym typeface="Roboto"/>
              </a:rPr>
              <a:t>EFOP-3.3.6-17-2017-00001 Élményből tudást – Természetesen a Mátra Múzeumban</a:t>
            </a:r>
          </a:p>
          <a:p>
            <a:endParaRPr lang="hu-HU" dirty="0"/>
          </a:p>
        </p:txBody>
      </p:sp>
      <p:pic>
        <p:nvPicPr>
          <p:cNvPr id="8" name="Kép 7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6854024" y="2536467"/>
            <a:ext cx="4958963" cy="306125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Szövegdoboz 1"/>
          <p:cNvSpPr txBox="1"/>
          <p:nvPr/>
        </p:nvSpPr>
        <p:spPr>
          <a:xfrm>
            <a:off x="8348870" y="6559826"/>
            <a:ext cx="33713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/>
              <a:t>https://nlgfoldrajz.blog.hu/2018/11/29/kozetlemezek_mozgasa_498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0760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000" b="1" dirty="0" smtClean="0">
                <a:solidFill>
                  <a:srgbClr val="0070C0"/>
                </a:solidFill>
              </a:rPr>
              <a:t>Kontinentális lemez ütközik kontinentális lemezzel</a:t>
            </a:r>
            <a:endParaRPr lang="hu-HU" sz="4000" b="1" dirty="0">
              <a:solidFill>
                <a:srgbClr val="0070C0"/>
              </a:solidFill>
            </a:endParaRPr>
          </a:p>
        </p:txBody>
      </p:sp>
      <p:graphicFrame>
        <p:nvGraphicFramePr>
          <p:cNvPr id="2" name="Tartalom helye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1139330"/>
              </p:ext>
            </p:extLst>
          </p:nvPr>
        </p:nvGraphicFramePr>
        <p:xfrm>
          <a:off x="838200" y="1825625"/>
          <a:ext cx="533996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Google Shape;66;p14"/>
          <p:cNvSpPr/>
          <p:nvPr/>
        </p:nvSpPr>
        <p:spPr>
          <a:xfrm>
            <a:off x="0" y="0"/>
            <a:ext cx="480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Szövegdoboz 6"/>
          <p:cNvSpPr txBox="1"/>
          <p:nvPr/>
        </p:nvSpPr>
        <p:spPr>
          <a:xfrm>
            <a:off x="480000" y="6559826"/>
            <a:ext cx="75905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latin typeface="Roboto"/>
                <a:ea typeface="Roboto"/>
                <a:cs typeface="Roboto"/>
                <a:sym typeface="Roboto"/>
              </a:rPr>
              <a:t>EFOP-3.3.6-17-2017-00001 Élményből tudást – Természetesen a Mátra Múzeumban</a:t>
            </a:r>
          </a:p>
          <a:p>
            <a:endParaRPr lang="hu-HU" dirty="0"/>
          </a:p>
        </p:txBody>
      </p:sp>
      <p:pic>
        <p:nvPicPr>
          <p:cNvPr id="8" name="Kép 7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6178164" y="2423738"/>
            <a:ext cx="5088834" cy="315511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zövegdoboz 2"/>
          <p:cNvSpPr txBox="1"/>
          <p:nvPr/>
        </p:nvSpPr>
        <p:spPr>
          <a:xfrm>
            <a:off x="7839986" y="6671144"/>
            <a:ext cx="43520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/>
              <a:t>https://hirmagazin.sulinet.hu/hu/pedagogia/kozetlemezek-ha-talalkoznak</a:t>
            </a:r>
          </a:p>
        </p:txBody>
      </p:sp>
    </p:spTree>
    <p:extLst>
      <p:ext uri="{BB962C8B-B14F-4D97-AF65-F5344CB8AC3E}">
        <p14:creationId xmlns:p14="http://schemas.microsoft.com/office/powerpoint/2010/main" val="108710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5400" b="1" dirty="0" err="1" smtClean="0">
                <a:solidFill>
                  <a:srgbClr val="0070C0"/>
                </a:solidFill>
              </a:rPr>
              <a:t>Elcsúszó</a:t>
            </a:r>
            <a:r>
              <a:rPr lang="hu-HU" sz="5400" b="1" dirty="0" smtClean="0">
                <a:solidFill>
                  <a:srgbClr val="0070C0"/>
                </a:solidFill>
              </a:rPr>
              <a:t> lemezszegélyek</a:t>
            </a:r>
            <a:endParaRPr lang="hu-HU" sz="5400" b="1" dirty="0">
              <a:solidFill>
                <a:srgbClr val="0070C0"/>
              </a:solidFill>
            </a:endParaRPr>
          </a:p>
        </p:txBody>
      </p:sp>
      <p:graphicFrame>
        <p:nvGraphicFramePr>
          <p:cNvPr id="10" name="Tartalom helye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113615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Google Shape;66;p14"/>
          <p:cNvSpPr/>
          <p:nvPr/>
        </p:nvSpPr>
        <p:spPr>
          <a:xfrm>
            <a:off x="0" y="0"/>
            <a:ext cx="480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Szövegdoboz 6"/>
          <p:cNvSpPr txBox="1"/>
          <p:nvPr/>
        </p:nvSpPr>
        <p:spPr>
          <a:xfrm>
            <a:off x="480000" y="6559826"/>
            <a:ext cx="75905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latin typeface="Roboto"/>
                <a:ea typeface="Roboto"/>
                <a:cs typeface="Roboto"/>
                <a:sym typeface="Roboto"/>
              </a:rPr>
              <a:t>EFOP-3.3.6-17-2017-00001 Élményből tudást – Természetesen a Mátra Múzeumban</a:t>
            </a:r>
          </a:p>
          <a:p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771" y="3834333"/>
            <a:ext cx="2851611" cy="2641783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7254497" y="6559826"/>
            <a:ext cx="4731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/>
              <a:t>Készítette: John </a:t>
            </a:r>
            <a:r>
              <a:rPr lang="hu-HU" sz="800" dirty="0" err="1"/>
              <a:t>Wiley</a:t>
            </a:r>
            <a:r>
              <a:rPr lang="hu-HU" sz="800" dirty="0"/>
              <a:t> User:Jw4nvc - Santa Barbara, </a:t>
            </a:r>
            <a:r>
              <a:rPr lang="hu-HU" sz="800" dirty="0" err="1"/>
              <a:t>California</a:t>
            </a:r>
            <a:r>
              <a:rPr lang="hu-HU" sz="800" dirty="0"/>
              <a:t> - A feltöltő saját munkája, CC BY 3.0, https://commons.wikimedia.org/w/index.php?curid=6028782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71" y="1792404"/>
            <a:ext cx="3931299" cy="2208890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2016277" y="6176963"/>
            <a:ext cx="36291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/>
              <a:t>https://geologiainfo.iwk.hu/a-toresvonal/</a:t>
            </a:r>
          </a:p>
        </p:txBody>
      </p:sp>
    </p:spTree>
    <p:extLst>
      <p:ext uri="{BB962C8B-B14F-4D97-AF65-F5344CB8AC3E}">
        <p14:creationId xmlns:p14="http://schemas.microsoft.com/office/powerpoint/2010/main" val="9285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6600" b="1" dirty="0">
                <a:solidFill>
                  <a:srgbClr val="0070C0"/>
                </a:solidFill>
              </a:rPr>
              <a:t>JÁTÉK!</a:t>
            </a:r>
            <a:endParaRPr lang="hu-HU" sz="6600" b="1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>
                <a:solidFill>
                  <a:srgbClr val="0070C0"/>
                </a:solidFill>
              </a:rPr>
              <a:t>19 szó van elszórva ebben a szófelhőben! 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0070C0"/>
                </a:solidFill>
              </a:rPr>
              <a:t>Találd </a:t>
            </a:r>
            <a:r>
              <a:rPr lang="hu-HU" smtClean="0">
                <a:solidFill>
                  <a:srgbClr val="0070C0"/>
                </a:solidFill>
              </a:rPr>
              <a:t>meg őket!</a:t>
            </a:r>
            <a:endParaRPr lang="hu-HU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hu-HU" dirty="0" smtClean="0">
                <a:solidFill>
                  <a:srgbClr val="0070C0"/>
                </a:solidFill>
              </a:rPr>
              <a:t>Mind a Földel és annak belső szerkezetével kapcsolatos!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0070C0"/>
                </a:solidFill>
              </a:rPr>
              <a:t>Jó játékot! </a:t>
            </a:r>
            <a:r>
              <a:rPr lang="hu-HU" dirty="0" smtClean="0">
                <a:solidFill>
                  <a:srgbClr val="0070C0"/>
                </a:solidFill>
                <a:sym typeface="Wingdings" panose="05000000000000000000" pitchFamily="2" charset="2"/>
              </a:rPr>
              <a:t></a:t>
            </a:r>
            <a:endParaRPr lang="hu-HU" dirty="0">
              <a:solidFill>
                <a:srgbClr val="0070C0"/>
              </a:solidFill>
            </a:endParaRPr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015" y="1454064"/>
            <a:ext cx="5094460" cy="5094460"/>
          </a:xfrm>
        </p:spPr>
      </p:pic>
      <p:sp>
        <p:nvSpPr>
          <p:cNvPr id="6" name="Google Shape;66;p14"/>
          <p:cNvSpPr/>
          <p:nvPr/>
        </p:nvSpPr>
        <p:spPr>
          <a:xfrm>
            <a:off x="0" y="0"/>
            <a:ext cx="480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" name="Szövegdoboz 1"/>
          <p:cNvSpPr txBox="1"/>
          <p:nvPr/>
        </p:nvSpPr>
        <p:spPr>
          <a:xfrm>
            <a:off x="480000" y="6548524"/>
            <a:ext cx="66284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latin typeface="Roboto"/>
                <a:ea typeface="Roboto"/>
                <a:cs typeface="Roboto"/>
                <a:sym typeface="Roboto"/>
              </a:rPr>
              <a:t>EFOP-3.3.6-17-2017-00001 Élményből tudást – Természetesen a Mátra Múzeumban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30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5400" b="1" smtClean="0">
                <a:solidFill>
                  <a:srgbClr val="0070C0"/>
                </a:solidFill>
              </a:rPr>
              <a:t>Hegységképződés </a:t>
            </a:r>
            <a:endParaRPr lang="hu-HU" sz="5400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Tartalom helye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568866"/>
              </p:ext>
            </p:extLst>
          </p:nvPr>
        </p:nvGraphicFramePr>
        <p:xfrm>
          <a:off x="838200" y="1574358"/>
          <a:ext cx="10515600" cy="4905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Google Shape;66;p14"/>
          <p:cNvSpPr/>
          <p:nvPr/>
        </p:nvSpPr>
        <p:spPr>
          <a:xfrm>
            <a:off x="0" y="0"/>
            <a:ext cx="480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Szövegdoboz 6"/>
          <p:cNvSpPr txBox="1"/>
          <p:nvPr/>
        </p:nvSpPr>
        <p:spPr>
          <a:xfrm>
            <a:off x="480000" y="6559826"/>
            <a:ext cx="75905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latin typeface="Roboto"/>
                <a:ea typeface="Roboto"/>
                <a:cs typeface="Roboto"/>
                <a:sym typeface="Roboto"/>
              </a:rPr>
              <a:t>EFOP-3.3.6-17-2017-00001 Élményből tudást – Természetesen a Mátra Múzeumban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1240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5400" b="1" dirty="0" smtClean="0">
                <a:solidFill>
                  <a:srgbClr val="0070C0"/>
                </a:solidFill>
              </a:rPr>
              <a:t>Vulkanizmus</a:t>
            </a:r>
            <a:r>
              <a:rPr lang="hu-HU" sz="5400" b="1" dirty="0" smtClean="0">
                <a:solidFill>
                  <a:srgbClr val="00B050"/>
                </a:solidFill>
              </a:rPr>
              <a:t> </a:t>
            </a:r>
            <a:endParaRPr lang="hu-HU" sz="5400" b="1" dirty="0">
              <a:solidFill>
                <a:srgbClr val="00B050"/>
              </a:solidFill>
            </a:endParaRPr>
          </a:p>
        </p:txBody>
      </p:sp>
      <p:graphicFrame>
        <p:nvGraphicFramePr>
          <p:cNvPr id="2" name="Tartalom helye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142939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Google Shape;66;p14"/>
          <p:cNvSpPr/>
          <p:nvPr/>
        </p:nvSpPr>
        <p:spPr>
          <a:xfrm>
            <a:off x="0" y="0"/>
            <a:ext cx="480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Szövegdoboz 6"/>
          <p:cNvSpPr txBox="1"/>
          <p:nvPr/>
        </p:nvSpPr>
        <p:spPr>
          <a:xfrm>
            <a:off x="480000" y="6559826"/>
            <a:ext cx="75905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latin typeface="Roboto"/>
                <a:ea typeface="Roboto"/>
                <a:cs typeface="Roboto"/>
                <a:sym typeface="Roboto"/>
              </a:rPr>
              <a:t>EFOP-3.3.6-17-2017-00001 Élményből tudást – Természetesen a Mátra Múzeumban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2426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5400" b="1" dirty="0" err="1" smtClean="0">
                <a:solidFill>
                  <a:srgbClr val="0070C0"/>
                </a:solidFill>
              </a:rPr>
              <a:t>Pompeii</a:t>
            </a:r>
            <a:r>
              <a:rPr lang="hu-HU" sz="5400" b="1" dirty="0" smtClean="0">
                <a:solidFill>
                  <a:srgbClr val="00B050"/>
                </a:solidFill>
              </a:rPr>
              <a:t>  </a:t>
            </a:r>
            <a:endParaRPr lang="hu-HU" sz="5400" b="1" dirty="0">
              <a:solidFill>
                <a:srgbClr val="00B050"/>
              </a:solidFill>
            </a:endParaRPr>
          </a:p>
        </p:txBody>
      </p:sp>
      <p:sp>
        <p:nvSpPr>
          <p:cNvPr id="6" name="Google Shape;66;p14"/>
          <p:cNvSpPr/>
          <p:nvPr/>
        </p:nvSpPr>
        <p:spPr>
          <a:xfrm>
            <a:off x="0" y="0"/>
            <a:ext cx="480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Szövegdoboz 6"/>
          <p:cNvSpPr txBox="1"/>
          <p:nvPr/>
        </p:nvSpPr>
        <p:spPr>
          <a:xfrm>
            <a:off x="480000" y="6559826"/>
            <a:ext cx="75905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latin typeface="Roboto"/>
                <a:ea typeface="Roboto"/>
                <a:cs typeface="Roboto"/>
                <a:sym typeface="Roboto"/>
              </a:rPr>
              <a:t>EFOP-3.3.6-17-2017-00001 Élményből tudást – Természetesen a Mátra Múzeumban</a:t>
            </a:r>
          </a:p>
          <a:p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8746434" y="6559826"/>
            <a:ext cx="3315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/>
              <a:t>Készítette: </a:t>
            </a:r>
            <a:r>
              <a:rPr lang="hu-HU" sz="800" dirty="0" err="1"/>
              <a:t>Lancevortex</a:t>
            </a:r>
            <a:r>
              <a:rPr lang="hu-HU" sz="800" dirty="0"/>
              <a:t> - A feltöltő saját munkája, CC BY-SA 3.0, https://commons.wikimedia.org/w/index.php?curid=47499</a:t>
            </a:r>
          </a:p>
        </p:txBody>
      </p:sp>
      <p:sp>
        <p:nvSpPr>
          <p:cNvPr id="8" name="Tartalom helye 7"/>
          <p:cNvSpPr>
            <a:spLocks noGrp="1"/>
          </p:cNvSpPr>
          <p:nvPr>
            <p:ph idx="1"/>
          </p:nvPr>
        </p:nvSpPr>
        <p:spPr>
          <a:xfrm>
            <a:off x="838200" y="1478943"/>
            <a:ext cx="10515600" cy="4698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/>
              <a:t>1940 éve, 79. augusztus 24-25-én a Vezúv kitörése egy nap alatt elpusztította a 11 ezer fős </a:t>
            </a:r>
            <a:r>
              <a:rPr lang="hu-HU" sz="2000" dirty="0" err="1" smtClean="0"/>
              <a:t>Pompeii</a:t>
            </a:r>
            <a:r>
              <a:rPr lang="hu-HU" sz="2000" dirty="0" smtClean="0"/>
              <a:t> </a:t>
            </a:r>
            <a:r>
              <a:rPr lang="hu-HU" sz="2000" dirty="0"/>
              <a:t>virágzó városát. A katasztrófafilmbe illő jeleneteket nagyrészt az eseményektől mintegy 30 kilométerre tartózkodó, 18 éves ifjabb Pliniusnak köszönhetően ismeri az </a:t>
            </a:r>
            <a:r>
              <a:rPr lang="hu-HU" sz="2000" dirty="0" smtClean="0"/>
              <a:t>utókor: </a:t>
            </a:r>
            <a:r>
              <a:rPr lang="hu-HU" sz="2000" dirty="0"/>
              <a:t>„Csak a férfiak üvöltését és a nők és gyermekek sikítozását hallottam. Az emberek a szüleik, gyermekeik vagy hitvesük után kiáltoztak...”</a:t>
            </a:r>
            <a:endParaRPr lang="hu-HU" sz="2000" dirty="0" smtClean="0"/>
          </a:p>
          <a:p>
            <a:pPr marL="0" indent="0">
              <a:buNone/>
            </a:pPr>
            <a:r>
              <a:rPr lang="hu-HU" sz="2000" dirty="0" smtClean="0"/>
              <a:t>Hat </a:t>
            </a:r>
            <a:r>
              <a:rPr lang="hu-HU" sz="2000" dirty="0"/>
              <a:t>lavinafolyam tört ki a Vezúvból, és ezekkel összesen 9 milliárd tonna vulkanikus anyag szóródott szét a Nápolyi-öböl területén. Mikor a vulkán végül lecsillapodott, </a:t>
            </a:r>
            <a:r>
              <a:rPr lang="hu-HU" sz="2000" dirty="0" err="1"/>
              <a:t>Herculaneumot</a:t>
            </a:r>
            <a:r>
              <a:rPr lang="hu-HU" sz="2000" dirty="0"/>
              <a:t> 25 méter vastag hamu- és kőréteg, </a:t>
            </a:r>
            <a:r>
              <a:rPr lang="hu-HU" sz="2000" dirty="0" err="1" smtClean="0"/>
              <a:t>Pompeiit</a:t>
            </a:r>
            <a:r>
              <a:rPr lang="hu-HU" sz="2000" dirty="0" smtClean="0"/>
              <a:t> </a:t>
            </a:r>
            <a:r>
              <a:rPr lang="hu-HU" sz="2000" dirty="0"/>
              <a:t>pedig 4 méteres törmelék temette be. A Vezúv körüli táj teljesen elpusztult. 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173" y="4198289"/>
            <a:ext cx="1722854" cy="2530813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590" y="4198289"/>
            <a:ext cx="1726665" cy="2310939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8746434" y="6167576"/>
            <a:ext cx="3101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/>
              <a:t>Készítette: Paul Vlaar - http://www.neep.net/photo/italy/show.php?3390, CC BY-SA 3.0, https://commons.wikimedia.org/w/index.php?curid=173413</a:t>
            </a:r>
            <a:endParaRPr lang="hu-HU" sz="800" dirty="0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675" y="4198289"/>
            <a:ext cx="2989745" cy="1793847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8746434" y="5699749"/>
            <a:ext cx="2727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/>
              <a:t>Készítette: MapMaster - A feltöltő saját munkája, CC BY-SA 3.0, https://commons.wikimedia.org/w/index.php?curid=2920590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1565675" y="5974889"/>
            <a:ext cx="32315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A Vezúv által elpusztított városok.</a:t>
            </a:r>
          </a:p>
          <a:p>
            <a:r>
              <a:rPr lang="hu-HU" sz="1400" dirty="0" smtClean="0"/>
              <a:t>                </a:t>
            </a:r>
            <a:r>
              <a:rPr lang="hu-HU" sz="1400" dirty="0" err="1" smtClean="0"/>
              <a:t>Pompeii</a:t>
            </a:r>
            <a:r>
              <a:rPr lang="hu-HU" sz="1400" dirty="0" smtClean="0"/>
              <a:t> utcarészlet és áldozatok.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7737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5400" b="1" dirty="0" err="1" smtClean="0">
                <a:solidFill>
                  <a:srgbClr val="0070C0"/>
                </a:solidFill>
              </a:rPr>
              <a:t>Anak</a:t>
            </a:r>
            <a:r>
              <a:rPr lang="hu-HU" sz="5400" b="1" dirty="0" smtClean="0">
                <a:solidFill>
                  <a:srgbClr val="0070C0"/>
                </a:solidFill>
              </a:rPr>
              <a:t> Krakatau</a:t>
            </a:r>
            <a:endParaRPr lang="hu-HU" sz="5400" b="1" dirty="0">
              <a:solidFill>
                <a:srgbClr val="0070C0"/>
              </a:solidFill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838200" y="1391478"/>
            <a:ext cx="10515600" cy="47854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 smtClean="0"/>
              <a:t>Az </a:t>
            </a:r>
            <a:r>
              <a:rPr lang="hu-HU" sz="2000" dirty="0" err="1" smtClean="0"/>
              <a:t>Anak</a:t>
            </a:r>
            <a:r>
              <a:rPr lang="hu-HU" sz="2000" dirty="0" smtClean="0"/>
              <a:t> Krakatau egy vulkanikus sziget Indonéziában. Jelenleg is aktív vulkán. 2018-ban az évszázad legpusztítóbb kitörését produkálta </a:t>
            </a:r>
            <a:r>
              <a:rPr lang="hu-HU" sz="2000" dirty="0"/>
              <a:t>mert a vulkánkitörést követően 5 méter magas szökőárhullámok értek partot Szumátra és Jáva szigetén, amelyek több mint 430 embert </a:t>
            </a:r>
            <a:r>
              <a:rPr lang="hu-HU" sz="2000" dirty="0" smtClean="0"/>
              <a:t>megöltek </a:t>
            </a:r>
            <a:r>
              <a:rPr lang="hu-HU" sz="2000" dirty="0"/>
              <a:t>és 14 ezret megsebesítettek</a:t>
            </a:r>
            <a:r>
              <a:rPr lang="hu-HU" sz="2000" dirty="0" smtClean="0"/>
              <a:t>. A sziget a </a:t>
            </a:r>
            <a:r>
              <a:rPr lang="hu-HU" sz="2000" dirty="0" err="1" smtClean="0"/>
              <a:t>vulkanológia</a:t>
            </a:r>
            <a:r>
              <a:rPr lang="hu-HU" sz="2000" dirty="0" smtClean="0"/>
              <a:t> egyik közkedvelt kutatási témája mert maga a sziget még 100 éves sincs. Egy 1927-es kitörés folyamán emelkedett ki a Jáva és Szumátra között húzódó Szunda-szorosból.</a:t>
            </a:r>
            <a:r>
              <a:rPr lang="hu-HU" sz="2000" dirty="0"/>
              <a:t> </a:t>
            </a:r>
            <a:r>
              <a:rPr lang="hu-HU" sz="2000" dirty="0" smtClean="0"/>
              <a:t>Az új sziget az 1883-ban elpusztult Krakatau víz alatti kürtőjéből emelkedett ki. </a:t>
            </a:r>
            <a:r>
              <a:rPr lang="hu-HU" sz="2000" dirty="0"/>
              <a:t>Az </a:t>
            </a:r>
            <a:r>
              <a:rPr lang="hu-HU" sz="2000" dirty="0" err="1"/>
              <a:t>Anak</a:t>
            </a:r>
            <a:r>
              <a:rPr lang="hu-HU" sz="2000" dirty="0"/>
              <a:t> Krakatau jelentése </a:t>
            </a:r>
            <a:r>
              <a:rPr lang="hu-HU" sz="2000" dirty="0" smtClean="0"/>
              <a:t>Krakatau </a:t>
            </a:r>
            <a:r>
              <a:rPr lang="hu-HU" sz="2000" dirty="0"/>
              <a:t>gyermeke</a:t>
            </a:r>
            <a:r>
              <a:rPr lang="hu-HU" sz="2000" dirty="0" smtClean="0"/>
              <a:t>. A Krakatau vulkán 1883-ban egy kitörés során hatalmas erővel robbant fel, elpusztítva a sziget mintegy kétharmadát. </a:t>
            </a:r>
            <a:r>
              <a:rPr lang="hu-HU" sz="2000" dirty="0"/>
              <a:t>A robbanás 16 kilométeres körzetben szó szerint fülsiketítő volt, a több mint 3000 kilométerre lévő </a:t>
            </a:r>
            <a:r>
              <a:rPr lang="hu-HU" sz="2000" dirty="0" err="1"/>
              <a:t>Perthben</a:t>
            </a:r>
            <a:r>
              <a:rPr lang="hu-HU" sz="2000" dirty="0"/>
              <a:t> és a csaknem 5000 kilométerrel távolabb fekvő Mauritiuson is tisztán hallható </a:t>
            </a:r>
            <a:r>
              <a:rPr lang="hu-HU" sz="2000" dirty="0" smtClean="0"/>
              <a:t>volt. A kitörés által keltett lökéshullám három és félszer kerülte meg a Földet.</a:t>
            </a:r>
            <a:r>
              <a:rPr lang="hu-HU" sz="2000" dirty="0"/>
              <a:t> A katasztrófában több tízezer ember vesztette életét</a:t>
            </a:r>
            <a:r>
              <a:rPr lang="hu-HU" sz="2000" dirty="0" smtClean="0"/>
              <a:t>. </a:t>
            </a:r>
          </a:p>
        </p:txBody>
      </p:sp>
      <p:sp>
        <p:nvSpPr>
          <p:cNvPr id="6" name="Google Shape;66;p14"/>
          <p:cNvSpPr/>
          <p:nvPr/>
        </p:nvSpPr>
        <p:spPr>
          <a:xfrm>
            <a:off x="0" y="0"/>
            <a:ext cx="480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Szövegdoboz 6"/>
          <p:cNvSpPr txBox="1"/>
          <p:nvPr/>
        </p:nvSpPr>
        <p:spPr>
          <a:xfrm>
            <a:off x="480000" y="6559826"/>
            <a:ext cx="75905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latin typeface="Roboto"/>
                <a:ea typeface="Roboto"/>
                <a:cs typeface="Roboto"/>
                <a:sym typeface="Roboto"/>
              </a:rPr>
              <a:t>EFOP-3.3.6-17-2017-00001 Élményből tudást – Természetesen a Mátra Múzeumban</a:t>
            </a:r>
          </a:p>
          <a:p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35" y="4476314"/>
            <a:ext cx="3753512" cy="1987496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9303027" y="6519446"/>
            <a:ext cx="3880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By Raul Heinrich - Own work, CC BY-SA 3.0, https://commons.wikimedia.org/w/index.php?curid=4119598</a:t>
            </a:r>
            <a:endParaRPr lang="hu-HU" sz="800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339" y="4476314"/>
            <a:ext cx="1569428" cy="1961785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6604471" y="6463810"/>
            <a:ext cx="2492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/>
              <a:t>Készítette: USGS - CVO Website - Krakatau, </a:t>
            </a:r>
            <a:r>
              <a:rPr lang="hu-HU" sz="800" dirty="0" err="1"/>
              <a:t>Indonesia</a:t>
            </a:r>
            <a:r>
              <a:rPr lang="hu-HU" sz="800" dirty="0"/>
              <a:t> - Map, Közkincs, https://commons.wikimedia.org/w/index.php?curid=1398463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2055089" y="4603806"/>
            <a:ext cx="2854518" cy="138499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hu-HU" sz="1400" dirty="0"/>
              <a:t>Krakatau pont az eurázsiai-lemez és az Ausztrál–Indiai-lemez </a:t>
            </a:r>
            <a:r>
              <a:rPr lang="hu-HU" sz="1400" dirty="0" smtClean="0"/>
              <a:t>ütközési </a:t>
            </a:r>
            <a:r>
              <a:rPr lang="hu-HU" sz="1400" dirty="0"/>
              <a:t>zónája fölött helyezkedik el, ahol a lemezek élesen irányt változtatnak, és ahol különösen gyenge a földkéreg.</a:t>
            </a:r>
          </a:p>
        </p:txBody>
      </p:sp>
      <p:sp>
        <p:nvSpPr>
          <p:cNvPr id="11" name="Téglalap 10"/>
          <p:cNvSpPr/>
          <p:nvPr/>
        </p:nvSpPr>
        <p:spPr>
          <a:xfrm>
            <a:off x="517800" y="6122296"/>
            <a:ext cx="70890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hlinkClick r:id="rId4"/>
              </a:rPr>
              <a:t>https://www.youtube.com/watch?v=2GECbIa3Gy4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8015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5400" b="1" dirty="0" smtClean="0">
                <a:solidFill>
                  <a:srgbClr val="0070C0"/>
                </a:solidFill>
              </a:rPr>
              <a:t>Földrengések</a:t>
            </a:r>
            <a:r>
              <a:rPr lang="hu-HU" sz="5400" b="1" dirty="0" smtClean="0">
                <a:solidFill>
                  <a:srgbClr val="00B050"/>
                </a:solidFill>
              </a:rPr>
              <a:t> </a:t>
            </a:r>
            <a:endParaRPr lang="hu-HU" sz="5400" b="1" dirty="0">
              <a:solidFill>
                <a:srgbClr val="00B050"/>
              </a:solidFill>
            </a:endParaRPr>
          </a:p>
        </p:txBody>
      </p:sp>
      <p:graphicFrame>
        <p:nvGraphicFramePr>
          <p:cNvPr id="2" name="Tartalom helye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623966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Google Shape;66;p14"/>
          <p:cNvSpPr/>
          <p:nvPr/>
        </p:nvSpPr>
        <p:spPr>
          <a:xfrm>
            <a:off x="0" y="0"/>
            <a:ext cx="480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Szövegdoboz 6"/>
          <p:cNvSpPr txBox="1"/>
          <p:nvPr/>
        </p:nvSpPr>
        <p:spPr>
          <a:xfrm>
            <a:off x="480000" y="6559826"/>
            <a:ext cx="75905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latin typeface="Roboto"/>
                <a:ea typeface="Roboto"/>
                <a:cs typeface="Roboto"/>
                <a:sym typeface="Roboto"/>
              </a:rPr>
              <a:t>EFOP-3.3.6-17-2017-00001 Élményből tudást – Természetesen a Mátra Múzeumban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396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4"/>
          <p:cNvSpPr>
            <a:spLocks noGrp="1"/>
          </p:cNvSpPr>
          <p:nvPr>
            <p:ph idx="4294967295"/>
          </p:nvPr>
        </p:nvSpPr>
        <p:spPr>
          <a:xfrm>
            <a:off x="866692" y="99073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hu-HU" b="1" dirty="0" smtClean="0"/>
          </a:p>
          <a:p>
            <a:pPr marL="0" indent="0">
              <a:buNone/>
            </a:pPr>
            <a:r>
              <a:rPr lang="hu-HU" b="1" dirty="0" smtClean="0"/>
              <a:t>"</a:t>
            </a:r>
            <a:r>
              <a:rPr lang="hu-HU" b="1" dirty="0"/>
              <a:t>A világ különleges és bonyolult, akárcsak a pók hálója. Ha megérinted egy fonalát, remegése végigfut az összes többi szálon. Mi nemcsak megérintjük a hálót, hanem bele is szakítunk."</a:t>
            </a:r>
            <a:r>
              <a:rPr lang="hu-HU" dirty="0"/>
              <a:t/>
            </a:r>
            <a:br>
              <a:rPr lang="hu-HU" dirty="0"/>
            </a:br>
            <a:r>
              <a:rPr lang="hu-HU" dirty="0" err="1"/>
              <a:t>Gerald</a:t>
            </a:r>
            <a:r>
              <a:rPr lang="hu-HU" dirty="0"/>
              <a:t> </a:t>
            </a:r>
            <a:r>
              <a:rPr lang="hu-HU" dirty="0" err="1"/>
              <a:t>Durrell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>(Brit zoológus, író</a:t>
            </a:r>
            <a:r>
              <a:rPr lang="hu-HU" b="1" dirty="0" smtClean="0"/>
              <a:t>)</a:t>
            </a:r>
          </a:p>
        </p:txBody>
      </p:sp>
      <p:sp>
        <p:nvSpPr>
          <p:cNvPr id="6" name="Google Shape;66;p14"/>
          <p:cNvSpPr/>
          <p:nvPr/>
        </p:nvSpPr>
        <p:spPr>
          <a:xfrm>
            <a:off x="0" y="0"/>
            <a:ext cx="480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Szövegdoboz 6"/>
          <p:cNvSpPr txBox="1"/>
          <p:nvPr/>
        </p:nvSpPr>
        <p:spPr>
          <a:xfrm>
            <a:off x="480000" y="6559826"/>
            <a:ext cx="75905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latin typeface="Roboto"/>
                <a:ea typeface="Roboto"/>
                <a:cs typeface="Roboto"/>
                <a:sym typeface="Roboto"/>
              </a:rPr>
              <a:t>EFOP-3.3.6-17-2017-00001 Élményből tudást – Természetesen a Mátra Múzeumban</a:t>
            </a:r>
          </a:p>
          <a:p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190" y="3244130"/>
            <a:ext cx="3146529" cy="314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12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/>
          <p:nvPr/>
        </p:nvSpPr>
        <p:spPr>
          <a:xfrm>
            <a:off x="0" y="0"/>
            <a:ext cx="480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72" name="Google Shape;17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751" y="480001"/>
            <a:ext cx="2392625" cy="3257112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6"/>
          <p:cNvSpPr txBox="1"/>
          <p:nvPr/>
        </p:nvSpPr>
        <p:spPr>
          <a:xfrm>
            <a:off x="3586251" y="479984"/>
            <a:ext cx="7794000" cy="30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hu" sz="6400" dirty="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Köszönöm a figyelmet!</a:t>
            </a:r>
            <a:endParaRPr sz="6400" dirty="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4" name="Google Shape;174;p26"/>
          <p:cNvSpPr txBox="1">
            <a:spLocks noGrp="1"/>
          </p:cNvSpPr>
          <p:nvPr>
            <p:ph type="ctrTitle"/>
          </p:nvPr>
        </p:nvSpPr>
        <p:spPr>
          <a:xfrm>
            <a:off x="680800" y="6384867"/>
            <a:ext cx="8699600" cy="47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hu" sz="1600" dirty="0">
                <a:latin typeface="Roboto"/>
                <a:ea typeface="Roboto"/>
                <a:cs typeface="Roboto"/>
                <a:sym typeface="Roboto"/>
              </a:rPr>
              <a:t>EFOP-3.3.6-17-2017-00001 Élményből tudást – Természetesen a Mátra Múzeumban</a:t>
            </a:r>
            <a:endParaRPr sz="1600" dirty="0"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81402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5400" b="1" dirty="0" smtClean="0">
                <a:solidFill>
                  <a:srgbClr val="0070C0"/>
                </a:solidFill>
              </a:rPr>
              <a:t>KVÍZJÁTÉK</a:t>
            </a:r>
            <a:endParaRPr lang="hu-HU" sz="5400" b="1" dirty="0">
              <a:solidFill>
                <a:srgbClr val="00B050"/>
              </a:solidFill>
            </a:endParaRPr>
          </a:p>
        </p:txBody>
      </p:sp>
      <p:graphicFrame>
        <p:nvGraphicFramePr>
          <p:cNvPr id="2" name="Tartalom helye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330140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Google Shape;66;p14"/>
          <p:cNvSpPr/>
          <p:nvPr/>
        </p:nvSpPr>
        <p:spPr>
          <a:xfrm>
            <a:off x="0" y="0"/>
            <a:ext cx="480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Szövegdoboz 6"/>
          <p:cNvSpPr txBox="1"/>
          <p:nvPr/>
        </p:nvSpPr>
        <p:spPr>
          <a:xfrm>
            <a:off x="480000" y="6559826"/>
            <a:ext cx="75905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latin typeface="Roboto"/>
                <a:ea typeface="Roboto"/>
                <a:cs typeface="Roboto"/>
                <a:sym typeface="Roboto"/>
              </a:rPr>
              <a:t>EFOP-3.3.6-17-2017-00001 Élményből tudást – Természetesen a Mátra Múzeumban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4064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5400" b="1" dirty="0" smtClean="0">
                <a:solidFill>
                  <a:srgbClr val="0070C0"/>
                </a:solidFill>
              </a:rPr>
              <a:t>KVÍZJÁTÉK</a:t>
            </a:r>
            <a:endParaRPr lang="hu-HU" sz="5400" b="1" dirty="0">
              <a:solidFill>
                <a:srgbClr val="00B050"/>
              </a:solidFill>
            </a:endParaRPr>
          </a:p>
        </p:txBody>
      </p:sp>
      <p:graphicFrame>
        <p:nvGraphicFramePr>
          <p:cNvPr id="2" name="Tartalom helye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7619034"/>
              </p:ext>
            </p:extLst>
          </p:nvPr>
        </p:nvGraphicFramePr>
        <p:xfrm>
          <a:off x="838200" y="1470991"/>
          <a:ext cx="10515600" cy="4705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Google Shape;66;p14"/>
          <p:cNvSpPr/>
          <p:nvPr/>
        </p:nvSpPr>
        <p:spPr>
          <a:xfrm>
            <a:off x="0" y="0"/>
            <a:ext cx="480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Szövegdoboz 6"/>
          <p:cNvSpPr txBox="1"/>
          <p:nvPr/>
        </p:nvSpPr>
        <p:spPr>
          <a:xfrm>
            <a:off x="480000" y="6559826"/>
            <a:ext cx="75905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latin typeface="Roboto"/>
                <a:ea typeface="Roboto"/>
                <a:cs typeface="Roboto"/>
                <a:sym typeface="Roboto"/>
              </a:rPr>
              <a:t>EFOP-3.3.6-17-2017-00001 Élményből tudást – Természetesen a Mátra Múzeumban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9143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5400" b="1" dirty="0" smtClean="0">
                <a:solidFill>
                  <a:srgbClr val="0070C0"/>
                </a:solidFill>
              </a:rPr>
              <a:t>KVÍZJÁTÉK</a:t>
            </a:r>
            <a:endParaRPr lang="hu-HU" sz="5400" b="1" dirty="0">
              <a:solidFill>
                <a:srgbClr val="00B050"/>
              </a:solidFill>
            </a:endParaRPr>
          </a:p>
        </p:txBody>
      </p:sp>
      <p:graphicFrame>
        <p:nvGraphicFramePr>
          <p:cNvPr id="2" name="Tartalom helye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111357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Google Shape;66;p14"/>
          <p:cNvSpPr/>
          <p:nvPr/>
        </p:nvSpPr>
        <p:spPr>
          <a:xfrm>
            <a:off x="0" y="0"/>
            <a:ext cx="480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Szövegdoboz 6"/>
          <p:cNvSpPr txBox="1"/>
          <p:nvPr/>
        </p:nvSpPr>
        <p:spPr>
          <a:xfrm>
            <a:off x="480000" y="6559826"/>
            <a:ext cx="75905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latin typeface="Roboto"/>
                <a:ea typeface="Roboto"/>
                <a:cs typeface="Roboto"/>
                <a:sym typeface="Roboto"/>
              </a:rPr>
              <a:t>EFOP-3.3.6-17-2017-00001 Élményből tudást – Természetesen a Mátra Múzeumban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1283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5400" b="1" dirty="0" smtClean="0">
                <a:solidFill>
                  <a:srgbClr val="0070C0"/>
                </a:solidFill>
              </a:rPr>
              <a:t>MEGOLDÁSOK</a:t>
            </a:r>
            <a:r>
              <a:rPr lang="hu-HU" sz="5400" b="1" dirty="0" smtClean="0">
                <a:solidFill>
                  <a:srgbClr val="00B050"/>
                </a:solidFill>
              </a:rPr>
              <a:t> </a:t>
            </a:r>
            <a:endParaRPr lang="hu-HU" sz="5400" b="1" dirty="0">
              <a:solidFill>
                <a:srgbClr val="00B050"/>
              </a:solidFill>
            </a:endParaRPr>
          </a:p>
        </p:txBody>
      </p:sp>
      <p:graphicFrame>
        <p:nvGraphicFramePr>
          <p:cNvPr id="2" name="Tartalom helye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725335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Google Shape;66;p14"/>
          <p:cNvSpPr/>
          <p:nvPr/>
        </p:nvSpPr>
        <p:spPr>
          <a:xfrm>
            <a:off x="0" y="0"/>
            <a:ext cx="480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Szövegdoboz 6"/>
          <p:cNvSpPr txBox="1"/>
          <p:nvPr/>
        </p:nvSpPr>
        <p:spPr>
          <a:xfrm>
            <a:off x="480000" y="6559826"/>
            <a:ext cx="75905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latin typeface="Roboto"/>
                <a:ea typeface="Roboto"/>
                <a:cs typeface="Roboto"/>
                <a:sym typeface="Roboto"/>
              </a:rPr>
              <a:t>EFOP-3.3.6-17-2017-00001 Élményből tudást – Természetesen a Mátra Múzeumban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0528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5400" b="1" dirty="0" smtClean="0">
                <a:solidFill>
                  <a:srgbClr val="0070C0"/>
                </a:solidFill>
              </a:rPr>
              <a:t>GEOSZFÉRA</a:t>
            </a:r>
            <a:endParaRPr lang="hu-HU" sz="5400" b="1" dirty="0">
              <a:solidFill>
                <a:srgbClr val="0070C0"/>
              </a:solidFill>
            </a:endParaRPr>
          </a:p>
        </p:txBody>
      </p:sp>
      <p:graphicFrame>
        <p:nvGraphicFramePr>
          <p:cNvPr id="2" name="Tartalom helye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90748273"/>
              </p:ext>
            </p:extLst>
          </p:nvPr>
        </p:nvGraphicFramePr>
        <p:xfrm>
          <a:off x="838200" y="1825625"/>
          <a:ext cx="611428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Tartalom helye 8"/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486" y="2350801"/>
            <a:ext cx="4401313" cy="3300985"/>
          </a:xfrm>
        </p:spPr>
      </p:pic>
      <p:sp>
        <p:nvSpPr>
          <p:cNvPr id="6" name="Google Shape;66;p14"/>
          <p:cNvSpPr/>
          <p:nvPr/>
        </p:nvSpPr>
        <p:spPr>
          <a:xfrm>
            <a:off x="0" y="0"/>
            <a:ext cx="480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Szövegdoboz 6"/>
          <p:cNvSpPr txBox="1"/>
          <p:nvPr/>
        </p:nvSpPr>
        <p:spPr>
          <a:xfrm>
            <a:off x="480000" y="6559826"/>
            <a:ext cx="75905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latin typeface="Roboto"/>
                <a:ea typeface="Roboto"/>
                <a:cs typeface="Roboto"/>
                <a:sym typeface="Roboto"/>
              </a:rPr>
              <a:t>EFOP-3.3.6-17-2017-00001 Élményből tudást – Természetesen a Mátra Múzeumban</a:t>
            </a:r>
          </a:p>
          <a:p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8444285" y="6559826"/>
            <a:ext cx="3747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/>
              <a:t>https://www.forbes.com/sites/trevornace/2016/01/16/layers-of-the-earth-lies-beneath-earths-crust/#e302aa9441d7</a:t>
            </a:r>
          </a:p>
        </p:txBody>
      </p:sp>
    </p:spTree>
    <p:extLst>
      <p:ext uri="{BB962C8B-B14F-4D97-AF65-F5344CB8AC3E}">
        <p14:creationId xmlns:p14="http://schemas.microsoft.com/office/powerpoint/2010/main" val="134732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5400" b="1" dirty="0" smtClean="0">
                <a:solidFill>
                  <a:srgbClr val="0070C0"/>
                </a:solidFill>
              </a:rPr>
              <a:t>A szupermély fúrás</a:t>
            </a:r>
            <a:endParaRPr lang="hu-HU" sz="5400" b="1" dirty="0">
              <a:solidFill>
                <a:srgbClr val="0070C0"/>
              </a:solidFill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838200" y="1574358"/>
            <a:ext cx="10515600" cy="46026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 smtClean="0"/>
              <a:t>A </a:t>
            </a:r>
            <a:r>
              <a:rPr lang="hu-HU" sz="2000" b="1" dirty="0"/>
              <a:t>szupermély fúrás a Kola-félszigeten</a:t>
            </a:r>
            <a:r>
              <a:rPr lang="hu-HU" sz="2000" dirty="0"/>
              <a:t>, </a:t>
            </a:r>
            <a:r>
              <a:rPr lang="hu-HU" sz="2000" dirty="0" smtClean="0"/>
              <a:t>egy </a:t>
            </a:r>
            <a:r>
              <a:rPr lang="hu-HU" sz="2000" dirty="0"/>
              <a:t>tudományos kutató </a:t>
            </a:r>
            <a:r>
              <a:rPr lang="hu-HU" sz="2000" dirty="0" smtClean="0"/>
              <a:t>mélyfúrás </a:t>
            </a:r>
            <a:r>
              <a:rPr lang="hu-HU" sz="2000" dirty="0"/>
              <a:t>volt. Az eredeti terv szerint a </a:t>
            </a:r>
            <a:r>
              <a:rPr lang="hu-HU" sz="2000" dirty="0" smtClean="0"/>
              <a:t>mélyfúrással 15 </a:t>
            </a:r>
            <a:r>
              <a:rPr lang="hu-HU" sz="2000" dirty="0"/>
              <a:t>000 m mélységet akartak elérni, ezzel átfúrták volna a földkérget és a földköpenyt határoló </a:t>
            </a:r>
            <a:r>
              <a:rPr lang="hu-HU" sz="2000" dirty="0" err="1"/>
              <a:t>Mohorovičić</a:t>
            </a:r>
            <a:r>
              <a:rPr lang="hu-HU" sz="2000" dirty="0"/>
              <a:t>-felületet. </a:t>
            </a:r>
            <a:r>
              <a:rPr lang="hu-HU" sz="2000" dirty="0" smtClean="0"/>
              <a:t>A </a:t>
            </a:r>
            <a:r>
              <a:rPr lang="hu-HU" sz="2000" dirty="0"/>
              <a:t>fúrást 1970. május 24-én </a:t>
            </a:r>
            <a:r>
              <a:rPr lang="hu-HU" sz="2000" dirty="0" smtClean="0"/>
              <a:t>kezdték, több </a:t>
            </a:r>
            <a:r>
              <a:rPr lang="hu-HU" sz="2000" dirty="0"/>
              <a:t>fúrólyukat mélyítettek a központi lyuk </a:t>
            </a:r>
            <a:r>
              <a:rPr lang="hu-HU" sz="2000" dirty="0" smtClean="0"/>
              <a:t>elágaztatásával. </a:t>
            </a:r>
            <a:r>
              <a:rPr lang="hu-HU" sz="2000" dirty="0"/>
              <a:t>Az SzG-3 jelű legmélyebb fúrás </a:t>
            </a:r>
            <a:r>
              <a:rPr lang="hu-HU" sz="2000" b="1" dirty="0"/>
              <a:t>1989-ben elérte a 12 261 méter mélységet </a:t>
            </a:r>
            <a:r>
              <a:rPr lang="hu-HU" sz="2000" dirty="0"/>
              <a:t>és 2008-ig is ez volt a legmélyebb fúrólyuk. Ekkor állították le a fúrást teljesen, mert lehetetlennek ítélték annak befejezését, ugyanis a számítások szerint 15 km-es mélységben – amennyire eredetileg tervezték a lyukat – már 300 Celsius fokra nőtt volna a hőmérséklet, mely rengeteg műszert tönkretett volna, és nem lehetett volna folytatni a </a:t>
            </a:r>
            <a:r>
              <a:rPr lang="hu-HU" sz="2000" dirty="0" smtClean="0"/>
              <a:t>fúrást. A kísérleti </a:t>
            </a:r>
            <a:r>
              <a:rPr lang="hu-HU" sz="2000" dirty="0"/>
              <a:t>fúrások több új felismerést hoztak a szeizmikus lökéshullámok terjedésének pontosabb megértésében is. Az egykori kutatóközpont napjainkban elhagyatottan áll a kietlen sarkköri vidéken, és a földfelszínről fúrt legmélyebb lyuk helyét csupán az azt eltakaró alig 30 cm átmérőjű rozsdás fedő jelzi.</a:t>
            </a:r>
          </a:p>
          <a:p>
            <a:endParaRPr lang="hu-HU" sz="2000" dirty="0"/>
          </a:p>
        </p:txBody>
      </p:sp>
      <p:sp>
        <p:nvSpPr>
          <p:cNvPr id="6" name="Google Shape;66;p14"/>
          <p:cNvSpPr/>
          <p:nvPr/>
        </p:nvSpPr>
        <p:spPr>
          <a:xfrm>
            <a:off x="0" y="0"/>
            <a:ext cx="480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Szövegdoboz 6"/>
          <p:cNvSpPr txBox="1"/>
          <p:nvPr/>
        </p:nvSpPr>
        <p:spPr>
          <a:xfrm>
            <a:off x="480000" y="6559826"/>
            <a:ext cx="75905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latin typeface="Roboto"/>
                <a:ea typeface="Roboto"/>
                <a:cs typeface="Roboto"/>
                <a:sym typeface="Roboto"/>
              </a:rPr>
              <a:t>EFOP-3.3.6-17-2017-00001 Élményből tudást – Természetesen a Mátra Múzeumban</a:t>
            </a:r>
          </a:p>
          <a:p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665" y="4688692"/>
            <a:ext cx="1876938" cy="1605889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657" y="4734367"/>
            <a:ext cx="2859819" cy="1501405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7839986" y="6559826"/>
            <a:ext cx="3999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/>
              <a:t>https://www.origo.hu/tudomany/20180323-a-foldkerekseg-legmelyebb-lyuka-mindossze-huszonharom-centi-szeles.html</a:t>
            </a:r>
          </a:p>
        </p:txBody>
      </p:sp>
    </p:spTree>
    <p:extLst>
      <p:ext uri="{BB962C8B-B14F-4D97-AF65-F5344CB8AC3E}">
        <p14:creationId xmlns:p14="http://schemas.microsoft.com/office/powerpoint/2010/main" val="36219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2714"/>
          </a:xfrm>
        </p:spPr>
        <p:txBody>
          <a:bodyPr>
            <a:normAutofit/>
          </a:bodyPr>
          <a:lstStyle/>
          <a:p>
            <a:pPr algn="ctr"/>
            <a:r>
              <a:rPr lang="hu-HU" sz="5400" b="1" dirty="0" smtClean="0">
                <a:solidFill>
                  <a:schemeClr val="bg1">
                    <a:lumMod val="50000"/>
                  </a:schemeClr>
                </a:solidFill>
              </a:rPr>
              <a:t>Földrengések </a:t>
            </a:r>
            <a:endParaRPr lang="hu-HU" sz="5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838199" y="1207840"/>
            <a:ext cx="10579873" cy="51605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800" b="1" dirty="0" smtClean="0"/>
              <a:t>Föld </a:t>
            </a:r>
            <a:r>
              <a:rPr lang="hu-HU" sz="1800" b="1" dirty="0"/>
              <a:t>belső felépítésének </a:t>
            </a:r>
            <a:r>
              <a:rPr lang="hu-HU" sz="1800" b="1" dirty="0" smtClean="0"/>
              <a:t>leírását </a:t>
            </a:r>
            <a:r>
              <a:rPr lang="hu-HU" sz="1800" b="1" dirty="0"/>
              <a:t>a szeizmológiai megfigyelések teszik lehetővé</a:t>
            </a:r>
            <a:r>
              <a:rPr lang="hu-HU" sz="1800" dirty="0"/>
              <a:t>. A földrengések jelentős része a kőzetlemezek találkozásának közelében pattan ki. Ez azért van, mert az egyik kőzetlemez a másik alá bukik, és a lefelé haladás közben a lemezt felépítő kőzetek rugalmasan változtatják alakjukat, és amikor már nem bírják a keletkező feszültséget, a sok felgyülemlett energia földrengés formájában oldódik fel. Ez jelentősen </a:t>
            </a:r>
            <a:r>
              <a:rPr lang="hu-HU" sz="1800" dirty="0" smtClean="0"/>
              <a:t>átrendezi </a:t>
            </a:r>
            <a:r>
              <a:rPr lang="hu-HU" sz="1800" dirty="0"/>
              <a:t>a két kőzetlemez felszínét</a:t>
            </a:r>
            <a:r>
              <a:rPr lang="hu-HU" sz="1800" dirty="0" smtClean="0"/>
              <a:t>. </a:t>
            </a:r>
            <a:r>
              <a:rPr lang="hu-HU" sz="1800" dirty="0"/>
              <a:t>A földrengések nagyon sokféleképpen tudnak rombolni és az emberi életben kárt tenni. A </a:t>
            </a:r>
            <a:r>
              <a:rPr lang="hu-HU" sz="1800" dirty="0" smtClean="0"/>
              <a:t>rengések </a:t>
            </a:r>
            <a:r>
              <a:rPr lang="hu-HU" sz="1800" dirty="0"/>
              <a:t>hatására keletkező másodlagos hatások sokszor sokkal rombolóbbak, mint maga a földrengés. </a:t>
            </a:r>
            <a:endParaRPr lang="hu-HU" sz="1800" dirty="0" smtClean="0"/>
          </a:p>
          <a:p>
            <a:pPr marL="0" indent="0">
              <a:buNone/>
            </a:pPr>
            <a:r>
              <a:rPr lang="hu-HU" sz="1800" dirty="0" smtClean="0"/>
              <a:t>A </a:t>
            </a:r>
            <a:r>
              <a:rPr lang="hu-HU" sz="1800" dirty="0"/>
              <a:t>földrengés elsődleges hatása a lökéshullámok okozta rombolás, mert a házak nem tudnak ellenállni a folyamatos rázkódásnak és </a:t>
            </a:r>
            <a:r>
              <a:rPr lang="hu-HU" sz="1800" dirty="0" err="1"/>
              <a:t>összedőlnek</a:t>
            </a:r>
            <a:r>
              <a:rPr lang="hu-HU" sz="1800" dirty="0"/>
              <a:t>. </a:t>
            </a:r>
            <a:endParaRPr lang="hu-HU" sz="1800" dirty="0" smtClean="0"/>
          </a:p>
          <a:p>
            <a:pPr marL="0" indent="0">
              <a:buNone/>
            </a:pPr>
            <a:r>
              <a:rPr lang="hu-HU" sz="1800" dirty="0" smtClean="0"/>
              <a:t>Másodlagos </a:t>
            </a:r>
            <a:r>
              <a:rPr lang="hu-HU" sz="1800" dirty="0"/>
              <a:t>hatásnak nevezhetjük a földrengés hatására keletkező egyéb természeti jelenségeket, ezek közül is a legpusztítóbb a </a:t>
            </a:r>
            <a:r>
              <a:rPr lang="hu-HU" sz="1800" dirty="0" err="1"/>
              <a:t>cunami</a:t>
            </a:r>
            <a:r>
              <a:rPr lang="hu-HU" sz="1800" dirty="0"/>
              <a:t>, ami a tengerfenéken kipattanó rengés következtében a tengeren keletkező hullám, amely a part közelébe érve több tíz méter magasra is </a:t>
            </a:r>
            <a:r>
              <a:rPr lang="hu-HU" sz="1800" dirty="0" smtClean="0"/>
              <a:t>megnőhet.</a:t>
            </a:r>
            <a:endParaRPr lang="hu-HU" sz="1800" dirty="0"/>
          </a:p>
          <a:p>
            <a:pPr marL="0" indent="0">
              <a:buNone/>
            </a:pPr>
            <a:endParaRPr lang="hu-HU" sz="1600" dirty="0"/>
          </a:p>
        </p:txBody>
      </p:sp>
      <p:sp>
        <p:nvSpPr>
          <p:cNvPr id="6" name="Google Shape;66;p14"/>
          <p:cNvSpPr/>
          <p:nvPr/>
        </p:nvSpPr>
        <p:spPr>
          <a:xfrm>
            <a:off x="0" y="0"/>
            <a:ext cx="480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Szövegdoboz 6"/>
          <p:cNvSpPr txBox="1"/>
          <p:nvPr/>
        </p:nvSpPr>
        <p:spPr>
          <a:xfrm>
            <a:off x="480000" y="6559826"/>
            <a:ext cx="75905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latin typeface="Roboto"/>
                <a:ea typeface="Roboto"/>
                <a:cs typeface="Roboto"/>
                <a:sym typeface="Roboto"/>
              </a:rPr>
              <a:t>EFOP-3.3.6-17-2017-00001 Élményből tudást – Természetesen a Mátra Múzeumban</a:t>
            </a:r>
          </a:p>
          <a:p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7354565" y="6559826"/>
            <a:ext cx="3999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Készítette</a:t>
            </a:r>
            <a:r>
              <a:rPr lang="en-US" sz="800" dirty="0"/>
              <a:t>: </a:t>
            </a:r>
            <a:r>
              <a:rPr lang="en-US" sz="800" dirty="0" err="1"/>
              <a:t>Ismeretlen</a:t>
            </a:r>
            <a:r>
              <a:rPr lang="en-US" sz="800" dirty="0"/>
              <a:t> - National Archives and Records </a:t>
            </a:r>
            <a:r>
              <a:rPr lang="en-US" sz="800" dirty="0" err="1"/>
              <a:t>AdministrationUploaded</a:t>
            </a:r>
            <a:r>
              <a:rPr lang="en-US" sz="800" dirty="0"/>
              <a:t> from : www.archives.gov, </a:t>
            </a:r>
            <a:r>
              <a:rPr lang="en-US" sz="800" dirty="0" err="1"/>
              <a:t>Közkincs</a:t>
            </a:r>
            <a:r>
              <a:rPr lang="en-US" sz="800" dirty="0"/>
              <a:t>, https://commons.wikimedia.org/w/index.php?curid=196364</a:t>
            </a:r>
            <a:endParaRPr lang="hu-HU" sz="8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14" y="4405085"/>
            <a:ext cx="10312841" cy="1541952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8801430" y="4143475"/>
            <a:ext cx="255237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1100" dirty="0" smtClean="0"/>
              <a:t>San Francisco az 1906-os földrengés után</a:t>
            </a:r>
            <a:endParaRPr lang="hu-HU" sz="1100" dirty="0"/>
          </a:p>
        </p:txBody>
      </p:sp>
      <p:sp>
        <p:nvSpPr>
          <p:cNvPr id="8" name="Téglalap 7"/>
          <p:cNvSpPr/>
          <p:nvPr/>
        </p:nvSpPr>
        <p:spPr>
          <a:xfrm>
            <a:off x="838198" y="6023981"/>
            <a:ext cx="4864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hlinkClick r:id="rId3"/>
              </a:rPr>
              <a:t>https://www.youtube.com/watch?v=6TaxcXfSwdE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591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solidFill>
                  <a:srgbClr val="0070C0"/>
                </a:solidFill>
              </a:rPr>
              <a:t>Földrengéshullámok </a:t>
            </a:r>
            <a:endParaRPr lang="hu-HU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409518"/>
              </p:ext>
            </p:extLst>
          </p:nvPr>
        </p:nvGraphicFramePr>
        <p:xfrm>
          <a:off x="838200" y="1825625"/>
          <a:ext cx="677915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Tartalom helye 8"/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550" y="2711394"/>
            <a:ext cx="3444898" cy="3087881"/>
          </a:xfrm>
        </p:spPr>
      </p:pic>
      <p:sp>
        <p:nvSpPr>
          <p:cNvPr id="6" name="Google Shape;66;p14"/>
          <p:cNvSpPr/>
          <p:nvPr/>
        </p:nvSpPr>
        <p:spPr>
          <a:xfrm>
            <a:off x="0" y="0"/>
            <a:ext cx="480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Szövegdoboz 6"/>
          <p:cNvSpPr txBox="1"/>
          <p:nvPr/>
        </p:nvSpPr>
        <p:spPr>
          <a:xfrm>
            <a:off x="480000" y="6488264"/>
            <a:ext cx="6342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latin typeface="Roboto"/>
                <a:ea typeface="Roboto"/>
                <a:cs typeface="Roboto"/>
                <a:sym typeface="Roboto"/>
              </a:rPr>
              <a:t>EFOP-3.3.6-17-2017-00001 Élményből tudást – Természetesen a Mátra Múzeumban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7895644" y="6481427"/>
            <a:ext cx="42963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/>
              <a:t>https://regi.tankonyvtar.hu/hu/tartalom/tamop425/0033_SCORM_MFGFT6001T/sco_09_03.scorm</a:t>
            </a:r>
          </a:p>
        </p:txBody>
      </p:sp>
    </p:spTree>
    <p:extLst>
      <p:ext uri="{BB962C8B-B14F-4D97-AF65-F5344CB8AC3E}">
        <p14:creationId xmlns:p14="http://schemas.microsoft.com/office/powerpoint/2010/main" val="263584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8408"/>
          </a:xfrm>
        </p:spPr>
        <p:txBody>
          <a:bodyPr>
            <a:normAutofit/>
          </a:bodyPr>
          <a:lstStyle/>
          <a:p>
            <a:pPr algn="ctr"/>
            <a:r>
              <a:rPr lang="hu-HU" sz="5400" b="1" dirty="0" smtClean="0">
                <a:solidFill>
                  <a:srgbClr val="0070C0"/>
                </a:solidFill>
              </a:rPr>
              <a:t>A Föld belső szerkezete</a:t>
            </a:r>
            <a:endParaRPr lang="hu-HU" sz="5400" b="1" dirty="0">
              <a:solidFill>
                <a:srgbClr val="0070C0"/>
              </a:solidFill>
            </a:endParaRPr>
          </a:p>
        </p:txBody>
      </p:sp>
      <p:graphicFrame>
        <p:nvGraphicFramePr>
          <p:cNvPr id="2" name="Tartalom helye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9700687"/>
              </p:ext>
            </p:extLst>
          </p:nvPr>
        </p:nvGraphicFramePr>
        <p:xfrm>
          <a:off x="838199" y="1455089"/>
          <a:ext cx="10579873" cy="5160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Google Shape;66;p14"/>
          <p:cNvSpPr/>
          <p:nvPr/>
        </p:nvSpPr>
        <p:spPr>
          <a:xfrm>
            <a:off x="0" y="0"/>
            <a:ext cx="480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Szövegdoboz 6"/>
          <p:cNvSpPr txBox="1"/>
          <p:nvPr/>
        </p:nvSpPr>
        <p:spPr>
          <a:xfrm>
            <a:off x="480000" y="6615485"/>
            <a:ext cx="75905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latin typeface="Roboto"/>
                <a:ea typeface="Roboto"/>
                <a:cs typeface="Roboto"/>
                <a:sym typeface="Roboto"/>
              </a:rPr>
              <a:t>EFOP-3.3.6-17-2017-00001 Élményből tudást – Természetesen a Mátra Múzeumban</a:t>
            </a:r>
          </a:p>
          <a:p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647" y="2673948"/>
            <a:ext cx="3397180" cy="2661124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9740348" y="6677040"/>
            <a:ext cx="38245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/>
              <a:t>http://energiapedia.hu/foldkopeny</a:t>
            </a:r>
          </a:p>
        </p:txBody>
      </p:sp>
    </p:spTree>
    <p:extLst>
      <p:ext uri="{BB962C8B-B14F-4D97-AF65-F5344CB8AC3E}">
        <p14:creationId xmlns:p14="http://schemas.microsoft.com/office/powerpoint/2010/main" val="276733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930302" y="11068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5400" b="1" dirty="0" smtClean="0">
                <a:solidFill>
                  <a:srgbClr val="0070C0"/>
                </a:solidFill>
              </a:rPr>
              <a:t>Földkéreg felépítése</a:t>
            </a:r>
            <a:endParaRPr lang="hu-HU" sz="5400" b="1" dirty="0">
              <a:solidFill>
                <a:srgbClr val="0070C0"/>
              </a:solidFill>
            </a:endParaRPr>
          </a:p>
        </p:txBody>
      </p:sp>
      <p:graphicFrame>
        <p:nvGraphicFramePr>
          <p:cNvPr id="10" name="Tartalom helye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834484"/>
              </p:ext>
            </p:extLst>
          </p:nvPr>
        </p:nvGraphicFramePr>
        <p:xfrm>
          <a:off x="930302" y="1358228"/>
          <a:ext cx="10614991" cy="4971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Google Shape;66;p14"/>
          <p:cNvSpPr/>
          <p:nvPr/>
        </p:nvSpPr>
        <p:spPr>
          <a:xfrm>
            <a:off x="0" y="0"/>
            <a:ext cx="480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Szövegdoboz 6"/>
          <p:cNvSpPr txBox="1"/>
          <p:nvPr/>
        </p:nvSpPr>
        <p:spPr>
          <a:xfrm>
            <a:off x="480000" y="6559826"/>
            <a:ext cx="75905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latin typeface="Roboto"/>
                <a:ea typeface="Roboto"/>
                <a:cs typeface="Roboto"/>
                <a:sym typeface="Roboto"/>
              </a:rPr>
              <a:t>EFOP-3.3.6-17-2017-00001 Élményből tudást – Természetesen a Mátra Múzeumban</a:t>
            </a:r>
          </a:p>
          <a:p>
            <a:endParaRPr lang="hu-HU" dirty="0"/>
          </a:p>
        </p:txBody>
      </p:sp>
      <p:pic>
        <p:nvPicPr>
          <p:cNvPr id="11" name="Picture 2" descr="https://upload.wikimedia.org/wikipedia/commons/thumb/5/53/Jordens_inre.svg/800px-Jordens_inre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784" y="1358229"/>
            <a:ext cx="2297926" cy="239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zövegdoboz 11"/>
          <p:cNvSpPr txBox="1"/>
          <p:nvPr/>
        </p:nvSpPr>
        <p:spPr>
          <a:xfrm>
            <a:off x="8142135" y="6498271"/>
            <a:ext cx="433346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/>
              <a:t>Készítette: </a:t>
            </a:r>
            <a:r>
              <a:rPr lang="hu-HU" sz="800" dirty="0" err="1"/>
              <a:t>Original</a:t>
            </a:r>
            <a:r>
              <a:rPr lang="hu-HU" sz="800" dirty="0"/>
              <a:t> </a:t>
            </a:r>
            <a:r>
              <a:rPr lang="hu-HU" sz="800" dirty="0" err="1"/>
              <a:t>Mats</a:t>
            </a:r>
            <a:r>
              <a:rPr lang="hu-HU" sz="800" dirty="0"/>
              <a:t> Halldin </a:t>
            </a:r>
            <a:r>
              <a:rPr lang="hu-HU" sz="800" dirty="0" err="1"/>
              <a:t>Vectorization</a:t>
            </a:r>
            <a:r>
              <a:rPr lang="hu-HU" sz="800" dirty="0"/>
              <a:t>: </a:t>
            </a:r>
            <a:r>
              <a:rPr lang="hu-HU" sz="800" dirty="0" err="1"/>
              <a:t>Chabacano</a:t>
            </a:r>
            <a:r>
              <a:rPr lang="hu-HU" sz="800" dirty="0"/>
              <a:t> - File:Jordens inre.jpg, CC BY-SA 3.0, https://commons.wikimedia.org/w/index.php?curid=1659604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9957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1532</TotalTime>
  <Words>2428</Words>
  <Application>Microsoft Office PowerPoint</Application>
  <PresentationFormat>Egyéni</PresentationFormat>
  <Paragraphs>223</Paragraphs>
  <Slides>34</Slides>
  <Notes>3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34</vt:i4>
      </vt:variant>
    </vt:vector>
  </HeadingPairs>
  <TitlesOfParts>
    <vt:vector size="35" baseType="lpstr">
      <vt:lpstr>Office-téma</vt:lpstr>
      <vt:lpstr>Élményből tudást Természetesen a Mátra Múzeumban</vt:lpstr>
      <vt:lpstr>Természeti rendszerek</vt:lpstr>
      <vt:lpstr>PowerPoint bemutató</vt:lpstr>
      <vt:lpstr>GEOSZFÉRA</vt:lpstr>
      <vt:lpstr>A szupermély fúrás</vt:lpstr>
      <vt:lpstr>Földrengések </vt:lpstr>
      <vt:lpstr>Földrengéshullámok </vt:lpstr>
      <vt:lpstr>A Föld belső szerkezete</vt:lpstr>
      <vt:lpstr>Földkéreg felépítése</vt:lpstr>
      <vt:lpstr>A Földköpeny felépítése</vt:lpstr>
      <vt:lpstr>A Földmag felépítése</vt:lpstr>
      <vt:lpstr>Sarki fény</vt:lpstr>
      <vt:lpstr>Emlékszel még? Nevezd meg a részeit!</vt:lpstr>
      <vt:lpstr>Lemeztektonika </vt:lpstr>
      <vt:lpstr>Lemeztektonika </vt:lpstr>
      <vt:lpstr>Kőzetlemezek</vt:lpstr>
      <vt:lpstr>Ezek a kőzetlemezek mozognak!</vt:lpstr>
      <vt:lpstr>Távolodó kőzetlemezek</vt:lpstr>
      <vt:lpstr>Közeledő kőzetlemezek</vt:lpstr>
      <vt:lpstr>Óceáni lemez ütközik kontinentális lemezzel</vt:lpstr>
      <vt:lpstr>Óceáni lemez ütközik óceáni lemezzel</vt:lpstr>
      <vt:lpstr>Kontinentális lemez ütközik kontinentális lemezzel</vt:lpstr>
      <vt:lpstr>Elcsúszó lemezszegélyek</vt:lpstr>
      <vt:lpstr>JÁTÉK!</vt:lpstr>
      <vt:lpstr>Hegységképződés </vt:lpstr>
      <vt:lpstr>Vulkanizmus </vt:lpstr>
      <vt:lpstr>Pompeii  </vt:lpstr>
      <vt:lpstr>Anak Krakatau</vt:lpstr>
      <vt:lpstr>Földrengések </vt:lpstr>
      <vt:lpstr>EFOP-3.3.6-17-2017-00001 Élményből tudást – Természetesen a Mátra Múzeumban</vt:lpstr>
      <vt:lpstr>KVÍZJÁTÉK</vt:lpstr>
      <vt:lpstr>KVÍZJÁTÉK</vt:lpstr>
      <vt:lpstr>KVÍZJÁTÉK</vt:lpstr>
      <vt:lpstr>MEGOLDÁSOK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Élményből tudást Természetesen a Mátra Múzeumban</dc:title>
  <dc:creator>User</dc:creator>
  <cp:lastModifiedBy>elmenykozpont4@outlook.hu</cp:lastModifiedBy>
  <cp:revision>193</cp:revision>
  <dcterms:created xsi:type="dcterms:W3CDTF">2020-04-13T09:34:42Z</dcterms:created>
  <dcterms:modified xsi:type="dcterms:W3CDTF">2020-12-04T08:12:27Z</dcterms:modified>
</cp:coreProperties>
</file>