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6" r:id="rId4"/>
    <p:sldId id="281" r:id="rId5"/>
    <p:sldId id="280" r:id="rId6"/>
    <p:sldId id="282" r:id="rId7"/>
    <p:sldId id="277" r:id="rId8"/>
    <p:sldId id="279" r:id="rId9"/>
    <p:sldId id="295" r:id="rId10"/>
    <p:sldId id="276" r:id="rId11"/>
    <p:sldId id="273" r:id="rId12"/>
    <p:sldId id="288" r:id="rId13"/>
    <p:sldId id="275" r:id="rId14"/>
    <p:sldId id="274" r:id="rId15"/>
    <p:sldId id="270" r:id="rId16"/>
    <p:sldId id="272" r:id="rId17"/>
    <p:sldId id="285" r:id="rId18"/>
    <p:sldId id="291" r:id="rId19"/>
    <p:sldId id="284" r:id="rId20"/>
    <p:sldId id="283" r:id="rId21"/>
    <p:sldId id="289" r:id="rId22"/>
    <p:sldId id="290" r:id="rId23"/>
    <p:sldId id="292" r:id="rId24"/>
    <p:sldId id="303" r:id="rId25"/>
    <p:sldId id="302" r:id="rId26"/>
    <p:sldId id="293" r:id="rId27"/>
    <p:sldId id="296" r:id="rId28"/>
    <p:sldId id="267" r:id="rId29"/>
    <p:sldId id="298" r:id="rId30"/>
    <p:sldId id="268" r:id="rId31"/>
    <p:sldId id="297" r:id="rId32"/>
    <p:sldId id="304" r:id="rId33"/>
    <p:sldId id="307" r:id="rId34"/>
    <p:sldId id="305" r:id="rId35"/>
    <p:sldId id="306" r:id="rId36"/>
    <p:sldId id="259" r:id="rId37"/>
    <p:sldId id="260" r:id="rId38"/>
    <p:sldId id="299" r:id="rId39"/>
    <p:sldId id="300" r:id="rId40"/>
    <p:sldId id="301" r:id="rId4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xmlns="" userId="38d38844bcd85e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D1D9F-D38E-4FAB-847B-D0684EDBCB3D}" type="datetimeFigureOut">
              <a:rPr lang="hu-HU" smtClean="0"/>
              <a:t>2020. 11. 20.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3D03F-B195-45B1-A62A-6783AFDD9793}" type="slidenum">
              <a:rPr lang="hu-HU" smtClean="0"/>
              <a:t>‹#›</a:t>
            </a:fld>
            <a:endParaRPr lang="hu-HU"/>
          </a:p>
        </p:txBody>
      </p:sp>
    </p:spTree>
    <p:extLst>
      <p:ext uri="{BB962C8B-B14F-4D97-AF65-F5344CB8AC3E}">
        <p14:creationId xmlns:p14="http://schemas.microsoft.com/office/powerpoint/2010/main" val="20287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3614263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AC6B032-2358-423F-9B4E-B3C63F0433D8}" type="slidenum">
              <a:t>31</a:t>
            </a:fld>
            <a:endParaRPr lang="hu-HU"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Diakép helye 1"/>
          <p:cNvSpPr>
            <a:spLocks noGrp="1" noRot="1" noChangeAspect="1"/>
          </p:cNvSpPr>
          <p:nvPr>
            <p:ph type="sldImg"/>
          </p:nvPr>
        </p:nvSpPr>
        <p:spPr>
          <a:xfrm>
            <a:off x="217488" y="812800"/>
            <a:ext cx="7124700" cy="4008438"/>
          </a:xfrm>
          <a:solidFill>
            <a:srgbClr val="5B9BD5"/>
          </a:solidFill>
          <a:ln w="25402">
            <a:solidFill>
              <a:srgbClr val="41719C"/>
            </a:solidFill>
            <a:prstDash val="solid"/>
          </a:ln>
        </p:spPr>
      </p:sp>
      <p:sp>
        <p:nvSpPr>
          <p:cNvPr id="4" name="Jegyzetek helye 2"/>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361147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172b6f912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172b6f912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5716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172b6f91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172b6f91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3698612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BFC9BED-15A7-4669-94BF-42671BF7316E}" type="slidenum">
              <a:t>21</a:t>
            </a:fld>
            <a:endParaRPr lang="hu-HU"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Diakép helye 1"/>
          <p:cNvSpPr>
            <a:spLocks noGrp="1" noRot="1" noChangeAspect="1"/>
          </p:cNvSpPr>
          <p:nvPr>
            <p:ph type="sldImg"/>
          </p:nvPr>
        </p:nvSpPr>
        <p:spPr>
          <a:solidFill>
            <a:srgbClr val="5B9BD5"/>
          </a:solidFill>
          <a:ln w="25402">
            <a:solidFill>
              <a:srgbClr val="41719C"/>
            </a:solidFill>
            <a:prstDash val="solid"/>
          </a:ln>
        </p:spPr>
      </p:sp>
      <p:sp>
        <p:nvSpPr>
          <p:cNvPr id="4" name="Jegyzetek helye 2"/>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229426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D392F1-1BAB-4989-82BD-DD71D01B8F8D}" type="slidenum">
              <a:t>22</a:t>
            </a:fld>
            <a:endParaRPr lang="hu-HU"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Diakép helye 1"/>
          <p:cNvSpPr>
            <a:spLocks noGrp="1" noRot="1" noChangeAspect="1"/>
          </p:cNvSpPr>
          <p:nvPr>
            <p:ph type="sldImg"/>
          </p:nvPr>
        </p:nvSpPr>
        <p:spPr>
          <a:solidFill>
            <a:srgbClr val="5B9BD5"/>
          </a:solidFill>
          <a:ln w="25402">
            <a:solidFill>
              <a:srgbClr val="41719C"/>
            </a:solidFill>
            <a:prstDash val="solid"/>
          </a:ln>
        </p:spPr>
      </p:sp>
      <p:sp>
        <p:nvSpPr>
          <p:cNvPr id="4" name="Jegyzetek helye 2"/>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331003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ACF5D90-E63E-42D8-B481-437F2CDB6B6A}" type="slidenum">
              <a:t>23</a:t>
            </a:fld>
            <a:endParaRPr lang="hu-HU"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Diakép helye 1"/>
          <p:cNvSpPr>
            <a:spLocks noGrp="1" noRot="1" noChangeAspect="1"/>
          </p:cNvSpPr>
          <p:nvPr>
            <p:ph type="sldImg"/>
          </p:nvPr>
        </p:nvSpPr>
        <p:spPr>
          <a:solidFill>
            <a:srgbClr val="5B9BD5"/>
          </a:solidFill>
          <a:ln w="25402">
            <a:solidFill>
              <a:srgbClr val="41719C"/>
            </a:solidFill>
            <a:prstDash val="solid"/>
          </a:ln>
        </p:spPr>
      </p:sp>
      <p:sp>
        <p:nvSpPr>
          <p:cNvPr id="4" name="Jegyzetek helye 2"/>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346605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3DDAA0F-3A34-4D9B-95A3-5ABECA3F08B8}" type="slidenum">
              <a:t>24</a:t>
            </a:fld>
            <a:endParaRPr lang="hu-HU"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Diakép helye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Jegyzetek helye 2"/>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697179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3DDAA0F-3A34-4D9B-95A3-5ABECA3F08B8}" type="slidenum">
              <a:t>25</a:t>
            </a:fld>
            <a:endParaRPr lang="hu-HU"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Diakép helye 1"/>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Jegyzetek helye 2"/>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257614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F3DA729-7D67-410E-98E8-1A59BE45841B}" type="slidenum">
              <a:t>26</a:t>
            </a:fld>
            <a:endParaRPr lang="hu-HU"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Diakép helye 1"/>
          <p:cNvSpPr>
            <a:spLocks noGrp="1" noRot="1" noChangeAspect="1"/>
          </p:cNvSpPr>
          <p:nvPr>
            <p:ph type="sldImg"/>
          </p:nvPr>
        </p:nvSpPr>
        <p:spPr>
          <a:solidFill>
            <a:srgbClr val="5B9BD5"/>
          </a:solidFill>
          <a:ln w="25402">
            <a:solidFill>
              <a:srgbClr val="41719C"/>
            </a:solidFill>
            <a:prstDash val="solid"/>
          </a:ln>
        </p:spPr>
      </p:sp>
      <p:sp>
        <p:nvSpPr>
          <p:cNvPr id="4" name="Jegyzetek helye 2"/>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2295699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011250A-C1A9-43C1-AC2F-26278E0974B4}" type="slidenum">
              <a:t>27</a:t>
            </a:fld>
            <a:endParaRPr lang="hu-HU" sz="1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Diakép helye 1"/>
          <p:cNvSpPr>
            <a:spLocks noGrp="1" noRot="1" noChangeAspect="1"/>
          </p:cNvSpPr>
          <p:nvPr>
            <p:ph type="sldImg"/>
          </p:nvPr>
        </p:nvSpPr>
        <p:spPr>
          <a:solidFill>
            <a:srgbClr val="5B9BD5"/>
          </a:solidFill>
          <a:ln w="25402">
            <a:solidFill>
              <a:srgbClr val="41719C"/>
            </a:solidFill>
            <a:prstDash val="solid"/>
          </a:ln>
        </p:spPr>
      </p:sp>
      <p:sp>
        <p:nvSpPr>
          <p:cNvPr id="4" name="Jegyzetek helye 2"/>
          <p:cNvSpPr txBox="1">
            <a:spLocks noGrp="1"/>
          </p:cNvSpPr>
          <p:nvPr>
            <p:ph type="body" sz="quarter" idx="1"/>
          </p:nvPr>
        </p:nvSpPr>
        <p:spPr/>
        <p:txBody>
          <a:bodyPr/>
          <a:lstStyle/>
          <a:p>
            <a:endParaRPr lang="hu-HU"/>
          </a:p>
        </p:txBody>
      </p:sp>
    </p:spTree>
    <p:extLst>
      <p:ext uri="{BB962C8B-B14F-4D97-AF65-F5344CB8AC3E}">
        <p14:creationId xmlns:p14="http://schemas.microsoft.com/office/powerpoint/2010/main" val="103305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14597105-7C39-4F0E-884D-5D0644F31662}" type="datetimeFigureOut">
              <a:rPr lang="hu-HU" smtClean="0"/>
              <a:t>2020. 11. 20.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4CECEEF-E767-4017-AAA0-FD1AF23785D8}" type="slidenum">
              <a:rPr lang="hu-HU" smtClean="0"/>
              <a:t>‹#›</a:t>
            </a:fld>
            <a:endParaRPr lang="hu-HU"/>
          </a:p>
        </p:txBody>
      </p:sp>
    </p:spTree>
    <p:extLst>
      <p:ext uri="{BB962C8B-B14F-4D97-AF65-F5344CB8AC3E}">
        <p14:creationId xmlns:p14="http://schemas.microsoft.com/office/powerpoint/2010/main" val="52187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4597105-7C39-4F0E-884D-5D0644F31662}" type="datetimeFigureOut">
              <a:rPr lang="hu-HU" smtClean="0"/>
              <a:t>2020. 11. 20.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4CECEEF-E767-4017-AAA0-FD1AF23785D8}" type="slidenum">
              <a:rPr lang="hu-HU" smtClean="0"/>
              <a:t>‹#›</a:t>
            </a:fld>
            <a:endParaRPr lang="hu-HU"/>
          </a:p>
        </p:txBody>
      </p:sp>
    </p:spTree>
    <p:extLst>
      <p:ext uri="{BB962C8B-B14F-4D97-AF65-F5344CB8AC3E}">
        <p14:creationId xmlns:p14="http://schemas.microsoft.com/office/powerpoint/2010/main" val="61321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4597105-7C39-4F0E-884D-5D0644F31662}" type="datetimeFigureOut">
              <a:rPr lang="hu-HU" smtClean="0"/>
              <a:t>2020. 11. 20.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4CECEEF-E767-4017-AAA0-FD1AF23785D8}" type="slidenum">
              <a:rPr lang="hu-HU" smtClean="0"/>
              <a:t>‹#›</a:t>
            </a:fld>
            <a:endParaRPr lang="hu-HU"/>
          </a:p>
        </p:txBody>
      </p:sp>
    </p:spTree>
    <p:extLst>
      <p:ext uri="{BB962C8B-B14F-4D97-AF65-F5344CB8AC3E}">
        <p14:creationId xmlns:p14="http://schemas.microsoft.com/office/powerpoint/2010/main" val="1939620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hu" smtClean="0"/>
              <a:pPr/>
              <a:t>‹#›</a:t>
            </a:fld>
            <a:endParaRPr lang="hu"/>
          </a:p>
        </p:txBody>
      </p:sp>
    </p:spTree>
    <p:extLst>
      <p:ext uri="{BB962C8B-B14F-4D97-AF65-F5344CB8AC3E}">
        <p14:creationId xmlns:p14="http://schemas.microsoft.com/office/powerpoint/2010/main" val="314033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4597105-7C39-4F0E-884D-5D0644F31662}" type="datetimeFigureOut">
              <a:rPr lang="hu-HU" smtClean="0"/>
              <a:t>2020. 11. 20.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4CECEEF-E767-4017-AAA0-FD1AF23785D8}" type="slidenum">
              <a:rPr lang="hu-HU" smtClean="0"/>
              <a:t>‹#›</a:t>
            </a:fld>
            <a:endParaRPr lang="hu-HU"/>
          </a:p>
        </p:txBody>
      </p:sp>
    </p:spTree>
    <p:extLst>
      <p:ext uri="{BB962C8B-B14F-4D97-AF65-F5344CB8AC3E}">
        <p14:creationId xmlns:p14="http://schemas.microsoft.com/office/powerpoint/2010/main" val="247215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14597105-7C39-4F0E-884D-5D0644F31662}" type="datetimeFigureOut">
              <a:rPr lang="hu-HU" smtClean="0"/>
              <a:t>2020. 11. 20.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4CECEEF-E767-4017-AAA0-FD1AF23785D8}" type="slidenum">
              <a:rPr lang="hu-HU" smtClean="0"/>
              <a:t>‹#›</a:t>
            </a:fld>
            <a:endParaRPr lang="hu-HU"/>
          </a:p>
        </p:txBody>
      </p:sp>
    </p:spTree>
    <p:extLst>
      <p:ext uri="{BB962C8B-B14F-4D97-AF65-F5344CB8AC3E}">
        <p14:creationId xmlns:p14="http://schemas.microsoft.com/office/powerpoint/2010/main" val="468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14597105-7C39-4F0E-884D-5D0644F31662}" type="datetimeFigureOut">
              <a:rPr lang="hu-HU" smtClean="0"/>
              <a:t>2020. 11. 20.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4CECEEF-E767-4017-AAA0-FD1AF23785D8}" type="slidenum">
              <a:rPr lang="hu-HU" smtClean="0"/>
              <a:t>‹#›</a:t>
            </a:fld>
            <a:endParaRPr lang="hu-HU"/>
          </a:p>
        </p:txBody>
      </p:sp>
    </p:spTree>
    <p:extLst>
      <p:ext uri="{BB962C8B-B14F-4D97-AF65-F5344CB8AC3E}">
        <p14:creationId xmlns:p14="http://schemas.microsoft.com/office/powerpoint/2010/main" val="301308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14597105-7C39-4F0E-884D-5D0644F31662}" type="datetimeFigureOut">
              <a:rPr lang="hu-HU" smtClean="0"/>
              <a:t>2020. 11. 20.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34CECEEF-E767-4017-AAA0-FD1AF23785D8}" type="slidenum">
              <a:rPr lang="hu-HU" smtClean="0"/>
              <a:t>‹#›</a:t>
            </a:fld>
            <a:endParaRPr lang="hu-HU"/>
          </a:p>
        </p:txBody>
      </p:sp>
    </p:spTree>
    <p:extLst>
      <p:ext uri="{BB962C8B-B14F-4D97-AF65-F5344CB8AC3E}">
        <p14:creationId xmlns:p14="http://schemas.microsoft.com/office/powerpoint/2010/main" val="965437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14597105-7C39-4F0E-884D-5D0644F31662}" type="datetimeFigureOut">
              <a:rPr lang="hu-HU" smtClean="0"/>
              <a:t>2020. 11. 20.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34CECEEF-E767-4017-AAA0-FD1AF23785D8}" type="slidenum">
              <a:rPr lang="hu-HU" smtClean="0"/>
              <a:t>‹#›</a:t>
            </a:fld>
            <a:endParaRPr lang="hu-HU"/>
          </a:p>
        </p:txBody>
      </p:sp>
    </p:spTree>
    <p:extLst>
      <p:ext uri="{BB962C8B-B14F-4D97-AF65-F5344CB8AC3E}">
        <p14:creationId xmlns:p14="http://schemas.microsoft.com/office/powerpoint/2010/main" val="397395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4597105-7C39-4F0E-884D-5D0644F31662}" type="datetimeFigureOut">
              <a:rPr lang="hu-HU" smtClean="0"/>
              <a:t>2020. 11. 20.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34CECEEF-E767-4017-AAA0-FD1AF23785D8}" type="slidenum">
              <a:rPr lang="hu-HU" smtClean="0"/>
              <a:t>‹#›</a:t>
            </a:fld>
            <a:endParaRPr lang="hu-HU"/>
          </a:p>
        </p:txBody>
      </p:sp>
    </p:spTree>
    <p:extLst>
      <p:ext uri="{BB962C8B-B14F-4D97-AF65-F5344CB8AC3E}">
        <p14:creationId xmlns:p14="http://schemas.microsoft.com/office/powerpoint/2010/main" val="176928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14597105-7C39-4F0E-884D-5D0644F31662}" type="datetimeFigureOut">
              <a:rPr lang="hu-HU" smtClean="0"/>
              <a:t>2020. 11. 20.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4CECEEF-E767-4017-AAA0-FD1AF23785D8}" type="slidenum">
              <a:rPr lang="hu-HU" smtClean="0"/>
              <a:t>‹#›</a:t>
            </a:fld>
            <a:endParaRPr lang="hu-HU"/>
          </a:p>
        </p:txBody>
      </p:sp>
    </p:spTree>
    <p:extLst>
      <p:ext uri="{BB962C8B-B14F-4D97-AF65-F5344CB8AC3E}">
        <p14:creationId xmlns:p14="http://schemas.microsoft.com/office/powerpoint/2010/main" val="13376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14597105-7C39-4F0E-884D-5D0644F31662}" type="datetimeFigureOut">
              <a:rPr lang="hu-HU" smtClean="0"/>
              <a:t>2020. 11. 20.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4CECEEF-E767-4017-AAA0-FD1AF23785D8}" type="slidenum">
              <a:rPr lang="hu-HU" smtClean="0"/>
              <a:t>‹#›</a:t>
            </a:fld>
            <a:endParaRPr lang="hu-HU"/>
          </a:p>
        </p:txBody>
      </p:sp>
    </p:spTree>
    <p:extLst>
      <p:ext uri="{BB962C8B-B14F-4D97-AF65-F5344CB8AC3E}">
        <p14:creationId xmlns:p14="http://schemas.microsoft.com/office/powerpoint/2010/main" val="176842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97105-7C39-4F0E-884D-5D0644F31662}" type="datetimeFigureOut">
              <a:rPr lang="hu-HU" smtClean="0"/>
              <a:t>2020. 11. 20.</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ECEEF-E767-4017-AAA0-FD1AF23785D8}" type="slidenum">
              <a:rPr lang="hu-HU" smtClean="0"/>
              <a:t>‹#›</a:t>
            </a:fld>
            <a:endParaRPr lang="hu-HU"/>
          </a:p>
        </p:txBody>
      </p:sp>
    </p:spTree>
    <p:extLst>
      <p:ext uri="{BB962C8B-B14F-4D97-AF65-F5344CB8AC3E}">
        <p14:creationId xmlns:p14="http://schemas.microsoft.com/office/powerpoint/2010/main" val="1915928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2It3ETk2MGA"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oW8Tf7hTGA"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158800" y="480000"/>
            <a:ext cx="10033200" cy="1602000"/>
          </a:xfrm>
          <a:prstGeom prst="rect">
            <a:avLst/>
          </a:prstGeom>
        </p:spPr>
        <p:txBody>
          <a:bodyPr spcFirstLastPara="1" vert="horz" wrap="square" lIns="121900" tIns="121900" rIns="121900" bIns="121900" rtlCol="0" anchor="t" anchorCtr="0">
            <a:noAutofit/>
          </a:bodyPr>
          <a:lstStyle/>
          <a:p>
            <a:pPr algn="l">
              <a:spcBef>
                <a:spcPts val="0"/>
              </a:spcBef>
            </a:pPr>
            <a:r>
              <a:rPr lang="hu" sz="4800">
                <a:latin typeface="Roboto"/>
                <a:ea typeface="Roboto"/>
                <a:cs typeface="Roboto"/>
                <a:sym typeface="Roboto"/>
              </a:rPr>
              <a:t>Élményből tudást Természetesen</a:t>
            </a:r>
            <a:br>
              <a:rPr lang="hu" sz="4800">
                <a:latin typeface="Roboto"/>
                <a:ea typeface="Roboto"/>
                <a:cs typeface="Roboto"/>
                <a:sym typeface="Roboto"/>
              </a:rPr>
            </a:br>
            <a:r>
              <a:rPr lang="hu" sz="4800">
                <a:latin typeface="Roboto"/>
                <a:ea typeface="Roboto"/>
                <a:cs typeface="Roboto"/>
                <a:sym typeface="Roboto"/>
              </a:rPr>
              <a:t>a Mátra Múzeumban</a:t>
            </a:r>
            <a:endParaRPr sz="4800">
              <a:latin typeface="Roboto"/>
              <a:ea typeface="Roboto"/>
              <a:cs typeface="Roboto"/>
              <a:sym typeface="Roboto"/>
            </a:endParaRPr>
          </a:p>
        </p:txBody>
      </p:sp>
      <p:pic>
        <p:nvPicPr>
          <p:cNvPr id="55" name="Google Shape;55;p13"/>
          <p:cNvPicPr preferRelativeResize="0"/>
          <p:nvPr/>
        </p:nvPicPr>
        <p:blipFill>
          <a:blip r:embed="rId3">
            <a:alphaModFix/>
          </a:blip>
          <a:stretch>
            <a:fillRect/>
          </a:stretch>
        </p:blipFill>
        <p:spPr>
          <a:xfrm>
            <a:off x="811760" y="480000"/>
            <a:ext cx="1193633" cy="1602200"/>
          </a:xfrm>
          <a:prstGeom prst="rect">
            <a:avLst/>
          </a:prstGeom>
          <a:noFill/>
          <a:ln>
            <a:noFill/>
          </a:ln>
        </p:spPr>
      </p:pic>
      <p:sp>
        <p:nvSpPr>
          <p:cNvPr id="56" name="Google Shape;56;p13"/>
          <p:cNvSpPr/>
          <p:nvPr/>
        </p:nvSpPr>
        <p:spPr>
          <a:xfrm>
            <a:off x="0" y="0"/>
            <a:ext cx="480000" cy="6858000"/>
          </a:xfrm>
          <a:prstGeom prst="rect">
            <a:avLst/>
          </a:prstGeom>
          <a:solidFill>
            <a:srgbClr val="85A5BD"/>
          </a:solidFill>
          <a:ln>
            <a:solidFill>
              <a:schemeClr val="accent5">
                <a:lumMod val="40000"/>
                <a:lumOff val="60000"/>
              </a:schemeClr>
            </a:solidFill>
          </a:ln>
        </p:spPr>
        <p:txBody>
          <a:bodyPr spcFirstLastPara="1" wrap="square" lIns="121900" tIns="121900" rIns="121900" bIns="121900" anchor="ctr" anchorCtr="0">
            <a:noAutofit/>
          </a:bodyPr>
          <a:lstStyle/>
          <a:p>
            <a:endParaRPr sz="2400"/>
          </a:p>
        </p:txBody>
      </p:sp>
      <p:sp>
        <p:nvSpPr>
          <p:cNvPr id="57" name="Google Shape;57;p13"/>
          <p:cNvSpPr txBox="1">
            <a:spLocks noGrp="1"/>
          </p:cNvSpPr>
          <p:nvPr>
            <p:ph type="ctrTitle"/>
          </p:nvPr>
        </p:nvSpPr>
        <p:spPr>
          <a:xfrm>
            <a:off x="811767" y="6240000"/>
            <a:ext cx="6387200" cy="618000"/>
          </a:xfrm>
          <a:prstGeom prst="rect">
            <a:avLst/>
          </a:prstGeom>
        </p:spPr>
        <p:txBody>
          <a:bodyPr spcFirstLastPara="1" vert="horz" wrap="square" lIns="121900" tIns="121900" rIns="121900" bIns="121900" rtlCol="0" anchor="b" anchorCtr="0">
            <a:noAutofit/>
          </a:bodyPr>
          <a:lstStyle/>
          <a:p>
            <a:pPr algn="l">
              <a:spcBef>
                <a:spcPts val="0"/>
              </a:spcBef>
            </a:pPr>
            <a:r>
              <a:rPr lang="hu" sz="1600">
                <a:latin typeface="Roboto"/>
                <a:ea typeface="Roboto"/>
                <a:cs typeface="Roboto"/>
                <a:sym typeface="Roboto"/>
              </a:rPr>
              <a:t>EFOP-3.3.6-17-2017-00001</a:t>
            </a:r>
            <a:br>
              <a:rPr lang="hu" sz="1600">
                <a:latin typeface="Roboto"/>
                <a:ea typeface="Roboto"/>
                <a:cs typeface="Roboto"/>
                <a:sym typeface="Roboto"/>
              </a:rPr>
            </a:br>
            <a:r>
              <a:rPr lang="hu" sz="1600">
                <a:latin typeface="Roboto"/>
                <a:ea typeface="Roboto"/>
                <a:cs typeface="Roboto"/>
                <a:sym typeface="Roboto"/>
              </a:rPr>
              <a:t>Élményből tudást – Természetesen a Mátra Múzeumban</a:t>
            </a:r>
            <a:endParaRPr sz="1600">
              <a:latin typeface="Roboto"/>
              <a:ea typeface="Roboto"/>
              <a:cs typeface="Roboto"/>
              <a:sym typeface="Roboto"/>
            </a:endParaRPr>
          </a:p>
        </p:txBody>
      </p:sp>
      <p:pic>
        <p:nvPicPr>
          <p:cNvPr id="58" name="Google Shape;58;p13"/>
          <p:cNvPicPr preferRelativeResize="0"/>
          <p:nvPr/>
        </p:nvPicPr>
        <p:blipFill>
          <a:blip r:embed="rId4">
            <a:alphaModFix/>
          </a:blip>
          <a:stretch>
            <a:fillRect/>
          </a:stretch>
        </p:blipFill>
        <p:spPr>
          <a:xfrm>
            <a:off x="5804801" y="2444529"/>
            <a:ext cx="6387199" cy="4413471"/>
          </a:xfrm>
          <a:prstGeom prst="rect">
            <a:avLst/>
          </a:prstGeom>
          <a:noFill/>
          <a:ln>
            <a:noFill/>
          </a:ln>
        </p:spPr>
      </p:pic>
      <p:sp>
        <p:nvSpPr>
          <p:cNvPr id="2" name="Téglalap 1"/>
          <p:cNvSpPr/>
          <p:nvPr/>
        </p:nvSpPr>
        <p:spPr>
          <a:xfrm>
            <a:off x="2425034" y="2618504"/>
            <a:ext cx="6096000" cy="1200329"/>
          </a:xfrm>
          <a:prstGeom prst="rect">
            <a:avLst/>
          </a:prstGeom>
        </p:spPr>
        <p:txBody>
          <a:bodyPr>
            <a:spAutoFit/>
          </a:bodyPr>
          <a:lstStyle/>
          <a:p>
            <a:r>
              <a:rPr lang="hu" sz="2400" dirty="0">
                <a:latin typeface="Roboto"/>
                <a:ea typeface="Roboto"/>
                <a:cs typeface="Roboto"/>
                <a:sym typeface="Roboto"/>
              </a:rPr>
              <a:t>EFOP-3.3.6-17-2017-00001</a:t>
            </a:r>
            <a:br>
              <a:rPr lang="hu" sz="2400" dirty="0">
                <a:latin typeface="Roboto"/>
                <a:ea typeface="Roboto"/>
                <a:cs typeface="Roboto"/>
                <a:sym typeface="Roboto"/>
              </a:rPr>
            </a:br>
            <a:r>
              <a:rPr lang="hu" sz="2400" dirty="0">
                <a:latin typeface="Roboto"/>
                <a:ea typeface="Roboto"/>
                <a:cs typeface="Roboto"/>
                <a:sym typeface="Roboto"/>
              </a:rPr>
              <a:t>Élményből tudást – Természetesen a Mátra Múzeumban</a:t>
            </a:r>
            <a:endParaRPr lang="hu-HU" sz="2400" dirty="0"/>
          </a:p>
        </p:txBody>
      </p:sp>
    </p:spTree>
    <p:extLst>
      <p:ext uri="{BB962C8B-B14F-4D97-AF65-F5344CB8AC3E}">
        <p14:creationId xmlns:p14="http://schemas.microsoft.com/office/powerpoint/2010/main" val="2302741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444638"/>
            <a:ext cx="10515600" cy="1325563"/>
          </a:xfrm>
        </p:spPr>
        <p:txBody>
          <a:bodyPr>
            <a:normAutofit/>
          </a:bodyPr>
          <a:lstStyle/>
          <a:p>
            <a:r>
              <a:rPr lang="hu-HU" sz="4000" b="1" dirty="0" smtClean="0">
                <a:solidFill>
                  <a:srgbClr val="C00000"/>
                </a:solidFill>
              </a:rPr>
              <a:t>Köpeny</a:t>
            </a:r>
            <a:endParaRPr lang="hu-HU" sz="4000" b="1" dirty="0">
              <a:solidFill>
                <a:srgbClr val="C00000"/>
              </a:solidFill>
            </a:endParaRPr>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5" name="Szövegdoboz 4"/>
          <p:cNvSpPr txBox="1"/>
          <p:nvPr/>
        </p:nvSpPr>
        <p:spPr>
          <a:xfrm>
            <a:off x="9000876" y="6329238"/>
            <a:ext cx="3482009" cy="738664"/>
          </a:xfrm>
          <a:prstGeom prst="rect">
            <a:avLst/>
          </a:prstGeom>
          <a:noFill/>
        </p:spPr>
        <p:txBody>
          <a:bodyPr wrap="square" rtlCol="0">
            <a:spAutoFit/>
          </a:bodyPr>
          <a:lstStyle/>
          <a:p>
            <a:r>
              <a:rPr lang="hu-HU" sz="800" dirty="0"/>
              <a:t>Készítette: </a:t>
            </a:r>
            <a:r>
              <a:rPr lang="hu-HU" sz="800" dirty="0" err="1"/>
              <a:t>Original</a:t>
            </a:r>
            <a:r>
              <a:rPr lang="hu-HU" sz="800" dirty="0"/>
              <a:t> </a:t>
            </a:r>
            <a:r>
              <a:rPr lang="hu-HU" sz="800" dirty="0" err="1"/>
              <a:t>Mats</a:t>
            </a:r>
            <a:r>
              <a:rPr lang="hu-HU" sz="800" dirty="0"/>
              <a:t> Halldin </a:t>
            </a:r>
            <a:r>
              <a:rPr lang="hu-HU" sz="800" dirty="0" err="1"/>
              <a:t>Vectorization</a:t>
            </a:r>
            <a:r>
              <a:rPr lang="hu-HU" sz="800" dirty="0"/>
              <a:t>: </a:t>
            </a:r>
            <a:r>
              <a:rPr lang="hu-HU" sz="800" dirty="0" err="1"/>
              <a:t>Chabacano</a:t>
            </a:r>
            <a:r>
              <a:rPr lang="hu-HU" sz="800" dirty="0"/>
              <a:t> - File:Jordens inre.jpg, CC BY-SA 3.0, https://commons.wikimedia.org/w/index.php?curid=1659604</a:t>
            </a:r>
          </a:p>
          <a:p>
            <a:endParaRPr lang="hu-HU" dirty="0"/>
          </a:p>
        </p:txBody>
      </p:sp>
      <p:sp>
        <p:nvSpPr>
          <p:cNvPr id="7" name="Tartalom helye 6"/>
          <p:cNvSpPr>
            <a:spLocks noGrp="1"/>
          </p:cNvSpPr>
          <p:nvPr>
            <p:ph idx="1"/>
          </p:nvPr>
        </p:nvSpPr>
        <p:spPr/>
        <p:txBody>
          <a:bodyPr/>
          <a:lstStyle/>
          <a:p>
            <a:pPr marL="0" indent="0">
              <a:buNone/>
            </a:pPr>
            <a:r>
              <a:rPr lang="hu-HU" dirty="0" smtClean="0"/>
              <a:t>Föld </a:t>
            </a:r>
            <a:r>
              <a:rPr lang="hu-HU" dirty="0"/>
              <a:t>térfogatának 82%-át, tömegének 68%-át </a:t>
            </a:r>
            <a:r>
              <a:rPr lang="hu-HU" dirty="0" smtClean="0"/>
              <a:t>adja.</a:t>
            </a:r>
          </a:p>
          <a:p>
            <a:pPr marL="0" indent="0">
              <a:buNone/>
            </a:pPr>
            <a:r>
              <a:rPr lang="hu-HU" dirty="0" smtClean="0"/>
              <a:t>Felső </a:t>
            </a:r>
            <a:r>
              <a:rPr lang="hu-HU" dirty="0"/>
              <a:t>és alsó köpenyre tagolják</a:t>
            </a:r>
            <a:r>
              <a:rPr lang="hu-HU" dirty="0" smtClean="0"/>
              <a:t>.</a:t>
            </a:r>
          </a:p>
          <a:p>
            <a:pPr marL="0" indent="0">
              <a:buNone/>
            </a:pPr>
            <a:r>
              <a:rPr lang="hu-HU" dirty="0" smtClean="0"/>
              <a:t>A </a:t>
            </a:r>
            <a:r>
              <a:rPr lang="hu-HU" dirty="0"/>
              <a:t>felső köpenynek 100 és 250 km mélység között van egy ún. gyenge zónája, a lágyköpeny, </a:t>
            </a:r>
            <a:r>
              <a:rPr lang="hu-HU" dirty="0" smtClean="0"/>
              <a:t>vagy asztenoszféra. </a:t>
            </a:r>
            <a:r>
              <a:rPr lang="hu-HU" dirty="0"/>
              <a:t>H</a:t>
            </a:r>
            <a:r>
              <a:rPr lang="hu-HU" dirty="0" smtClean="0"/>
              <a:t>almazállapota </a:t>
            </a:r>
            <a:r>
              <a:rPr lang="hu-HU" dirty="0"/>
              <a:t>szilárdhoz közel álló, vagyis enyhén „képlékeny”. Ettől eltekintve az egész földköpeny szilárd halmazállapotú</a:t>
            </a:r>
            <a:r>
              <a:rPr lang="hu-HU" dirty="0" smtClean="0"/>
              <a:t>.</a:t>
            </a:r>
          </a:p>
          <a:p>
            <a:pPr marL="0" indent="0">
              <a:buNone/>
            </a:pPr>
            <a:r>
              <a:rPr lang="hu-HU" dirty="0"/>
              <a:t>A kőzetlemezek az asztenoszféra lágy anyagában vízszintes irányban mozognak.</a:t>
            </a:r>
            <a:endParaRPr lang="hu-HU" dirty="0" smtClean="0"/>
          </a:p>
        </p:txBody>
      </p:sp>
      <p:sp>
        <p:nvSpPr>
          <p:cNvPr id="9" name="Szövegdoboz 8"/>
          <p:cNvSpPr txBox="1"/>
          <p:nvPr/>
        </p:nvSpPr>
        <p:spPr>
          <a:xfrm>
            <a:off x="516835" y="6440557"/>
            <a:ext cx="6098650"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pic>
        <p:nvPicPr>
          <p:cNvPr id="8" name="Picture 2" descr="https://upload.wikimedia.org/wikipedia/commons/thumb/5/53/Jordens_inre.svg/800px-Jordens_inr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876" y="580906"/>
            <a:ext cx="2352924" cy="244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154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solidFill>
                  <a:schemeClr val="accent2"/>
                </a:solidFill>
              </a:rPr>
              <a:t>Külső mag</a:t>
            </a:r>
            <a:endParaRPr lang="hu-HU" b="1" dirty="0">
              <a:solidFill>
                <a:schemeClr val="accent2"/>
              </a:solidFill>
            </a:endParaRPr>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5" name="Szövegdoboz 4"/>
          <p:cNvSpPr txBox="1"/>
          <p:nvPr/>
        </p:nvSpPr>
        <p:spPr>
          <a:xfrm>
            <a:off x="8671742" y="6441858"/>
            <a:ext cx="3355451" cy="738664"/>
          </a:xfrm>
          <a:prstGeom prst="rect">
            <a:avLst/>
          </a:prstGeom>
          <a:noFill/>
        </p:spPr>
        <p:txBody>
          <a:bodyPr wrap="square" rtlCol="0">
            <a:spAutoFit/>
          </a:bodyPr>
          <a:lstStyle/>
          <a:p>
            <a:r>
              <a:rPr lang="hu-HU" sz="800" dirty="0"/>
              <a:t>Készítette: </a:t>
            </a:r>
            <a:r>
              <a:rPr lang="hu-HU" sz="800" dirty="0" err="1"/>
              <a:t>Original</a:t>
            </a:r>
            <a:r>
              <a:rPr lang="hu-HU" sz="800" dirty="0"/>
              <a:t> </a:t>
            </a:r>
            <a:r>
              <a:rPr lang="hu-HU" sz="800" dirty="0" err="1"/>
              <a:t>Mats</a:t>
            </a:r>
            <a:r>
              <a:rPr lang="hu-HU" sz="800" dirty="0"/>
              <a:t> Halldin </a:t>
            </a:r>
            <a:r>
              <a:rPr lang="hu-HU" sz="800" dirty="0" err="1"/>
              <a:t>Vectorization</a:t>
            </a:r>
            <a:r>
              <a:rPr lang="hu-HU" sz="800" dirty="0"/>
              <a:t>: </a:t>
            </a:r>
            <a:r>
              <a:rPr lang="hu-HU" sz="800" dirty="0" err="1"/>
              <a:t>Chabacano</a:t>
            </a:r>
            <a:r>
              <a:rPr lang="hu-HU" sz="800" dirty="0"/>
              <a:t> - File:Jordens inre.jpg, CC BY-SA 3.0, https://commons.wikimedia.org/w/index.php?curid=1659604</a:t>
            </a:r>
          </a:p>
          <a:p>
            <a:endParaRPr lang="hu-HU" dirty="0"/>
          </a:p>
        </p:txBody>
      </p:sp>
      <p:sp>
        <p:nvSpPr>
          <p:cNvPr id="7" name="Tartalom helye 6"/>
          <p:cNvSpPr>
            <a:spLocks noGrp="1"/>
          </p:cNvSpPr>
          <p:nvPr>
            <p:ph idx="1"/>
          </p:nvPr>
        </p:nvSpPr>
        <p:spPr>
          <a:xfrm>
            <a:off x="774590" y="1800644"/>
            <a:ext cx="10515600" cy="4351338"/>
          </a:xfrm>
        </p:spPr>
        <p:txBody>
          <a:bodyPr>
            <a:normAutofit/>
          </a:bodyPr>
          <a:lstStyle/>
          <a:p>
            <a:pPr marL="0" indent="0">
              <a:buNone/>
            </a:pPr>
            <a:r>
              <a:rPr lang="hu-HU" sz="2000" dirty="0" smtClean="0"/>
              <a:t>Folyékony halmazállapotúnak tekinthető.</a:t>
            </a:r>
          </a:p>
          <a:p>
            <a:pPr marL="0" indent="0">
              <a:buNone/>
            </a:pPr>
            <a:r>
              <a:rPr lang="hu-HU" sz="2000" dirty="0" smtClean="0"/>
              <a:t>Fő alkotóelemei nehézfémek, vas és nikkel.</a:t>
            </a:r>
          </a:p>
          <a:p>
            <a:pPr marL="0" indent="0">
              <a:buNone/>
            </a:pPr>
            <a:r>
              <a:rPr lang="hu-HU" sz="2000" dirty="0" smtClean="0"/>
              <a:t>A folyékony külső magban áramlások zajlanak.</a:t>
            </a:r>
          </a:p>
          <a:p>
            <a:pPr marL="0" indent="0">
              <a:buNone/>
            </a:pPr>
            <a:r>
              <a:rPr lang="hu-HU" sz="2000" dirty="0"/>
              <a:t>Ezek hozzák létre a Föld mágneses terét, mely </a:t>
            </a:r>
          </a:p>
          <a:p>
            <a:pPr marL="0" indent="0">
              <a:buNone/>
            </a:pPr>
            <a:r>
              <a:rPr lang="hu-HU" sz="2000" dirty="0"/>
              <a:t> </a:t>
            </a:r>
            <a:r>
              <a:rPr lang="hu-HU" sz="2000" dirty="0" smtClean="0"/>
              <a:t>védőernyőt </a:t>
            </a:r>
            <a:r>
              <a:rPr lang="hu-HU" sz="2000" dirty="0"/>
              <a:t>jelent a kozmikus sugárzással szemben</a:t>
            </a:r>
            <a:r>
              <a:rPr lang="hu-HU" sz="2000" dirty="0" smtClean="0"/>
              <a:t>.</a:t>
            </a:r>
          </a:p>
          <a:p>
            <a:pPr marL="0" indent="0">
              <a:buNone/>
            </a:pPr>
            <a:r>
              <a:rPr lang="hu-HU" sz="2000" dirty="0" smtClean="0"/>
              <a:t>Tudományos vizsgálatok szerint, számos költöző madár, a postagalambok, sőt a levesteknősök is érzékelik a Föld mágneses terét és ez segíti őket a tájékozódásukban.</a:t>
            </a:r>
          </a:p>
          <a:p>
            <a:pPr marL="0" indent="0">
              <a:buNone/>
            </a:pPr>
            <a:r>
              <a:rPr lang="hu-HU" sz="2000" dirty="0" smtClean="0"/>
              <a:t>A képen egy közönséges levesteknős egy Hawaii melletti korallzátonynál.</a:t>
            </a:r>
          </a:p>
        </p:txBody>
      </p:sp>
      <p:pic>
        <p:nvPicPr>
          <p:cNvPr id="8" name="Picture 2" descr="https://upload.wikimedia.org/wikipedia/commons/thumb/5/53/Jordens_inre.svg/800px-Jordens_inr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8858" y="1111785"/>
            <a:ext cx="2406002" cy="2505250"/>
          </a:xfrm>
          <a:prstGeom prst="rect">
            <a:avLst/>
          </a:prstGeom>
          <a:noFill/>
          <a:extLst>
            <a:ext uri="{909E8E84-426E-40DD-AFC4-6F175D3DCCD1}">
              <a14:hiddenFill xmlns:a14="http://schemas.microsoft.com/office/drawing/2010/main">
                <a:solidFill>
                  <a:srgbClr val="FFFFFF"/>
                </a:solidFill>
              </a14:hiddenFill>
            </a:ext>
          </a:extLst>
        </p:spPr>
      </p:pic>
      <p:sp>
        <p:nvSpPr>
          <p:cNvPr id="9" name="Szövegdoboz 8"/>
          <p:cNvSpPr txBox="1"/>
          <p:nvPr/>
        </p:nvSpPr>
        <p:spPr>
          <a:xfrm>
            <a:off x="516835" y="6599583"/>
            <a:ext cx="5828306" cy="538609"/>
          </a:xfrm>
          <a:prstGeom prst="rect">
            <a:avLst/>
          </a:prstGeom>
          <a:noFill/>
        </p:spPr>
        <p:txBody>
          <a:bodyPr wrap="square" rtlCol="0">
            <a:spAutoFit/>
          </a:bodyPr>
          <a:lstStyle/>
          <a:p>
            <a:r>
              <a:rPr lang="hu" sz="1100" dirty="0">
                <a:latin typeface="Roboto"/>
                <a:ea typeface="Roboto"/>
                <a:cs typeface="Roboto"/>
                <a:sym typeface="Roboto"/>
              </a:rPr>
              <a:t>EFOP-3.3.6-17-2017-00001 Élményből tudást – Természetesen a Mátra Múzeumban</a:t>
            </a:r>
            <a:endParaRPr lang="hu-HU" sz="1100" dirty="0"/>
          </a:p>
          <a:p>
            <a:endParaRPr lang="hu-HU" dirty="0"/>
          </a:p>
        </p:txBody>
      </p:sp>
      <p:pic>
        <p:nvPicPr>
          <p:cNvPr id="3" name="Kép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742" y="4127981"/>
            <a:ext cx="2996543" cy="2022873"/>
          </a:xfrm>
          <a:prstGeom prst="rect">
            <a:avLst/>
          </a:prstGeom>
        </p:spPr>
      </p:pic>
      <p:sp>
        <p:nvSpPr>
          <p:cNvPr id="6" name="Szövegdoboz 5"/>
          <p:cNvSpPr txBox="1"/>
          <p:nvPr/>
        </p:nvSpPr>
        <p:spPr>
          <a:xfrm>
            <a:off x="8671742" y="6153109"/>
            <a:ext cx="3713260" cy="338554"/>
          </a:xfrm>
          <a:prstGeom prst="rect">
            <a:avLst/>
          </a:prstGeom>
          <a:noFill/>
        </p:spPr>
        <p:txBody>
          <a:bodyPr wrap="square" rtlCol="0">
            <a:spAutoFit/>
          </a:bodyPr>
          <a:lstStyle/>
          <a:p>
            <a:r>
              <a:rPr lang="hu-HU" sz="800" dirty="0"/>
              <a:t>Készítette: </a:t>
            </a:r>
            <a:r>
              <a:rPr lang="hu-HU" sz="800" dirty="0" err="1"/>
              <a:t>Brocken</a:t>
            </a:r>
            <a:r>
              <a:rPr lang="hu-HU" sz="800" dirty="0"/>
              <a:t> </a:t>
            </a:r>
            <a:r>
              <a:rPr lang="hu-HU" sz="800" dirty="0" err="1"/>
              <a:t>Inaglory</a:t>
            </a:r>
            <a:r>
              <a:rPr lang="hu-HU" sz="800" dirty="0"/>
              <a:t>, CC BY-SA 3.0, https://commons.wikimedia.org/w/index.php?curid=2483099</a:t>
            </a:r>
          </a:p>
        </p:txBody>
      </p:sp>
    </p:spTree>
    <p:extLst>
      <p:ext uri="{BB962C8B-B14F-4D97-AF65-F5344CB8AC3E}">
        <p14:creationId xmlns:p14="http://schemas.microsoft.com/office/powerpoint/2010/main" val="1344675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4800" b="1" dirty="0" smtClean="0">
                <a:solidFill>
                  <a:srgbClr val="C00000"/>
                </a:solidFill>
              </a:rPr>
              <a:t>Misztikus fények az égbolton!</a:t>
            </a:r>
            <a:endParaRPr lang="hu-HU" sz="4800" b="1" dirty="0">
              <a:solidFill>
                <a:srgbClr val="C00000"/>
              </a:solidFill>
            </a:endParaRPr>
          </a:p>
        </p:txBody>
      </p:sp>
      <p:sp>
        <p:nvSpPr>
          <p:cNvPr id="8" name="Tartalom helye 7"/>
          <p:cNvSpPr>
            <a:spLocks noGrp="1"/>
          </p:cNvSpPr>
          <p:nvPr>
            <p:ph sz="half" idx="1"/>
          </p:nvPr>
        </p:nvSpPr>
        <p:spPr/>
        <p:txBody>
          <a:bodyPr>
            <a:normAutofit/>
          </a:bodyPr>
          <a:lstStyle/>
          <a:p>
            <a:pPr marL="0" indent="0">
              <a:buNone/>
            </a:pPr>
            <a:r>
              <a:rPr lang="hu-HU" sz="2000" b="1" dirty="0" smtClean="0"/>
              <a:t>Ez a sarki fény!</a:t>
            </a:r>
            <a:endParaRPr lang="hu-HU" sz="2000" b="1" dirty="0"/>
          </a:p>
          <a:p>
            <a:pPr marL="0" indent="0">
              <a:buNone/>
            </a:pPr>
            <a:r>
              <a:rPr lang="hu-HU" sz="2000" dirty="0" smtClean="0"/>
              <a:t>A Nap elektromos részecskéket bocsájt ki, a Föld mágneses tere általában eltéríti ezeket a részecskéket. Viszont a sarkoknál a mágneses tér olyan mint egy tölcsér. Összegyűjti és a talaj felé irányítja őket. A légkörben található gázok az elektromos részecskék hatására fényleni kezdenek.</a:t>
            </a:r>
          </a:p>
          <a:p>
            <a:pPr marL="0" indent="0">
              <a:buNone/>
            </a:pPr>
            <a:r>
              <a:rPr lang="hu-HU" sz="2000" dirty="0" smtClean="0"/>
              <a:t>Sarkifény nem csak a Földön létezik. A Jupiteren, a Szaturnuszon, az Uránuszon és a Neptunuszon a földihez nagyon hasonló módon alakulnak ki.</a:t>
            </a:r>
          </a:p>
          <a:p>
            <a:pPr marL="0" indent="0">
              <a:buNone/>
            </a:pPr>
            <a:r>
              <a:rPr lang="hu-HU" sz="2000" dirty="0" smtClean="0"/>
              <a:t>A sarki fényt az emberek sokáig a holtak túlvilágra tartó lelkének hitték.</a:t>
            </a:r>
            <a:endParaRPr lang="hu-HU" sz="2000" dirty="0"/>
          </a:p>
          <a:p>
            <a:pPr marL="0" indent="0">
              <a:buNone/>
            </a:pPr>
            <a:endParaRPr lang="hu-HU" dirty="0"/>
          </a:p>
        </p:txBody>
      </p:sp>
      <p:sp>
        <p:nvSpPr>
          <p:cNvPr id="9" name="Tartalom helye 8"/>
          <p:cNvSpPr>
            <a:spLocks noGrp="1"/>
          </p:cNvSpPr>
          <p:nvPr>
            <p:ph sz="half" idx="2"/>
          </p:nvPr>
        </p:nvSpPr>
        <p:spPr/>
        <p:txBody>
          <a:bodyPr>
            <a:normAutofit/>
          </a:bodyPr>
          <a:lstStyle/>
          <a:p>
            <a:endParaRPr lang="hu-HU"/>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5" name="Szövegdoboz 4"/>
          <p:cNvSpPr txBox="1"/>
          <p:nvPr/>
        </p:nvSpPr>
        <p:spPr>
          <a:xfrm>
            <a:off x="516835" y="6512118"/>
            <a:ext cx="7044855"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825625"/>
            <a:ext cx="5108309" cy="3880198"/>
          </a:xfrm>
          <a:prstGeom prst="rect">
            <a:avLst/>
          </a:prstGeom>
        </p:spPr>
      </p:pic>
      <p:sp>
        <p:nvSpPr>
          <p:cNvPr id="7" name="Szövegdoboz 6"/>
          <p:cNvSpPr txBox="1"/>
          <p:nvPr/>
        </p:nvSpPr>
        <p:spPr>
          <a:xfrm>
            <a:off x="6172200" y="5705823"/>
            <a:ext cx="5181600" cy="954107"/>
          </a:xfrm>
          <a:prstGeom prst="rect">
            <a:avLst/>
          </a:prstGeom>
          <a:noFill/>
        </p:spPr>
        <p:txBody>
          <a:bodyPr wrap="square" rtlCol="0">
            <a:spAutoFit/>
          </a:bodyPr>
          <a:lstStyle/>
          <a:p>
            <a:r>
              <a:rPr lang="hu-HU" sz="800" dirty="0"/>
              <a:t>Készítette: United </a:t>
            </a:r>
            <a:r>
              <a:rPr lang="hu-HU" sz="800" dirty="0" err="1"/>
              <a:t>States</a:t>
            </a:r>
            <a:r>
              <a:rPr lang="hu-HU" sz="800" dirty="0"/>
              <a:t> Air </a:t>
            </a:r>
            <a:r>
              <a:rPr lang="hu-HU" sz="800" dirty="0" err="1"/>
              <a:t>Force</a:t>
            </a:r>
            <a:r>
              <a:rPr lang="hu-HU" sz="800" dirty="0"/>
              <a:t> </a:t>
            </a:r>
            <a:r>
              <a:rPr lang="hu-HU" sz="800" dirty="0" err="1"/>
              <a:t>photo</a:t>
            </a:r>
            <a:r>
              <a:rPr lang="hu-HU" sz="800" dirty="0"/>
              <a:t> </a:t>
            </a:r>
            <a:r>
              <a:rPr lang="hu-HU" sz="800" dirty="0" err="1"/>
              <a:t>by</a:t>
            </a:r>
            <a:r>
              <a:rPr lang="hu-HU" sz="800" dirty="0"/>
              <a:t> </a:t>
            </a:r>
            <a:r>
              <a:rPr lang="hu-HU" sz="800" dirty="0" err="1"/>
              <a:t>Senior</a:t>
            </a:r>
            <a:r>
              <a:rPr lang="hu-HU" sz="800" dirty="0"/>
              <a:t> Airman </a:t>
            </a:r>
            <a:r>
              <a:rPr lang="hu-HU" sz="800" dirty="0" err="1"/>
              <a:t>Joshua</a:t>
            </a:r>
            <a:r>
              <a:rPr lang="hu-HU" sz="800" dirty="0"/>
              <a:t> </a:t>
            </a:r>
            <a:r>
              <a:rPr lang="hu-HU" sz="800" dirty="0" err="1"/>
              <a:t>Strang</a:t>
            </a:r>
            <a:r>
              <a:rPr lang="hu-HU" sz="800" dirty="0"/>
              <a:t> - </a:t>
            </a:r>
            <a:r>
              <a:rPr lang="hu-HU" sz="800" dirty="0" err="1"/>
              <a:t>This</a:t>
            </a:r>
            <a:r>
              <a:rPr lang="hu-HU" sz="800" dirty="0"/>
              <a:t> Image </a:t>
            </a:r>
            <a:r>
              <a:rPr lang="hu-HU" sz="800" dirty="0" err="1"/>
              <a:t>was</a:t>
            </a:r>
            <a:r>
              <a:rPr lang="hu-HU" sz="800" dirty="0"/>
              <a:t> </a:t>
            </a:r>
            <a:r>
              <a:rPr lang="hu-HU" sz="800" dirty="0" err="1"/>
              <a:t>released</a:t>
            </a:r>
            <a:r>
              <a:rPr lang="hu-HU" sz="800" dirty="0"/>
              <a:t> </a:t>
            </a:r>
            <a:r>
              <a:rPr lang="hu-HU" sz="800" dirty="0" err="1"/>
              <a:t>by</a:t>
            </a:r>
            <a:r>
              <a:rPr lang="hu-HU" sz="800" dirty="0"/>
              <a:t> </a:t>
            </a:r>
            <a:r>
              <a:rPr lang="hu-HU" sz="800" dirty="0" err="1"/>
              <a:t>the</a:t>
            </a:r>
            <a:r>
              <a:rPr lang="hu-HU" sz="800" dirty="0"/>
              <a:t> United </a:t>
            </a:r>
            <a:r>
              <a:rPr lang="hu-HU" sz="800" dirty="0" err="1"/>
              <a:t>States</a:t>
            </a:r>
            <a:r>
              <a:rPr lang="hu-HU" sz="800" dirty="0"/>
              <a:t> Air </a:t>
            </a:r>
            <a:r>
              <a:rPr lang="hu-HU" sz="800" dirty="0" err="1"/>
              <a:t>Force</a:t>
            </a:r>
            <a:r>
              <a:rPr lang="hu-HU" sz="800" dirty="0"/>
              <a:t> </a:t>
            </a:r>
            <a:r>
              <a:rPr lang="hu-HU" sz="800" dirty="0" err="1"/>
              <a:t>with</a:t>
            </a:r>
            <a:r>
              <a:rPr lang="hu-HU" sz="800" dirty="0"/>
              <a:t> </a:t>
            </a:r>
            <a:r>
              <a:rPr lang="hu-HU" sz="800" dirty="0" err="1"/>
              <a:t>the</a:t>
            </a:r>
            <a:r>
              <a:rPr lang="hu-HU" sz="800" dirty="0"/>
              <a:t> ID 050118-F-3488S-003 (</a:t>
            </a:r>
            <a:r>
              <a:rPr lang="hu-HU" sz="800" dirty="0" err="1"/>
              <a:t>next</a:t>
            </a:r>
            <a:r>
              <a:rPr lang="hu-HU" sz="800" dirty="0"/>
              <a:t>).</a:t>
            </a:r>
            <a:r>
              <a:rPr lang="hu-HU" sz="800" dirty="0" err="1"/>
              <a:t>This</a:t>
            </a:r>
            <a:r>
              <a:rPr lang="hu-HU" sz="800" dirty="0"/>
              <a:t> tag </a:t>
            </a:r>
            <a:r>
              <a:rPr lang="hu-HU" sz="800" dirty="0" err="1"/>
              <a:t>does</a:t>
            </a:r>
            <a:r>
              <a:rPr lang="hu-HU" sz="800" dirty="0"/>
              <a:t> </a:t>
            </a:r>
            <a:r>
              <a:rPr lang="hu-HU" sz="800" dirty="0" err="1"/>
              <a:t>not</a:t>
            </a:r>
            <a:r>
              <a:rPr lang="hu-HU" sz="800" dirty="0"/>
              <a:t> </a:t>
            </a:r>
            <a:r>
              <a:rPr lang="hu-HU" sz="800" dirty="0" err="1"/>
              <a:t>indicate</a:t>
            </a:r>
            <a:r>
              <a:rPr lang="hu-HU" sz="800" dirty="0"/>
              <a:t> </a:t>
            </a:r>
            <a:r>
              <a:rPr lang="hu-HU" sz="800" dirty="0" err="1"/>
              <a:t>the</a:t>
            </a:r>
            <a:r>
              <a:rPr lang="hu-HU" sz="800" dirty="0"/>
              <a:t> copyright status of </a:t>
            </a:r>
            <a:r>
              <a:rPr lang="hu-HU" sz="800" dirty="0" err="1"/>
              <a:t>the</a:t>
            </a:r>
            <a:r>
              <a:rPr lang="hu-HU" sz="800" dirty="0"/>
              <a:t> </a:t>
            </a:r>
            <a:r>
              <a:rPr lang="hu-HU" sz="800" dirty="0" err="1"/>
              <a:t>attached</a:t>
            </a:r>
            <a:r>
              <a:rPr lang="hu-HU" sz="800" dirty="0"/>
              <a:t> </a:t>
            </a:r>
            <a:r>
              <a:rPr lang="hu-HU" sz="800" dirty="0" err="1"/>
              <a:t>work</a:t>
            </a:r>
            <a:r>
              <a:rPr lang="hu-HU" sz="800" dirty="0"/>
              <a:t>. A </a:t>
            </a:r>
            <a:r>
              <a:rPr lang="hu-HU" sz="800" dirty="0" err="1"/>
              <a:t>normal</a:t>
            </a:r>
            <a:r>
              <a:rPr lang="hu-HU" sz="800" dirty="0"/>
              <a:t> copyright tag is </a:t>
            </a:r>
            <a:r>
              <a:rPr lang="hu-HU" sz="800" dirty="0" err="1"/>
              <a:t>still</a:t>
            </a:r>
            <a:r>
              <a:rPr lang="hu-HU" sz="800" dirty="0"/>
              <a:t> </a:t>
            </a:r>
            <a:r>
              <a:rPr lang="hu-HU" sz="800" dirty="0" err="1"/>
              <a:t>required</a:t>
            </a:r>
            <a:r>
              <a:rPr lang="hu-HU" sz="800" dirty="0"/>
              <a:t>. </a:t>
            </a:r>
            <a:r>
              <a:rPr lang="hu-HU" sz="800" dirty="0" err="1"/>
              <a:t>See</a:t>
            </a:r>
            <a:r>
              <a:rPr lang="hu-HU" sz="800" dirty="0"/>
              <a:t> </a:t>
            </a:r>
            <a:r>
              <a:rPr lang="hu-HU" sz="800" dirty="0" err="1"/>
              <a:t>Commons:Licensing</a:t>
            </a:r>
            <a:r>
              <a:rPr lang="hu-HU" sz="800" dirty="0"/>
              <a:t>.</a:t>
            </a:r>
            <a:r>
              <a:rPr lang="ps-AF" sz="800" dirty="0"/>
              <a:t>العربية | </a:t>
            </a:r>
            <a:r>
              <a:rPr lang="as-IN" sz="800" dirty="0"/>
              <a:t>বাংলা | </a:t>
            </a:r>
            <a:r>
              <a:rPr lang="hu-HU" sz="800" dirty="0"/>
              <a:t>Deutsch | English | </a:t>
            </a:r>
            <a:r>
              <a:rPr lang="hu-HU" sz="800" dirty="0" err="1"/>
              <a:t>español</a:t>
            </a:r>
            <a:r>
              <a:rPr lang="hu-HU" sz="800" dirty="0"/>
              <a:t> | </a:t>
            </a:r>
            <a:r>
              <a:rPr lang="hu-HU" sz="800" dirty="0" err="1"/>
              <a:t>euskara</a:t>
            </a:r>
            <a:r>
              <a:rPr lang="hu-HU" sz="800" dirty="0"/>
              <a:t> | </a:t>
            </a:r>
            <a:r>
              <a:rPr lang="ps-AF" sz="800" dirty="0"/>
              <a:t>فارسی | </a:t>
            </a:r>
            <a:r>
              <a:rPr lang="hu-HU" sz="800" dirty="0" err="1"/>
              <a:t>français</a:t>
            </a:r>
            <a:r>
              <a:rPr lang="hu-HU" sz="800" dirty="0"/>
              <a:t> | </a:t>
            </a:r>
            <a:r>
              <a:rPr lang="hu-HU" sz="800" dirty="0" err="1"/>
              <a:t>italiano</a:t>
            </a:r>
            <a:r>
              <a:rPr lang="hu-HU" sz="800" dirty="0"/>
              <a:t> | </a:t>
            </a:r>
            <a:r>
              <a:rPr lang="ja-JP" altLang="en-US" sz="800" dirty="0"/>
              <a:t>日本語 </a:t>
            </a:r>
            <a:r>
              <a:rPr lang="en-US" altLang="ja-JP" sz="800" dirty="0"/>
              <a:t>| </a:t>
            </a:r>
            <a:r>
              <a:rPr lang="ko-KR" altLang="en-US" sz="800" dirty="0"/>
              <a:t>한국어 </a:t>
            </a:r>
            <a:r>
              <a:rPr lang="en-US" altLang="ko-KR" sz="800" dirty="0"/>
              <a:t>| </a:t>
            </a:r>
            <a:r>
              <a:rPr lang="az-Cyrl-AZ" sz="800" dirty="0"/>
              <a:t>македонски | </a:t>
            </a:r>
            <a:r>
              <a:rPr lang="ml-IN" sz="800" dirty="0"/>
              <a:t>മലയാളം | </a:t>
            </a:r>
            <a:r>
              <a:rPr lang="hu-HU" sz="800" dirty="0" err="1"/>
              <a:t>Plattdüütsch</a:t>
            </a:r>
            <a:r>
              <a:rPr lang="hu-HU" sz="800" dirty="0"/>
              <a:t> | </a:t>
            </a:r>
            <a:r>
              <a:rPr lang="hu-HU" sz="800" dirty="0" err="1"/>
              <a:t>Nederlands</a:t>
            </a:r>
            <a:r>
              <a:rPr lang="hu-HU" sz="800" dirty="0"/>
              <a:t> | </a:t>
            </a:r>
            <a:r>
              <a:rPr lang="hu-HU" sz="800" dirty="0" err="1"/>
              <a:t>polski</a:t>
            </a:r>
            <a:r>
              <a:rPr lang="hu-HU" sz="800" dirty="0"/>
              <a:t> | </a:t>
            </a:r>
            <a:r>
              <a:rPr lang="ps-AF" sz="800" dirty="0"/>
              <a:t>پښتو | </a:t>
            </a:r>
            <a:r>
              <a:rPr lang="hu-HU" sz="800" dirty="0" err="1"/>
              <a:t>português</a:t>
            </a:r>
            <a:r>
              <a:rPr lang="hu-HU" sz="800" dirty="0"/>
              <a:t> | </a:t>
            </a:r>
            <a:r>
              <a:rPr lang="hu-HU" sz="800" dirty="0" err="1"/>
              <a:t>svenska</a:t>
            </a:r>
            <a:r>
              <a:rPr lang="hu-HU" sz="800" dirty="0"/>
              <a:t> | </a:t>
            </a:r>
            <a:r>
              <a:rPr lang="hu-HU" sz="800" dirty="0" err="1"/>
              <a:t>Türkçe</a:t>
            </a:r>
            <a:r>
              <a:rPr lang="hu-HU" sz="800" dirty="0"/>
              <a:t> | </a:t>
            </a:r>
            <a:r>
              <a:rPr lang="az-Cyrl-AZ" sz="800" dirty="0"/>
              <a:t>українська | </a:t>
            </a:r>
            <a:r>
              <a:rPr lang="ja-JP" altLang="en-US" sz="800" dirty="0"/>
              <a:t>中文 </a:t>
            </a:r>
            <a:r>
              <a:rPr lang="en-US" altLang="ja-JP" sz="800" dirty="0"/>
              <a:t>| </a:t>
            </a:r>
            <a:r>
              <a:rPr lang="ja-JP" altLang="en-US" sz="800" dirty="0"/>
              <a:t>中文（简体）‎ </a:t>
            </a:r>
            <a:r>
              <a:rPr lang="en-US" altLang="ja-JP" sz="800" dirty="0"/>
              <a:t>| +/−</a:t>
            </a:r>
            <a:r>
              <a:rPr lang="hu-HU" sz="800" dirty="0"/>
              <a:t>http://www.af.mil/weekinphotos/wipgallery.asp?week=97&amp;idx=9 (</a:t>
            </a:r>
            <a:r>
              <a:rPr lang="hu-HU" sz="800" dirty="0" err="1"/>
              <a:t>Full</a:t>
            </a:r>
            <a:r>
              <a:rPr lang="hu-HU" sz="800" dirty="0"/>
              <a:t> Image), Közkincs, https://commons.wikimedia.org/w/index.php?curid=1234235</a:t>
            </a:r>
          </a:p>
        </p:txBody>
      </p:sp>
    </p:spTree>
    <p:extLst>
      <p:ext uri="{BB962C8B-B14F-4D97-AF65-F5344CB8AC3E}">
        <p14:creationId xmlns:p14="http://schemas.microsoft.com/office/powerpoint/2010/main" val="1101836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solidFill>
                  <a:schemeClr val="accent4"/>
                </a:solidFill>
              </a:rPr>
              <a:t>Belső mag</a:t>
            </a:r>
            <a:endParaRPr lang="hu-HU" b="1" dirty="0">
              <a:solidFill>
                <a:schemeClr val="accent4"/>
              </a:solidFill>
            </a:endParaRPr>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5" name="Szövegdoboz 4"/>
          <p:cNvSpPr txBox="1"/>
          <p:nvPr/>
        </p:nvSpPr>
        <p:spPr>
          <a:xfrm>
            <a:off x="8364772" y="6329238"/>
            <a:ext cx="3172571" cy="738664"/>
          </a:xfrm>
          <a:prstGeom prst="rect">
            <a:avLst/>
          </a:prstGeom>
          <a:noFill/>
        </p:spPr>
        <p:txBody>
          <a:bodyPr wrap="square" rtlCol="0">
            <a:spAutoFit/>
          </a:bodyPr>
          <a:lstStyle/>
          <a:p>
            <a:r>
              <a:rPr lang="hu-HU" sz="800" dirty="0"/>
              <a:t>Készítette: </a:t>
            </a:r>
            <a:r>
              <a:rPr lang="hu-HU" sz="800" dirty="0" err="1"/>
              <a:t>Original</a:t>
            </a:r>
            <a:r>
              <a:rPr lang="hu-HU" sz="800" dirty="0"/>
              <a:t> </a:t>
            </a:r>
            <a:r>
              <a:rPr lang="hu-HU" sz="800" dirty="0" err="1"/>
              <a:t>Mats</a:t>
            </a:r>
            <a:r>
              <a:rPr lang="hu-HU" sz="800" dirty="0"/>
              <a:t> Halldin </a:t>
            </a:r>
            <a:r>
              <a:rPr lang="hu-HU" sz="800" dirty="0" err="1"/>
              <a:t>Vectorization</a:t>
            </a:r>
            <a:r>
              <a:rPr lang="hu-HU" sz="800" dirty="0"/>
              <a:t>: </a:t>
            </a:r>
            <a:r>
              <a:rPr lang="hu-HU" sz="800" dirty="0" err="1"/>
              <a:t>Chabacano</a:t>
            </a:r>
            <a:r>
              <a:rPr lang="hu-HU" sz="800" dirty="0"/>
              <a:t> - File:Jordens inre.jpg, CC BY-SA 3.0, https://commons.wikimedia.org/w/index.php?curid=1659604</a:t>
            </a:r>
          </a:p>
          <a:p>
            <a:endParaRPr lang="hu-HU" dirty="0"/>
          </a:p>
        </p:txBody>
      </p:sp>
      <p:sp>
        <p:nvSpPr>
          <p:cNvPr id="7" name="Tartalom helye 6"/>
          <p:cNvSpPr>
            <a:spLocks noGrp="1"/>
          </p:cNvSpPr>
          <p:nvPr>
            <p:ph idx="1"/>
          </p:nvPr>
        </p:nvSpPr>
        <p:spPr/>
        <p:txBody>
          <a:bodyPr/>
          <a:lstStyle/>
          <a:p>
            <a:pPr marL="0" indent="0">
              <a:buNone/>
            </a:pPr>
            <a:r>
              <a:rPr lang="hu-HU" dirty="0" smtClean="0"/>
              <a:t>Vas és nikkel alkotja.</a:t>
            </a:r>
          </a:p>
          <a:p>
            <a:pPr marL="0" indent="0">
              <a:buNone/>
            </a:pPr>
            <a:r>
              <a:rPr lang="hu-HU" dirty="0" smtClean="0"/>
              <a:t>Itt már nagyon </a:t>
            </a:r>
            <a:r>
              <a:rPr lang="hu-HU" smtClean="0"/>
              <a:t>nagy a nyomás</a:t>
            </a:r>
            <a:r>
              <a:rPr lang="hu-HU" dirty="0" smtClean="0"/>
              <a:t>, mivel az egész Föld több ezer kilométernyi </a:t>
            </a:r>
            <a:r>
              <a:rPr lang="hu-HU" dirty="0" err="1" smtClean="0"/>
              <a:t>kőzetanyaga</a:t>
            </a:r>
            <a:r>
              <a:rPr lang="hu-HU" dirty="0" smtClean="0"/>
              <a:t>  nyomja.</a:t>
            </a:r>
          </a:p>
          <a:p>
            <a:pPr marL="0" indent="0">
              <a:buNone/>
            </a:pPr>
            <a:r>
              <a:rPr lang="hu-HU" dirty="0" smtClean="0"/>
              <a:t>4700-5100 km mélyen helyezkedik el.</a:t>
            </a:r>
          </a:p>
          <a:p>
            <a:pPr marL="0" indent="0">
              <a:buNone/>
            </a:pPr>
            <a:r>
              <a:rPr lang="hu-HU" dirty="0"/>
              <a:t>Szilárd a </a:t>
            </a:r>
            <a:r>
              <a:rPr lang="hu-HU" dirty="0" smtClean="0"/>
              <a:t>halmazállapota.</a:t>
            </a:r>
          </a:p>
          <a:p>
            <a:pPr marL="0" indent="0">
              <a:buNone/>
            </a:pPr>
            <a:r>
              <a:rPr lang="hu-HU" dirty="0" smtClean="0"/>
              <a:t>A hőmérséklet </a:t>
            </a:r>
            <a:r>
              <a:rPr lang="hu-HU" dirty="0"/>
              <a:t>6000 °C </a:t>
            </a:r>
            <a:r>
              <a:rPr lang="hu-HU" dirty="0" smtClean="0"/>
              <a:t>körül,</a:t>
            </a:r>
            <a:endParaRPr lang="hu-HU" dirty="0"/>
          </a:p>
          <a:p>
            <a:pPr marL="0" indent="0">
              <a:buNone/>
            </a:pPr>
            <a:r>
              <a:rPr lang="hu-HU" dirty="0" smtClean="0"/>
              <a:t>mint a Nap felszínén.</a:t>
            </a:r>
            <a:endParaRPr lang="hu-HU" dirty="0"/>
          </a:p>
        </p:txBody>
      </p:sp>
      <p:pic>
        <p:nvPicPr>
          <p:cNvPr id="8" name="Picture 2" descr="https://upload.wikimedia.org/wikipedia/commons/thumb/5/53/Jordens_inre.svg/800px-Jordens_inr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0658" y="3002753"/>
            <a:ext cx="2893461" cy="3012817"/>
          </a:xfrm>
          <a:prstGeom prst="rect">
            <a:avLst/>
          </a:prstGeom>
          <a:noFill/>
          <a:extLst>
            <a:ext uri="{909E8E84-426E-40DD-AFC4-6F175D3DCCD1}">
              <a14:hiddenFill xmlns:a14="http://schemas.microsoft.com/office/drawing/2010/main">
                <a:solidFill>
                  <a:srgbClr val="FFFFFF"/>
                </a:solidFill>
              </a14:hiddenFill>
            </a:ext>
          </a:extLst>
        </p:spPr>
      </p:pic>
      <p:sp>
        <p:nvSpPr>
          <p:cNvPr id="9" name="Szövegdoboz 8"/>
          <p:cNvSpPr txBox="1"/>
          <p:nvPr/>
        </p:nvSpPr>
        <p:spPr>
          <a:xfrm>
            <a:off x="516835" y="6535972"/>
            <a:ext cx="6178163"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spTree>
    <p:extLst>
      <p:ext uri="{BB962C8B-B14F-4D97-AF65-F5344CB8AC3E}">
        <p14:creationId xmlns:p14="http://schemas.microsoft.com/office/powerpoint/2010/main" val="29531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C00000"/>
                </a:solidFill>
              </a:rPr>
              <a:t>De  honnan tudjuk hogy így van?</a:t>
            </a:r>
            <a:endParaRPr lang="hu-HU" b="1" dirty="0">
              <a:solidFill>
                <a:srgbClr val="C00000"/>
              </a:solidFill>
            </a:endParaRPr>
          </a:p>
        </p:txBody>
      </p:sp>
      <p:sp>
        <p:nvSpPr>
          <p:cNvPr id="3" name="Tartalom helye 2"/>
          <p:cNvSpPr>
            <a:spLocks noGrp="1"/>
          </p:cNvSpPr>
          <p:nvPr>
            <p:ph idx="1"/>
          </p:nvPr>
        </p:nvSpPr>
        <p:spPr>
          <a:xfrm>
            <a:off x="838200" y="1825625"/>
            <a:ext cx="10515600" cy="4447954"/>
          </a:xfrm>
        </p:spPr>
        <p:txBody>
          <a:bodyPr>
            <a:normAutofit/>
          </a:bodyPr>
          <a:lstStyle/>
          <a:p>
            <a:pPr marL="0" indent="0">
              <a:buNone/>
            </a:pPr>
            <a:r>
              <a:rPr lang="hu-HU" sz="1600" b="1" dirty="0" smtClean="0"/>
              <a:t>Földrengéshullámok</a:t>
            </a:r>
          </a:p>
          <a:p>
            <a:pPr marL="0" indent="0">
              <a:buNone/>
            </a:pPr>
            <a:r>
              <a:rPr lang="hu-HU" sz="1600" dirty="0"/>
              <a:t>A Föld belsejében lévő anyag fizikai tulajdonágainak változása a földrengéshullámok terjedési sebességének változását okozza</a:t>
            </a:r>
            <a:r>
              <a:rPr lang="hu-HU" sz="1600" dirty="0" smtClean="0"/>
              <a:t>.</a:t>
            </a:r>
          </a:p>
          <a:p>
            <a:r>
              <a:rPr lang="hu-HU" sz="1600" b="1" dirty="0"/>
              <a:t>P hullámok</a:t>
            </a:r>
            <a:r>
              <a:rPr lang="hu-HU" sz="1600" dirty="0"/>
              <a:t>: longitudinális hullámok, a földrengés epicentrumából először ezek érkeznek meg az észlelőállomásokra (primer hullámok).</a:t>
            </a:r>
          </a:p>
          <a:p>
            <a:r>
              <a:rPr lang="hu-HU" sz="1600" b="1" dirty="0"/>
              <a:t>S hullámok</a:t>
            </a:r>
            <a:r>
              <a:rPr lang="hu-HU" sz="1600" dirty="0"/>
              <a:t>: transzverzális hullámok, csak szilárd közegben terjednek, az észlelőállomásra másodiknak érkeznek be (szekunder hullámok).</a:t>
            </a:r>
          </a:p>
          <a:p>
            <a:pPr marL="0" indent="0">
              <a:buNone/>
            </a:pPr>
            <a:r>
              <a:rPr lang="hu-HU" sz="1600" dirty="0" smtClean="0"/>
              <a:t>A</a:t>
            </a:r>
            <a:r>
              <a:rPr lang="hu-HU" sz="1600" dirty="0"/>
              <a:t> </a:t>
            </a:r>
            <a:r>
              <a:rPr lang="hu-HU" sz="1600" b="1" dirty="0" smtClean="0"/>
              <a:t>szeizmológia</a:t>
            </a:r>
            <a:r>
              <a:rPr lang="hu-HU" sz="1600" dirty="0" smtClean="0"/>
              <a:t> </a:t>
            </a:r>
            <a:r>
              <a:rPr lang="hu-HU" sz="1600" dirty="0"/>
              <a:t>a </a:t>
            </a:r>
            <a:r>
              <a:rPr lang="hu-HU" sz="1600" dirty="0" smtClean="0"/>
              <a:t>földrengések</a:t>
            </a:r>
            <a:r>
              <a:rPr lang="hu-HU" sz="1600" dirty="0"/>
              <a:t> megfigyelésével, tanulmányozásával, leírásával és rendszerezésével foglalkozik</a:t>
            </a:r>
            <a:r>
              <a:rPr lang="hu-HU" sz="1600" dirty="0" smtClean="0"/>
              <a:t>.</a:t>
            </a:r>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5244" y="4285752"/>
            <a:ext cx="2337684" cy="1753263"/>
          </a:xfrm>
          <a:prstGeom prst="rect">
            <a:avLst/>
          </a:prstGeom>
        </p:spPr>
      </p:pic>
      <p:sp>
        <p:nvSpPr>
          <p:cNvPr id="6" name="Szövegdoboz 5"/>
          <p:cNvSpPr txBox="1"/>
          <p:nvPr/>
        </p:nvSpPr>
        <p:spPr>
          <a:xfrm>
            <a:off x="516834" y="6607534"/>
            <a:ext cx="6249725"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sp>
        <p:nvSpPr>
          <p:cNvPr id="7" name="Szövegdoboz 6"/>
          <p:cNvSpPr txBox="1"/>
          <p:nvPr/>
        </p:nvSpPr>
        <p:spPr>
          <a:xfrm>
            <a:off x="8735832" y="6438257"/>
            <a:ext cx="3344850" cy="338554"/>
          </a:xfrm>
          <a:prstGeom prst="rect">
            <a:avLst/>
          </a:prstGeom>
          <a:noFill/>
        </p:spPr>
        <p:txBody>
          <a:bodyPr wrap="square" rtlCol="0">
            <a:spAutoFit/>
          </a:bodyPr>
          <a:lstStyle/>
          <a:p>
            <a:r>
              <a:rPr lang="hu-HU" sz="800" dirty="0" smtClean="0"/>
              <a:t>Szeizmográf Készítette</a:t>
            </a:r>
            <a:r>
              <a:rPr lang="hu-HU" sz="800" dirty="0"/>
              <a:t>: </a:t>
            </a:r>
            <a:r>
              <a:rPr lang="hu-HU" sz="800" dirty="0" err="1"/>
              <a:t>Yamaguchi</a:t>
            </a:r>
            <a:r>
              <a:rPr lang="ja-JP" altLang="en-US" sz="800" dirty="0"/>
              <a:t>先生</a:t>
            </a:r>
            <a:r>
              <a:rPr lang="en-US" altLang="ja-JP" sz="800" dirty="0"/>
              <a:t>, </a:t>
            </a:r>
            <a:r>
              <a:rPr lang="hu-HU" sz="800" dirty="0"/>
              <a:t>CC BY-SA 3.0, https://commons.wikimedia.org/w/index.php?curid=1089235</a:t>
            </a:r>
          </a:p>
        </p:txBody>
      </p:sp>
      <p:sp>
        <p:nvSpPr>
          <p:cNvPr id="8" name="Szövegdoboz 7"/>
          <p:cNvSpPr txBox="1"/>
          <p:nvPr/>
        </p:nvSpPr>
        <p:spPr>
          <a:xfrm>
            <a:off x="1900362" y="4436827"/>
            <a:ext cx="4788671" cy="1661993"/>
          </a:xfrm>
          <a:prstGeom prst="rect">
            <a:avLst/>
          </a:prstGeom>
          <a:noFill/>
          <a:ln>
            <a:solidFill>
              <a:srgbClr val="C00000"/>
            </a:solidFill>
          </a:ln>
        </p:spPr>
        <p:txBody>
          <a:bodyPr wrap="square" rtlCol="0">
            <a:spAutoFit/>
          </a:bodyPr>
          <a:lstStyle/>
          <a:p>
            <a:pPr fontAlgn="base"/>
            <a:r>
              <a:rPr lang="hu-HU" sz="1400" b="1" dirty="0"/>
              <a:t>Földrengések okai</a:t>
            </a:r>
          </a:p>
          <a:p>
            <a:pPr fontAlgn="base"/>
            <a:r>
              <a:rPr lang="hu-HU" sz="1400" dirty="0"/>
              <a:t>A kőzetlemezek mozgása következtében a kőzetburokban egyre több feszültség halmozódik föl. A növekvő feszítőerő bizonyos nagyság elérésekor a kérget hirtelen megrepeszti, eltöri. A hirtelen törés, repedés messzire szétterjedő rezgőmozgással jár, amely a kérget megremegteti. Ez a jelenség a földrengés.</a:t>
            </a:r>
          </a:p>
          <a:p>
            <a:endParaRPr lang="hu-HU" dirty="0"/>
          </a:p>
        </p:txBody>
      </p:sp>
    </p:spTree>
    <p:extLst>
      <p:ext uri="{BB962C8B-B14F-4D97-AF65-F5344CB8AC3E}">
        <p14:creationId xmlns:p14="http://schemas.microsoft.com/office/powerpoint/2010/main" val="2459733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6000" b="1" dirty="0" smtClean="0">
                <a:solidFill>
                  <a:srgbClr val="C00000"/>
                </a:solidFill>
              </a:rPr>
              <a:t>Érdekesség</a:t>
            </a:r>
            <a:endParaRPr lang="hu-HU" sz="6000" b="1" dirty="0">
              <a:solidFill>
                <a:srgbClr val="C00000"/>
              </a:solidFill>
            </a:endParaRPr>
          </a:p>
        </p:txBody>
      </p:sp>
      <p:sp>
        <p:nvSpPr>
          <p:cNvPr id="3" name="Tartalom helye 2"/>
          <p:cNvSpPr>
            <a:spLocks noGrp="1"/>
          </p:cNvSpPr>
          <p:nvPr>
            <p:ph idx="1"/>
          </p:nvPr>
        </p:nvSpPr>
        <p:spPr/>
        <p:txBody>
          <a:bodyPr>
            <a:normAutofit/>
          </a:bodyPr>
          <a:lstStyle/>
          <a:p>
            <a:pPr marL="0" indent="0">
              <a:buNone/>
            </a:pPr>
            <a:r>
              <a:rPr lang="hu-HU" sz="2000" dirty="0"/>
              <a:t>A </a:t>
            </a:r>
            <a:r>
              <a:rPr lang="hu-HU" sz="2000" b="1" dirty="0"/>
              <a:t>szupermély fúrás a Kola-félszigeten</a:t>
            </a:r>
            <a:r>
              <a:rPr lang="hu-HU" sz="2000" dirty="0" smtClean="0"/>
              <a:t>, </a:t>
            </a:r>
            <a:r>
              <a:rPr lang="hu-HU" sz="2000" dirty="0"/>
              <a:t>egy tudományos kutató </a:t>
            </a:r>
            <a:r>
              <a:rPr lang="hu-HU" sz="2000" dirty="0" smtClean="0"/>
              <a:t>mélyfúrás </a:t>
            </a:r>
            <a:r>
              <a:rPr lang="hu-HU" sz="2000" dirty="0"/>
              <a:t>volt. Az eredeti terv szerint a mélyfúrással 15 000 m mélységet akartak elérni, ezzel átfúrták volna a földkérget és a földköpenyt határoló </a:t>
            </a:r>
            <a:r>
              <a:rPr lang="hu-HU" sz="2000" dirty="0" err="1"/>
              <a:t>Mohorovičić</a:t>
            </a:r>
            <a:r>
              <a:rPr lang="hu-HU" sz="2000" dirty="0"/>
              <a:t>-felületet. </a:t>
            </a:r>
            <a:r>
              <a:rPr lang="hu-HU" sz="2000" dirty="0" smtClean="0"/>
              <a:t>A </a:t>
            </a:r>
            <a:r>
              <a:rPr lang="hu-HU" sz="2000" dirty="0"/>
              <a:t>fúrást 1970. május 24-én kezdték </a:t>
            </a:r>
            <a:r>
              <a:rPr lang="hu-HU" sz="2000" dirty="0" smtClean="0"/>
              <a:t>meg. </a:t>
            </a:r>
            <a:r>
              <a:rPr lang="hu-HU" sz="2000" dirty="0"/>
              <a:t>Több fúrólyukat mélyítettek a központi lyuk </a:t>
            </a:r>
            <a:r>
              <a:rPr lang="hu-HU" sz="2000" dirty="0" smtClean="0"/>
              <a:t>elágaztatásával.</a:t>
            </a:r>
            <a:r>
              <a:rPr lang="hu-HU" sz="2000" dirty="0"/>
              <a:t> </a:t>
            </a:r>
            <a:r>
              <a:rPr lang="hu-HU" sz="2000" dirty="0" smtClean="0"/>
              <a:t>Az </a:t>
            </a:r>
            <a:r>
              <a:rPr lang="hu-HU" sz="2000" dirty="0"/>
              <a:t>SzG-3 jelű legmélyebb fúrás </a:t>
            </a:r>
            <a:r>
              <a:rPr lang="hu-HU" sz="2000" b="1" dirty="0"/>
              <a:t>1989-ben elérte a 12 261 méter </a:t>
            </a:r>
            <a:r>
              <a:rPr lang="hu-HU" sz="2000" b="1" dirty="0" smtClean="0"/>
              <a:t>mélységet. </a:t>
            </a:r>
            <a:r>
              <a:rPr lang="hu-HU" sz="2000" dirty="0" smtClean="0"/>
              <a:t>2008-ig </a:t>
            </a:r>
            <a:r>
              <a:rPr lang="hu-HU" sz="2000" dirty="0"/>
              <a:t>ez volt a legmélyebb fúrólyuk. Ekkor állították le a fúrást teljesen, mert lehetetlennek ítélték </a:t>
            </a:r>
            <a:r>
              <a:rPr lang="hu-HU" sz="2000" dirty="0" smtClean="0"/>
              <a:t>annak </a:t>
            </a:r>
            <a:r>
              <a:rPr lang="hu-HU" sz="2000" dirty="0"/>
              <a:t>befejezését, ugyanis a számítások szerint 15 km-es mélységben – amennyire eredetileg tervezték a lyukat – már 300 Celsius fokra nőtt volna a hőmérséklet, mely rengeteg műszert tönkretett volna, és nem lehetett volna folytatni a </a:t>
            </a:r>
            <a:r>
              <a:rPr lang="hu-HU" sz="2000" dirty="0" smtClean="0"/>
              <a:t>fúrást.</a:t>
            </a:r>
          </a:p>
          <a:p>
            <a:pPr marL="0" indent="0">
              <a:buNone/>
            </a:pPr>
            <a:r>
              <a:rPr lang="hu-HU" sz="2000" dirty="0" smtClean="0"/>
              <a:t>Jelenleg a leghosszabb fúrólyuk 12 290 méter mély</a:t>
            </a:r>
            <a:r>
              <a:rPr lang="hu-HU" sz="2000" dirty="0"/>
              <a:t> </a:t>
            </a:r>
            <a:r>
              <a:rPr lang="hu-HU" sz="2000" dirty="0" smtClean="0"/>
              <a:t>olajkút Katarban.</a:t>
            </a:r>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309" y="4378214"/>
            <a:ext cx="2591463" cy="1866217"/>
          </a:xfrm>
          <a:prstGeom prst="rect">
            <a:avLst/>
          </a:prstGeom>
        </p:spPr>
      </p:pic>
      <p:sp>
        <p:nvSpPr>
          <p:cNvPr id="6" name="Szövegdoboz 5"/>
          <p:cNvSpPr txBox="1"/>
          <p:nvPr/>
        </p:nvSpPr>
        <p:spPr>
          <a:xfrm>
            <a:off x="516835" y="6591631"/>
            <a:ext cx="6194066"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sp>
        <p:nvSpPr>
          <p:cNvPr id="7" name="Szövegdoboz 6"/>
          <p:cNvSpPr txBox="1"/>
          <p:nvPr/>
        </p:nvSpPr>
        <p:spPr>
          <a:xfrm>
            <a:off x="7863841" y="6311900"/>
            <a:ext cx="2583513" cy="338554"/>
          </a:xfrm>
          <a:prstGeom prst="rect">
            <a:avLst/>
          </a:prstGeom>
          <a:noFill/>
        </p:spPr>
        <p:txBody>
          <a:bodyPr wrap="square" rtlCol="0">
            <a:spAutoFit/>
          </a:bodyPr>
          <a:lstStyle/>
          <a:p>
            <a:r>
              <a:rPr lang="hu-HU" sz="800" dirty="0"/>
              <a:t>https://avilagtitkai.com/articles/view/amikor-lefurtak-a-pokolba-a-vilag-legmelyebb-ember-altal-furt-lyuka</a:t>
            </a:r>
          </a:p>
        </p:txBody>
      </p:sp>
    </p:spTree>
    <p:extLst>
      <p:ext uri="{BB962C8B-B14F-4D97-AF65-F5344CB8AC3E}">
        <p14:creationId xmlns:p14="http://schemas.microsoft.com/office/powerpoint/2010/main" val="1065104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6000" b="1" dirty="0" smtClean="0">
                <a:solidFill>
                  <a:srgbClr val="C00000"/>
                </a:solidFill>
              </a:rPr>
              <a:t>Játék!</a:t>
            </a:r>
            <a:endParaRPr lang="hu-HU" sz="6000" b="1" dirty="0">
              <a:solidFill>
                <a:srgbClr val="C00000"/>
              </a:solidFill>
            </a:endParaRPr>
          </a:p>
        </p:txBody>
      </p:sp>
      <p:sp>
        <p:nvSpPr>
          <p:cNvPr id="3" name="Tartalom helye 2"/>
          <p:cNvSpPr>
            <a:spLocks noGrp="1"/>
          </p:cNvSpPr>
          <p:nvPr>
            <p:ph idx="1"/>
          </p:nvPr>
        </p:nvSpPr>
        <p:spPr/>
        <p:txBody>
          <a:bodyPr/>
          <a:lstStyle/>
          <a:p>
            <a:pPr marL="0" indent="0">
              <a:buNone/>
            </a:pPr>
            <a:r>
              <a:rPr lang="hu-HU" dirty="0" smtClean="0"/>
              <a:t>Készíts Föld belső modellt!</a:t>
            </a:r>
          </a:p>
          <a:p>
            <a:pPr marL="0" indent="0">
              <a:buNone/>
            </a:pPr>
            <a:r>
              <a:rPr lang="hu-HU" dirty="0" smtClean="0"/>
              <a:t>Hozzávalók:</a:t>
            </a:r>
          </a:p>
          <a:p>
            <a:r>
              <a:rPr lang="hu-HU" dirty="0" smtClean="0"/>
              <a:t>Fedőlap (térkép darab, vagy akár meg is rajzolhatod) </a:t>
            </a:r>
            <a:r>
              <a:rPr lang="hu-HU" dirty="0" smtClean="0">
                <a:sym typeface="Wingdings" panose="05000000000000000000" pitchFamily="2" charset="2"/>
              </a:rPr>
              <a:t></a:t>
            </a:r>
            <a:endParaRPr lang="hu-HU" dirty="0" smtClean="0"/>
          </a:p>
          <a:p>
            <a:r>
              <a:rPr lang="hu-HU" dirty="0" smtClean="0"/>
              <a:t> Színes papír (barna, piros, narancs, sárga)</a:t>
            </a:r>
          </a:p>
          <a:p>
            <a:r>
              <a:rPr lang="hu-HU" dirty="0" smtClean="0"/>
              <a:t>Olló</a:t>
            </a:r>
          </a:p>
          <a:p>
            <a:r>
              <a:rPr lang="hu-HU" dirty="0"/>
              <a:t>R</a:t>
            </a:r>
            <a:r>
              <a:rPr lang="hu-HU" dirty="0" smtClean="0"/>
              <a:t>agasztó</a:t>
            </a:r>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5" name="Szövegdoboz 4"/>
          <p:cNvSpPr txBox="1"/>
          <p:nvPr/>
        </p:nvSpPr>
        <p:spPr>
          <a:xfrm>
            <a:off x="516835" y="6512118"/>
            <a:ext cx="7044855"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9543" y="3975652"/>
            <a:ext cx="1839733" cy="2452977"/>
          </a:xfrm>
          <a:prstGeom prst="rect">
            <a:avLst/>
          </a:prstGeom>
        </p:spPr>
      </p:pic>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0641" y="3975652"/>
            <a:ext cx="1871702" cy="2452977"/>
          </a:xfrm>
          <a:prstGeom prst="rect">
            <a:avLst/>
          </a:prstGeom>
        </p:spPr>
      </p:pic>
      <p:pic>
        <p:nvPicPr>
          <p:cNvPr id="8" name="Kép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6324" y="4011434"/>
            <a:ext cx="1812897" cy="2417196"/>
          </a:xfrm>
          <a:prstGeom prst="rect">
            <a:avLst/>
          </a:prstGeom>
        </p:spPr>
      </p:pic>
    </p:spTree>
    <p:extLst>
      <p:ext uri="{BB962C8B-B14F-4D97-AF65-F5344CB8AC3E}">
        <p14:creationId xmlns:p14="http://schemas.microsoft.com/office/powerpoint/2010/main" val="191831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5400" b="1" dirty="0" smtClean="0">
                <a:solidFill>
                  <a:srgbClr val="C00000"/>
                </a:solidFill>
              </a:rPr>
              <a:t>KŐZETLEMEZEK</a:t>
            </a:r>
            <a:endParaRPr lang="hu-HU" sz="5400" b="1" dirty="0">
              <a:solidFill>
                <a:srgbClr val="C00000"/>
              </a:solidFill>
            </a:endParaRPr>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5" name="Szövegdoboz 4"/>
          <p:cNvSpPr txBox="1"/>
          <p:nvPr/>
        </p:nvSpPr>
        <p:spPr>
          <a:xfrm>
            <a:off x="516835" y="6512118"/>
            <a:ext cx="7044855"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sp>
        <p:nvSpPr>
          <p:cNvPr id="7" name="Tartalom helye 6"/>
          <p:cNvSpPr>
            <a:spLocks noGrp="1"/>
          </p:cNvSpPr>
          <p:nvPr>
            <p:ph idx="1"/>
          </p:nvPr>
        </p:nvSpPr>
        <p:spPr/>
        <p:txBody>
          <a:bodyPr>
            <a:normAutofit lnSpcReduction="10000"/>
          </a:bodyPr>
          <a:lstStyle/>
          <a:p>
            <a:pPr marL="0" indent="0">
              <a:buNone/>
            </a:pPr>
            <a:r>
              <a:rPr lang="hu-HU" dirty="0" smtClean="0"/>
              <a:t>A kőzetburok hét nagyobb, és több kisebb darabra tagolódik. Ezeket a darabokat </a:t>
            </a:r>
            <a:r>
              <a:rPr lang="hu-HU" b="1" dirty="0" smtClean="0"/>
              <a:t>kőzetlemezeknek</a:t>
            </a:r>
            <a:r>
              <a:rPr lang="hu-HU" dirty="0" smtClean="0"/>
              <a:t> nevezzük.</a:t>
            </a:r>
            <a:endParaRPr lang="hu-HU" dirty="0"/>
          </a:p>
          <a:p>
            <a:r>
              <a:rPr lang="hu-HU" b="1" dirty="0" smtClean="0">
                <a:solidFill>
                  <a:srgbClr val="C00000"/>
                </a:solidFill>
              </a:rPr>
              <a:t>Eurázsiai-kőzetlemez</a:t>
            </a:r>
          </a:p>
          <a:p>
            <a:r>
              <a:rPr lang="hu-HU" b="1" dirty="0" smtClean="0">
                <a:solidFill>
                  <a:srgbClr val="C00000"/>
                </a:solidFill>
              </a:rPr>
              <a:t>Csendes-óceáni-kőzetlemez</a:t>
            </a:r>
          </a:p>
          <a:p>
            <a:r>
              <a:rPr lang="hu-HU" b="1" dirty="0" smtClean="0">
                <a:solidFill>
                  <a:srgbClr val="C00000"/>
                </a:solidFill>
              </a:rPr>
              <a:t>Észak-amerikai-kőzetlemez</a:t>
            </a:r>
          </a:p>
          <a:p>
            <a:r>
              <a:rPr lang="hu-HU" b="1" dirty="0" smtClean="0">
                <a:solidFill>
                  <a:srgbClr val="C00000"/>
                </a:solidFill>
              </a:rPr>
              <a:t>Dél-amerikai-kőzetlemez</a:t>
            </a:r>
          </a:p>
          <a:p>
            <a:r>
              <a:rPr lang="hu-HU" b="1" dirty="0" err="1" smtClean="0">
                <a:solidFill>
                  <a:srgbClr val="C00000"/>
                </a:solidFill>
              </a:rPr>
              <a:t>Indo</a:t>
            </a:r>
            <a:r>
              <a:rPr lang="hu-HU" b="1" dirty="0" smtClean="0">
                <a:solidFill>
                  <a:srgbClr val="C00000"/>
                </a:solidFill>
              </a:rPr>
              <a:t>-ausztráliai-kőzetlemez</a:t>
            </a:r>
          </a:p>
          <a:p>
            <a:r>
              <a:rPr lang="hu-HU" b="1" dirty="0" smtClean="0">
                <a:solidFill>
                  <a:srgbClr val="C00000"/>
                </a:solidFill>
              </a:rPr>
              <a:t>Afrikai-kőzetlemez</a:t>
            </a:r>
          </a:p>
          <a:p>
            <a:r>
              <a:rPr lang="hu-HU" b="1" dirty="0" smtClean="0">
                <a:solidFill>
                  <a:srgbClr val="C00000"/>
                </a:solidFill>
              </a:rPr>
              <a:t>Antarktiszi-kőzetlemez</a:t>
            </a:r>
          </a:p>
          <a:p>
            <a:endParaRPr lang="hu-HU" dirty="0"/>
          </a:p>
        </p:txBody>
      </p:sp>
      <p:pic>
        <p:nvPicPr>
          <p:cNvPr id="9" name="Picture 3">
            <a:extLst>
              <a:ext uri="{FF2B5EF4-FFF2-40B4-BE49-F238E27FC236}">
                <a16:creationId xmlns:a16="http://schemas.microsoft.com/office/drawing/2014/main" xmlns="" id="{00000000-0000-0000-0000-000000000000}"/>
              </a:ext>
            </a:extLst>
          </p:cNvPr>
          <p:cNvPicPr>
            <a:picLocks noChangeAspect="1"/>
          </p:cNvPicPr>
          <p:nvPr/>
        </p:nvPicPr>
        <p:blipFill>
          <a:blip r:embed="rId2">
            <a:lum/>
            <a:alphaModFix/>
          </a:blip>
          <a:srcRect/>
          <a:stretch>
            <a:fillRect/>
          </a:stretch>
        </p:blipFill>
        <p:spPr>
          <a:xfrm>
            <a:off x="5335966" y="2520281"/>
            <a:ext cx="6017834" cy="3824260"/>
          </a:xfrm>
          <a:prstGeom prst="rect">
            <a:avLst/>
          </a:prstGeom>
          <a:noFill/>
          <a:ln cap="flat">
            <a:noFill/>
          </a:ln>
        </p:spPr>
      </p:pic>
      <p:sp>
        <p:nvSpPr>
          <p:cNvPr id="3" name="Szövegdoboz 2"/>
          <p:cNvSpPr txBox="1"/>
          <p:nvPr/>
        </p:nvSpPr>
        <p:spPr>
          <a:xfrm>
            <a:off x="6766560" y="6408751"/>
            <a:ext cx="4683318" cy="338554"/>
          </a:xfrm>
          <a:prstGeom prst="rect">
            <a:avLst/>
          </a:prstGeom>
          <a:noFill/>
        </p:spPr>
        <p:txBody>
          <a:bodyPr wrap="square" rtlCol="0">
            <a:spAutoFit/>
          </a:bodyPr>
          <a:lstStyle/>
          <a:p>
            <a:r>
              <a:rPr lang="hu-HU" sz="800" dirty="0"/>
              <a:t>Készítette: Plates_tect2_en.svg: </a:t>
            </a:r>
            <a:r>
              <a:rPr lang="hu-HU" sz="800" dirty="0" err="1"/>
              <a:t>USGSderivative</a:t>
            </a:r>
            <a:r>
              <a:rPr lang="hu-HU" sz="800" dirty="0"/>
              <a:t> </a:t>
            </a:r>
            <a:r>
              <a:rPr lang="hu-HU" sz="800" dirty="0" err="1"/>
              <a:t>work</a:t>
            </a:r>
            <a:r>
              <a:rPr lang="hu-HU" sz="800" dirty="0"/>
              <a:t>: </a:t>
            </a:r>
            <a:r>
              <a:rPr lang="hu-HU" sz="800" dirty="0" err="1"/>
              <a:t>Zetrs</a:t>
            </a:r>
            <a:r>
              <a:rPr lang="hu-HU" sz="800" dirty="0"/>
              <a:t> (</a:t>
            </a:r>
            <a:r>
              <a:rPr lang="hu-HU" sz="800" dirty="0" err="1"/>
              <a:t>talk</a:t>
            </a:r>
            <a:r>
              <a:rPr lang="hu-HU" sz="800" dirty="0"/>
              <a:t>) - Plates_tect2_en.svg, Közkincs, https://commons.wikimedia.org/w/index.php?curid=9048680</a:t>
            </a:r>
          </a:p>
        </p:txBody>
      </p:sp>
    </p:spTree>
    <p:extLst>
      <p:ext uri="{BB962C8B-B14F-4D97-AF65-F5344CB8AC3E}">
        <p14:creationId xmlns:p14="http://schemas.microsoft.com/office/powerpoint/2010/main" val="1575446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5400" b="1" dirty="0" smtClean="0">
                <a:solidFill>
                  <a:srgbClr val="C00000"/>
                </a:solidFill>
              </a:rPr>
              <a:t>Aktív tűzhányók</a:t>
            </a:r>
            <a:endParaRPr lang="hu-HU" sz="5400" b="1" dirty="0">
              <a:solidFill>
                <a:srgbClr val="C00000"/>
              </a:solidFill>
            </a:endParaRPr>
          </a:p>
        </p:txBody>
      </p:sp>
      <p:pic>
        <p:nvPicPr>
          <p:cNvPr id="8" name="Picture 2">
            <a:extLst>
              <a:ext uri="{FF2B5EF4-FFF2-40B4-BE49-F238E27FC236}">
                <a16:creationId xmlns:a16="http://schemas.microsoft.com/office/drawing/2014/main" xmlns="" id="{00000000-0000-0000-0000-000000000000}"/>
              </a:ext>
            </a:extLst>
          </p:cNvPr>
          <p:cNvPicPr>
            <a:picLocks noGrp="1" noChangeAspect="1"/>
          </p:cNvPicPr>
          <p:nvPr>
            <p:ph idx="1"/>
          </p:nvPr>
        </p:nvPicPr>
        <p:blipFill>
          <a:blip r:embed="rId2">
            <a:lum/>
            <a:alphaModFix/>
          </a:blip>
          <a:srcRect/>
          <a:stretch>
            <a:fillRect/>
          </a:stretch>
        </p:blipFill>
        <p:spPr>
          <a:xfrm>
            <a:off x="4920767" y="1690688"/>
            <a:ext cx="6026727" cy="4347556"/>
          </a:xfrm>
          <a:prstGeom prst="rect">
            <a:avLst/>
          </a:prstGeom>
          <a:noFill/>
          <a:ln cap="flat">
            <a:noFill/>
          </a:ln>
        </p:spPr>
      </p:pic>
      <p:sp>
        <p:nvSpPr>
          <p:cNvPr id="10" name="Szövegdoboz 9"/>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11" name="Szövegdoboz 10"/>
          <p:cNvSpPr txBox="1"/>
          <p:nvPr/>
        </p:nvSpPr>
        <p:spPr>
          <a:xfrm>
            <a:off x="516835" y="6522098"/>
            <a:ext cx="6966316"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sp>
        <p:nvSpPr>
          <p:cNvPr id="12" name="Szövegdoboz 11"/>
          <p:cNvSpPr txBox="1"/>
          <p:nvPr/>
        </p:nvSpPr>
        <p:spPr>
          <a:xfrm>
            <a:off x="1060014" y="2690336"/>
            <a:ext cx="3638939" cy="1600438"/>
          </a:xfrm>
          <a:prstGeom prst="rect">
            <a:avLst/>
          </a:prstGeom>
          <a:noFill/>
          <a:ln>
            <a:solidFill>
              <a:srgbClr val="FF0000"/>
            </a:solidFill>
          </a:ln>
        </p:spPr>
        <p:txBody>
          <a:bodyPr wrap="square" rtlCol="0">
            <a:spAutoFit/>
          </a:bodyPr>
          <a:lstStyle/>
          <a:p>
            <a:r>
              <a:rPr lang="hu-HU" sz="2000" dirty="0" smtClean="0"/>
              <a:t>Figyeld meg a képet!</a:t>
            </a:r>
          </a:p>
          <a:p>
            <a:r>
              <a:rPr lang="hu-HU" sz="2000" dirty="0" smtClean="0"/>
              <a:t>Mit jelentenek a piros háromszögek?</a:t>
            </a:r>
          </a:p>
          <a:p>
            <a:r>
              <a:rPr lang="hu-HU" sz="2000" dirty="0" smtClean="0"/>
              <a:t>Hol helyezkednek el?</a:t>
            </a:r>
          </a:p>
          <a:p>
            <a:endParaRPr lang="hu-HU" dirty="0"/>
          </a:p>
        </p:txBody>
      </p:sp>
    </p:spTree>
    <p:extLst>
      <p:ext uri="{BB962C8B-B14F-4D97-AF65-F5344CB8AC3E}">
        <p14:creationId xmlns:p14="http://schemas.microsoft.com/office/powerpoint/2010/main" val="3679197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solidFill>
                  <a:srgbClr val="C00000"/>
                </a:solidFill>
              </a:rPr>
              <a:t>Ezek a kőzetlemezek mozognak!</a:t>
            </a:r>
            <a:endParaRPr lang="hu-HU" b="1" dirty="0">
              <a:solidFill>
                <a:srgbClr val="C00000"/>
              </a:solidFill>
            </a:endParaRPr>
          </a:p>
        </p:txBody>
      </p:sp>
      <p:sp>
        <p:nvSpPr>
          <p:cNvPr id="3" name="Tartalom helye 2"/>
          <p:cNvSpPr>
            <a:spLocks noGrp="1"/>
          </p:cNvSpPr>
          <p:nvPr>
            <p:ph idx="1"/>
          </p:nvPr>
        </p:nvSpPr>
        <p:spPr/>
        <p:txBody>
          <a:bodyPr>
            <a:normAutofit/>
          </a:bodyPr>
          <a:lstStyle/>
          <a:p>
            <a:pPr marL="0" indent="0">
              <a:buNone/>
            </a:pPr>
            <a:r>
              <a:rPr lang="hu-HU" sz="1800" dirty="0"/>
              <a:t>Az egyes kőzetlemezeket rendszerint az óceáni hátságok és a mélytengeri árkok határolják el egymástól. Az óceáni hátságok 2-4000 m magas víz alatti hegyvonulatok (pl. Atlanti-hátság). A mélytengeri árkok átlagos szélessége 100 km, mélységük 5-11 km. A mélytengeri árkokkal övezett kontinensek partjain magas, főképpen vulkáni láncolatokból álló hegységek húzódnak (pl.: Peru–chilei-árok, illetve az Andok</a:t>
            </a:r>
            <a:r>
              <a:rPr lang="hu-HU" sz="1800" dirty="0" smtClean="0"/>
              <a:t>). </a:t>
            </a:r>
            <a:r>
              <a:rPr lang="hu-HU" sz="1800" dirty="0"/>
              <a:t>Az is előfordul, hogy két kőzetlemez határán magas, főleg üledékes kőzetekből álló fiatal gyűrthegységek helyezkednek el (pl. az Afrikai- és az Eurázsiai-kőzetlemez esetében</a:t>
            </a:r>
            <a:r>
              <a:rPr lang="hu-HU" sz="1800" dirty="0" smtClean="0"/>
              <a:t>).</a:t>
            </a:r>
          </a:p>
          <a:p>
            <a:pPr marL="0" indent="0">
              <a:buNone/>
            </a:pPr>
            <a:r>
              <a:rPr lang="hu-HU" sz="1800" dirty="0"/>
              <a:t>A kőzetlemezek nem mozdulatlanok, hanem különféle mozgásokat végeznek: egymáshoz </a:t>
            </a:r>
            <a:r>
              <a:rPr lang="hu-HU" sz="1800" b="1" dirty="0">
                <a:solidFill>
                  <a:srgbClr val="C00000"/>
                </a:solidFill>
              </a:rPr>
              <a:t>közelednek</a:t>
            </a:r>
            <a:r>
              <a:rPr lang="hu-HU" sz="1800" dirty="0"/>
              <a:t>, egymástól </a:t>
            </a:r>
            <a:r>
              <a:rPr lang="hu-HU" sz="1800" b="1" dirty="0">
                <a:solidFill>
                  <a:srgbClr val="C00000"/>
                </a:solidFill>
              </a:rPr>
              <a:t>távolodnak</a:t>
            </a:r>
            <a:r>
              <a:rPr lang="hu-HU" sz="1800" dirty="0"/>
              <a:t>, illetve egymás mellett </a:t>
            </a:r>
            <a:r>
              <a:rPr lang="hu-HU" sz="1800" b="1" dirty="0">
                <a:solidFill>
                  <a:srgbClr val="C00000"/>
                </a:solidFill>
              </a:rPr>
              <a:t>elcsúsznak</a:t>
            </a:r>
            <a:r>
              <a:rPr lang="hu-HU" sz="1800" dirty="0"/>
              <a:t>.</a:t>
            </a:r>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5" name="Szövegdoboz 4"/>
          <p:cNvSpPr txBox="1"/>
          <p:nvPr/>
        </p:nvSpPr>
        <p:spPr>
          <a:xfrm>
            <a:off x="516835" y="6512118"/>
            <a:ext cx="7044855"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706" y="4199311"/>
            <a:ext cx="7806119" cy="1756378"/>
          </a:xfrm>
          <a:prstGeom prst="rect">
            <a:avLst/>
          </a:prstGeom>
        </p:spPr>
      </p:pic>
      <p:sp>
        <p:nvSpPr>
          <p:cNvPr id="7" name="Szövegdoboz 6"/>
          <p:cNvSpPr txBox="1"/>
          <p:nvPr/>
        </p:nvSpPr>
        <p:spPr>
          <a:xfrm>
            <a:off x="6839339" y="6512118"/>
            <a:ext cx="5352661" cy="338554"/>
          </a:xfrm>
          <a:prstGeom prst="rect">
            <a:avLst/>
          </a:prstGeom>
          <a:noFill/>
        </p:spPr>
        <p:txBody>
          <a:bodyPr wrap="square" rtlCol="0">
            <a:spAutoFit/>
          </a:bodyPr>
          <a:lstStyle/>
          <a:p>
            <a:r>
              <a:rPr lang="hu-HU" sz="800" dirty="0"/>
              <a:t>https://tudasbazis.sulinet.hu/hu/termeszettudomanyok/foldrajz/termeszetfoldrajz/a-fold-kozetlemezei-es-a-lemezmozgasok-okai/a-fold-kozetlemezeinek-jellemzoi</a:t>
            </a:r>
          </a:p>
        </p:txBody>
      </p:sp>
    </p:spTree>
    <p:extLst>
      <p:ext uri="{BB962C8B-B14F-4D97-AF65-F5344CB8AC3E}">
        <p14:creationId xmlns:p14="http://schemas.microsoft.com/office/powerpoint/2010/main" val="2098838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558367" y="480000"/>
            <a:ext cx="8153600" cy="763600"/>
          </a:xfrm>
          <a:prstGeom prst="rect">
            <a:avLst/>
          </a:prstGeom>
        </p:spPr>
        <p:txBody>
          <a:bodyPr spcFirstLastPara="1" vert="horz" wrap="square" lIns="121900" tIns="121900" rIns="121900" bIns="121900" rtlCol="0" anchor="t" anchorCtr="0">
            <a:noAutofit/>
          </a:bodyPr>
          <a:lstStyle/>
          <a:p>
            <a:r>
              <a:rPr lang="hu" sz="3200" dirty="0" smtClean="0">
                <a:latin typeface="Roboto"/>
                <a:ea typeface="Roboto"/>
                <a:cs typeface="Roboto"/>
                <a:sym typeface="Roboto"/>
              </a:rPr>
              <a:t>Rend vagy rendetlenség</a:t>
            </a:r>
            <a:endParaRPr sz="3200" dirty="0">
              <a:latin typeface="Roboto"/>
              <a:ea typeface="Roboto"/>
              <a:cs typeface="Roboto"/>
              <a:sym typeface="Roboto"/>
            </a:endParaRPr>
          </a:p>
        </p:txBody>
      </p:sp>
      <p:sp>
        <p:nvSpPr>
          <p:cNvPr id="64" name="Google Shape;64;p14"/>
          <p:cNvSpPr txBox="1">
            <a:spLocks noGrp="1"/>
          </p:cNvSpPr>
          <p:nvPr>
            <p:ph type="body" idx="1"/>
          </p:nvPr>
        </p:nvSpPr>
        <p:spPr>
          <a:xfrm>
            <a:off x="3558367" y="1829600"/>
            <a:ext cx="8153600" cy="4555200"/>
          </a:xfrm>
          <a:prstGeom prst="rect">
            <a:avLst/>
          </a:prstGeom>
        </p:spPr>
        <p:txBody>
          <a:bodyPr spcFirstLastPara="1" vert="horz" wrap="square" lIns="121900" tIns="121900" rIns="121900" bIns="121900" rtlCol="0" anchor="t" anchorCtr="0">
            <a:noAutofit/>
          </a:bodyPr>
          <a:lstStyle/>
          <a:p>
            <a:pPr indent="-423323">
              <a:lnSpc>
                <a:spcPct val="150000"/>
              </a:lnSpc>
              <a:buClr>
                <a:srgbClr val="000000"/>
              </a:buClr>
              <a:buSzPts val="1400"/>
              <a:buFont typeface="Roboto"/>
              <a:buChar char="●"/>
            </a:pPr>
            <a:r>
              <a:rPr lang="hu" sz="1867" dirty="0" smtClean="0">
                <a:solidFill>
                  <a:srgbClr val="000000"/>
                </a:solidFill>
                <a:latin typeface="Roboto"/>
                <a:ea typeface="Roboto"/>
                <a:cs typeface="Roboto"/>
                <a:sym typeface="Roboto"/>
              </a:rPr>
              <a:t>Élőlények szárazon és vízben</a:t>
            </a:r>
            <a:endParaRPr sz="1867" dirty="0">
              <a:solidFill>
                <a:srgbClr val="000000"/>
              </a:solidFill>
              <a:latin typeface="Roboto"/>
              <a:ea typeface="Roboto"/>
              <a:cs typeface="Roboto"/>
              <a:sym typeface="Roboto"/>
            </a:endParaRPr>
          </a:p>
          <a:p>
            <a:pPr indent="-423323">
              <a:lnSpc>
                <a:spcPct val="150000"/>
              </a:lnSpc>
              <a:buClr>
                <a:srgbClr val="000000"/>
              </a:buClr>
              <a:buSzPts val="1400"/>
              <a:buFont typeface="Roboto"/>
              <a:buChar char="●"/>
            </a:pPr>
            <a:r>
              <a:rPr lang="hu" sz="1867" dirty="0" smtClean="0">
                <a:solidFill>
                  <a:srgbClr val="000000"/>
                </a:solidFill>
                <a:latin typeface="Roboto"/>
                <a:ea typeface="Roboto"/>
                <a:cs typeface="Roboto"/>
                <a:sym typeface="Roboto"/>
              </a:rPr>
              <a:t>A lösz meséje</a:t>
            </a:r>
            <a:endParaRPr sz="1867" dirty="0">
              <a:solidFill>
                <a:srgbClr val="000000"/>
              </a:solidFill>
              <a:latin typeface="Roboto"/>
              <a:ea typeface="Roboto"/>
              <a:cs typeface="Roboto"/>
              <a:sym typeface="Roboto"/>
            </a:endParaRPr>
          </a:p>
          <a:p>
            <a:pPr indent="-423323">
              <a:lnSpc>
                <a:spcPct val="150000"/>
              </a:lnSpc>
              <a:buClr>
                <a:srgbClr val="000000"/>
              </a:buClr>
              <a:buSzPts val="1400"/>
              <a:buFont typeface="Roboto"/>
              <a:buChar char="●"/>
            </a:pPr>
            <a:r>
              <a:rPr lang="hu" sz="1867" dirty="0" smtClean="0">
                <a:solidFill>
                  <a:srgbClr val="000000"/>
                </a:solidFill>
                <a:latin typeface="Roboto"/>
                <a:ea typeface="Roboto"/>
                <a:cs typeface="Roboto"/>
                <a:sym typeface="Roboto"/>
              </a:rPr>
              <a:t>Tegyünk rendet!</a:t>
            </a:r>
            <a:endParaRPr sz="1867" dirty="0">
              <a:solidFill>
                <a:srgbClr val="000000"/>
              </a:solidFill>
              <a:latin typeface="Roboto"/>
              <a:ea typeface="Roboto"/>
              <a:cs typeface="Roboto"/>
              <a:sym typeface="Roboto"/>
            </a:endParaRPr>
          </a:p>
          <a:p>
            <a:pPr indent="-423323">
              <a:lnSpc>
                <a:spcPct val="150000"/>
              </a:lnSpc>
              <a:buClr>
                <a:srgbClr val="000000"/>
              </a:buClr>
              <a:buSzPts val="1400"/>
              <a:buFont typeface="Roboto"/>
              <a:buChar char="●"/>
            </a:pPr>
            <a:r>
              <a:rPr lang="hu" sz="1867" b="1" dirty="0" smtClean="0">
                <a:solidFill>
                  <a:srgbClr val="C00000"/>
                </a:solidFill>
                <a:latin typeface="Roboto"/>
                <a:ea typeface="Roboto"/>
                <a:cs typeface="Roboto"/>
                <a:sym typeface="Roboto"/>
              </a:rPr>
              <a:t>A Föld</a:t>
            </a:r>
            <a:endParaRPr sz="1867" b="1" dirty="0">
              <a:solidFill>
                <a:srgbClr val="C00000"/>
              </a:solidFill>
              <a:latin typeface="Roboto"/>
              <a:ea typeface="Roboto"/>
              <a:cs typeface="Roboto"/>
              <a:sym typeface="Roboto"/>
            </a:endParaRPr>
          </a:p>
          <a:p>
            <a:pPr indent="-423323">
              <a:lnSpc>
                <a:spcPct val="150000"/>
              </a:lnSpc>
              <a:buClr>
                <a:srgbClr val="000000"/>
              </a:buClr>
              <a:buSzPts val="1400"/>
              <a:buFont typeface="Roboto"/>
              <a:buChar char="●"/>
            </a:pPr>
            <a:r>
              <a:rPr lang="hu" sz="1867" dirty="0" smtClean="0">
                <a:solidFill>
                  <a:srgbClr val="000000"/>
                </a:solidFill>
                <a:latin typeface="Roboto"/>
                <a:ea typeface="Roboto"/>
                <a:cs typeface="Roboto"/>
                <a:sym typeface="Roboto"/>
              </a:rPr>
              <a:t>Túl a Tejútrendszeren</a:t>
            </a:r>
            <a:endParaRPr sz="1867" dirty="0">
              <a:solidFill>
                <a:srgbClr val="000000"/>
              </a:solidFill>
              <a:latin typeface="Roboto"/>
              <a:ea typeface="Roboto"/>
              <a:cs typeface="Roboto"/>
              <a:sym typeface="Roboto"/>
            </a:endParaRPr>
          </a:p>
        </p:txBody>
      </p:sp>
      <p:sp>
        <p:nvSpPr>
          <p:cNvPr id="66" name="Google Shape;66;p14"/>
          <p:cNvSpPr/>
          <p:nvPr/>
        </p:nvSpPr>
        <p:spPr>
          <a:xfrm>
            <a:off x="0" y="0"/>
            <a:ext cx="480000" cy="6858000"/>
          </a:xfrm>
          <a:prstGeom prst="rect">
            <a:avLst/>
          </a:prstGeom>
          <a:solidFill>
            <a:schemeClr val="tx2">
              <a:lumMod val="60000"/>
              <a:lumOff val="40000"/>
            </a:schemeClr>
          </a:solidFill>
          <a:ln>
            <a:solidFill>
              <a:schemeClr val="accent5">
                <a:lumMod val="40000"/>
                <a:lumOff val="60000"/>
              </a:schemeClr>
            </a:solidFill>
          </a:ln>
        </p:spPr>
        <p:txBody>
          <a:bodyPr spcFirstLastPara="1" wrap="square" lIns="121900" tIns="121900" rIns="121900" bIns="121900" anchor="ctr" anchorCtr="0">
            <a:noAutofit/>
          </a:bodyPr>
          <a:lstStyle/>
          <a:p>
            <a:endParaRPr sz="2400"/>
          </a:p>
        </p:txBody>
      </p:sp>
      <p:sp>
        <p:nvSpPr>
          <p:cNvPr id="67" name="Google Shape;67;p14"/>
          <p:cNvSpPr txBox="1">
            <a:spLocks noGrp="1"/>
          </p:cNvSpPr>
          <p:nvPr>
            <p:ph type="ctrTitle" idx="4294967295"/>
          </p:nvPr>
        </p:nvSpPr>
        <p:spPr>
          <a:xfrm>
            <a:off x="680800" y="6384867"/>
            <a:ext cx="8699600" cy="473200"/>
          </a:xfrm>
          <a:prstGeom prst="rect">
            <a:avLst/>
          </a:prstGeom>
        </p:spPr>
        <p:txBody>
          <a:bodyPr spcFirstLastPara="1" vert="horz" wrap="square" lIns="121900" tIns="121900" rIns="121900" bIns="121900" rtlCol="0" anchor="ctr" anchorCtr="0">
            <a:noAutofit/>
          </a:bodyPr>
          <a:lstStyle/>
          <a:p>
            <a:pPr>
              <a:spcBef>
                <a:spcPts val="0"/>
              </a:spcBef>
            </a:pPr>
            <a:r>
              <a:rPr lang="hu" sz="1600" dirty="0">
                <a:latin typeface="Roboto"/>
                <a:ea typeface="Roboto"/>
                <a:cs typeface="Roboto"/>
                <a:sym typeface="Roboto"/>
              </a:rPr>
              <a:t>EFOP-3.3.6-17-2017-00001 Élményből tudást – Természetesen a Mátra Múzeumban</a:t>
            </a:r>
            <a:endParaRPr sz="1600" dirty="0">
              <a:latin typeface="Roboto"/>
              <a:ea typeface="Roboto"/>
              <a:cs typeface="Roboto"/>
              <a:sym typeface="Roboto"/>
            </a:endParaRPr>
          </a:p>
        </p:txBody>
      </p:sp>
      <p:pic>
        <p:nvPicPr>
          <p:cNvPr id="8" name="Google Shape;172;p26"/>
          <p:cNvPicPr preferRelativeResize="0"/>
          <p:nvPr/>
        </p:nvPicPr>
        <p:blipFill>
          <a:blip r:embed="rId3">
            <a:alphaModFix/>
          </a:blip>
          <a:stretch>
            <a:fillRect/>
          </a:stretch>
        </p:blipFill>
        <p:spPr>
          <a:xfrm>
            <a:off x="1135687" y="350770"/>
            <a:ext cx="1766960" cy="2371725"/>
          </a:xfrm>
          <a:prstGeom prst="rect">
            <a:avLst/>
          </a:prstGeom>
          <a:noFill/>
          <a:ln>
            <a:noFill/>
          </a:ln>
        </p:spPr>
      </p:pic>
      <p:sp>
        <p:nvSpPr>
          <p:cNvPr id="2" name="Szövegdoboz 1"/>
          <p:cNvSpPr txBox="1"/>
          <p:nvPr/>
        </p:nvSpPr>
        <p:spPr>
          <a:xfrm>
            <a:off x="842838" y="3015528"/>
            <a:ext cx="2838616" cy="2031325"/>
          </a:xfrm>
          <a:prstGeom prst="rect">
            <a:avLst/>
          </a:prstGeom>
          <a:noFill/>
        </p:spPr>
        <p:txBody>
          <a:bodyPr wrap="square" rtlCol="0">
            <a:spAutoFit/>
          </a:bodyPr>
          <a:lstStyle/>
          <a:p>
            <a:r>
              <a:rPr lang="hu-HU" dirty="0" smtClean="0"/>
              <a:t>Korosztály: 5-6. osztály</a:t>
            </a:r>
          </a:p>
          <a:p>
            <a:r>
              <a:rPr lang="hu-HU" dirty="0" smtClean="0"/>
              <a:t>Kapcsolódás a NAT-hoz:</a:t>
            </a:r>
          </a:p>
          <a:p>
            <a:r>
              <a:rPr lang="hu-HU" dirty="0" smtClean="0"/>
              <a:t>Ember és természet&gt;</a:t>
            </a:r>
          </a:p>
          <a:p>
            <a:r>
              <a:rPr lang="hu-HU" dirty="0" smtClean="0"/>
              <a:t>A felépítés és a működés kapcsolata&gt;</a:t>
            </a:r>
          </a:p>
          <a:p>
            <a:r>
              <a:rPr lang="hu-HU" dirty="0" smtClean="0"/>
              <a:t>A Föld.</a:t>
            </a:r>
          </a:p>
          <a:p>
            <a:endParaRPr lang="hu-HU" dirty="0"/>
          </a:p>
        </p:txBody>
      </p:sp>
    </p:spTree>
    <p:extLst>
      <p:ext uri="{BB962C8B-B14F-4D97-AF65-F5344CB8AC3E}">
        <p14:creationId xmlns:p14="http://schemas.microsoft.com/office/powerpoint/2010/main" val="3414993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4800" b="1" dirty="0" smtClean="0">
                <a:solidFill>
                  <a:srgbClr val="C00000"/>
                </a:solidFill>
              </a:rPr>
              <a:t>Távolodó kőzetlemezek</a:t>
            </a:r>
            <a:endParaRPr lang="hu-HU" sz="4800" b="1" dirty="0">
              <a:solidFill>
                <a:srgbClr val="C00000"/>
              </a:solidFill>
            </a:endParaRPr>
          </a:p>
        </p:txBody>
      </p:sp>
      <p:sp>
        <p:nvSpPr>
          <p:cNvPr id="3" name="Tartalom helye 2"/>
          <p:cNvSpPr>
            <a:spLocks noGrp="1"/>
          </p:cNvSpPr>
          <p:nvPr>
            <p:ph idx="1"/>
          </p:nvPr>
        </p:nvSpPr>
        <p:spPr/>
        <p:txBody>
          <a:bodyPr>
            <a:normAutofit/>
          </a:bodyPr>
          <a:lstStyle/>
          <a:p>
            <a:pPr marL="0" lvl="0" indent="0">
              <a:buNone/>
            </a:pPr>
            <a:r>
              <a:rPr lang="hu-HU" sz="2000" dirty="0"/>
              <a:t>Az asztenoszférából új </a:t>
            </a:r>
            <a:r>
              <a:rPr lang="hu-HU" sz="2000" dirty="0" smtClean="0"/>
              <a:t>kőzetanyag </a:t>
            </a:r>
            <a:r>
              <a:rPr lang="hu-HU" sz="2000" dirty="0"/>
              <a:t>tör a </a:t>
            </a:r>
            <a:r>
              <a:rPr lang="hu-HU" sz="2000" dirty="0" smtClean="0"/>
              <a:t>felszínre,</a:t>
            </a:r>
            <a:r>
              <a:rPr lang="hu-HU" sz="2000" dirty="0"/>
              <a:t> </a:t>
            </a:r>
            <a:r>
              <a:rPr lang="hu-HU" sz="2000" dirty="0" smtClean="0"/>
              <a:t>a kontinentális </a:t>
            </a:r>
            <a:r>
              <a:rPr lang="hu-HU" sz="2000" dirty="0"/>
              <a:t>kéreg megnyúlik és </a:t>
            </a:r>
            <a:r>
              <a:rPr lang="hu-HU" sz="2000" dirty="0" smtClean="0"/>
              <a:t>elvékonyodik.</a:t>
            </a:r>
            <a:endParaRPr lang="hu-HU" sz="2000" dirty="0"/>
          </a:p>
          <a:p>
            <a:pPr marL="0" lvl="0" indent="0">
              <a:buNone/>
            </a:pPr>
            <a:r>
              <a:rPr lang="hu-HU" sz="2000" dirty="0"/>
              <a:t>Ennek oka a húzófeszültség </a:t>
            </a:r>
            <a:r>
              <a:rPr lang="hu-HU" sz="2000" dirty="0" smtClean="0"/>
              <a:t>ami anyagáramlást </a:t>
            </a:r>
            <a:r>
              <a:rPr lang="hu-HU" sz="2000" dirty="0"/>
              <a:t>hoz </a:t>
            </a:r>
            <a:r>
              <a:rPr lang="hu-HU" sz="2000" dirty="0" smtClean="0"/>
              <a:t>létre.</a:t>
            </a:r>
            <a:endParaRPr lang="hu-HU" sz="2000" dirty="0"/>
          </a:p>
          <a:p>
            <a:pPr marL="0" lvl="0" indent="0">
              <a:buNone/>
            </a:pPr>
            <a:r>
              <a:rPr lang="hu-HU" sz="2000" dirty="0"/>
              <a:t>Az elvékonyodott réteg megsüllyed – hasadékvölgy </a:t>
            </a:r>
            <a:r>
              <a:rPr lang="hu-HU" sz="2000" dirty="0" smtClean="0"/>
              <a:t>képződik.</a:t>
            </a:r>
            <a:endParaRPr lang="hu-HU" sz="2000" dirty="0"/>
          </a:p>
          <a:p>
            <a:pPr marL="0" lvl="0" indent="0">
              <a:buNone/>
            </a:pPr>
            <a:r>
              <a:rPr lang="hu-HU" sz="2000" dirty="0"/>
              <a:t>A hasadékvölgy alját több helyen tűzhányók ütik </a:t>
            </a:r>
            <a:r>
              <a:rPr lang="hu-HU" sz="2000" dirty="0" smtClean="0"/>
              <a:t>át.</a:t>
            </a:r>
            <a:endParaRPr lang="hu-HU" sz="2000" dirty="0"/>
          </a:p>
          <a:p>
            <a:pPr marL="0" lvl="0" indent="0">
              <a:buNone/>
            </a:pPr>
            <a:r>
              <a:rPr lang="hu-HU" sz="2000" dirty="0"/>
              <a:t>Pl.: Vörös – tenger és a </a:t>
            </a:r>
            <a:r>
              <a:rPr lang="hu-HU" sz="2000" dirty="0" err="1"/>
              <a:t>Bajkál</a:t>
            </a:r>
            <a:r>
              <a:rPr lang="hu-HU" sz="2000" dirty="0"/>
              <a:t> – tó vidéke</a:t>
            </a:r>
          </a:p>
          <a:p>
            <a:pPr marL="0" lvl="0" indent="0">
              <a:buNone/>
            </a:pPr>
            <a:endParaRPr lang="hu-HU" sz="2000" dirty="0" smtClean="0"/>
          </a:p>
          <a:p>
            <a:pPr marL="0" lvl="0" indent="0">
              <a:buNone/>
            </a:pPr>
            <a:endParaRPr lang="hu-HU" sz="2000" dirty="0"/>
          </a:p>
          <a:p>
            <a:pPr marL="0" lvl="0" indent="0">
              <a:buNone/>
            </a:pPr>
            <a:r>
              <a:rPr lang="hu-HU" sz="2000" dirty="0" smtClean="0"/>
              <a:t>Az </a:t>
            </a:r>
            <a:r>
              <a:rPr lang="hu-HU" sz="2000" dirty="0"/>
              <a:t>asztenoszférából felnyomuló bazaltos köpenyanyag, a magma kitölti a lemezperemek közti rést, </a:t>
            </a:r>
            <a:r>
              <a:rPr lang="hu-HU" sz="2000" dirty="0" err="1"/>
              <a:t>lehűl</a:t>
            </a:r>
            <a:r>
              <a:rPr lang="hu-HU" sz="2000" dirty="0"/>
              <a:t> és óceáni kéreggé merevedik. Ezért a távolodó lemezszegélyeket </a:t>
            </a:r>
            <a:r>
              <a:rPr lang="hu-HU" sz="2000" dirty="0" smtClean="0"/>
              <a:t>gyarapodó </a:t>
            </a:r>
            <a:r>
              <a:rPr lang="hu-HU" sz="2000" dirty="0"/>
              <a:t>szegélyeknek </a:t>
            </a:r>
            <a:r>
              <a:rPr lang="hu-HU" sz="2000" dirty="0" smtClean="0"/>
              <a:t>nevezik. Az </a:t>
            </a:r>
            <a:r>
              <a:rPr lang="hu-HU" sz="2000" b="1" dirty="0"/>
              <a:t>óceánközépi hátság az óceánok születésének és gyarapodásának helye</a:t>
            </a:r>
            <a:r>
              <a:rPr lang="hu-HU" sz="2000" dirty="0"/>
              <a:t>.</a:t>
            </a:r>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5" name="Szövegdoboz 4"/>
          <p:cNvSpPr txBox="1"/>
          <p:nvPr/>
        </p:nvSpPr>
        <p:spPr>
          <a:xfrm>
            <a:off x="516835" y="6512118"/>
            <a:ext cx="7044855"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679" y="2256183"/>
            <a:ext cx="3794021" cy="2268109"/>
          </a:xfrm>
          <a:prstGeom prst="rect">
            <a:avLst/>
          </a:prstGeom>
        </p:spPr>
      </p:pic>
      <p:sp>
        <p:nvSpPr>
          <p:cNvPr id="7" name="Szövegdoboz 6"/>
          <p:cNvSpPr txBox="1"/>
          <p:nvPr/>
        </p:nvSpPr>
        <p:spPr>
          <a:xfrm>
            <a:off x="8006963" y="6599583"/>
            <a:ext cx="4086971" cy="215444"/>
          </a:xfrm>
          <a:prstGeom prst="rect">
            <a:avLst/>
          </a:prstGeom>
          <a:noFill/>
        </p:spPr>
        <p:txBody>
          <a:bodyPr wrap="square" rtlCol="0">
            <a:spAutoFit/>
          </a:bodyPr>
          <a:lstStyle/>
          <a:p>
            <a:r>
              <a:rPr lang="hu-HU" sz="800" dirty="0"/>
              <a:t>https://nlgfoldrajz.blog.hu/2018/11/29/kozetlemezek_mozgasa_498</a:t>
            </a:r>
          </a:p>
        </p:txBody>
      </p:sp>
    </p:spTree>
    <p:extLst>
      <p:ext uri="{BB962C8B-B14F-4D97-AF65-F5344CB8AC3E}">
        <p14:creationId xmlns:p14="http://schemas.microsoft.com/office/powerpoint/2010/main" val="2696371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noGrp="1"/>
          </p:cNvSpPr>
          <p:nvPr>
            <p:ph type="title" idx="4294967295"/>
          </p:nvPr>
        </p:nvSpPr>
        <p:spPr/>
        <p:txBody>
          <a:bodyPr anchorCtr="1"/>
          <a:lstStyle/>
          <a:p>
            <a:pPr lvl="0" algn="ctr"/>
            <a:r>
              <a:rPr lang="hu-HU" sz="4800" b="1" dirty="0">
                <a:solidFill>
                  <a:srgbClr val="C00000"/>
                </a:solidFill>
              </a:rPr>
              <a:t>Távolodó lemezek - hasadékvölgyek</a:t>
            </a:r>
          </a:p>
        </p:txBody>
      </p:sp>
      <p:pic>
        <p:nvPicPr>
          <p:cNvPr id="3" name="Picture 2">
            <a:extLst>
              <a:ext uri="{FF2B5EF4-FFF2-40B4-BE49-F238E27FC236}">
                <a16:creationId xmlns:a16="http://schemas.microsoft.com/office/drawing/2014/main" xmlns="" id="{00000000-0000-0000-0000-000000000000}"/>
              </a:ext>
            </a:extLst>
          </p:cNvPr>
          <p:cNvPicPr>
            <a:picLocks noChangeAspect="1"/>
          </p:cNvPicPr>
          <p:nvPr/>
        </p:nvPicPr>
        <p:blipFill>
          <a:blip r:embed="rId3">
            <a:lum/>
            <a:alphaModFix/>
          </a:blip>
          <a:srcRect/>
          <a:stretch>
            <a:fillRect/>
          </a:stretch>
        </p:blipFill>
        <p:spPr>
          <a:xfrm>
            <a:off x="2209318" y="1876321"/>
            <a:ext cx="4191481" cy="3143515"/>
          </a:xfrm>
          <a:prstGeom prst="rect">
            <a:avLst/>
          </a:prstGeom>
          <a:noFill/>
          <a:ln cap="flat">
            <a:noFill/>
          </a:ln>
        </p:spPr>
      </p:pic>
      <p:pic>
        <p:nvPicPr>
          <p:cNvPr id="4" name="Kép 2">
            <a:extLst>
              <a:ext uri="{FF2B5EF4-FFF2-40B4-BE49-F238E27FC236}">
                <a16:creationId xmlns:a16="http://schemas.microsoft.com/office/drawing/2014/main" xmlns="" id="{00000000-0000-0000-0000-000000000000}"/>
              </a:ext>
            </a:extLst>
          </p:cNvPr>
          <p:cNvPicPr>
            <a:picLocks noChangeAspect="1"/>
          </p:cNvPicPr>
          <p:nvPr/>
        </p:nvPicPr>
        <p:blipFill>
          <a:blip r:embed="rId4">
            <a:lum/>
            <a:alphaModFix/>
          </a:blip>
          <a:srcRect/>
          <a:stretch>
            <a:fillRect/>
          </a:stretch>
        </p:blipFill>
        <p:spPr>
          <a:xfrm>
            <a:off x="6668636" y="1876321"/>
            <a:ext cx="3421437" cy="3143515"/>
          </a:xfrm>
          <a:prstGeom prst="rect">
            <a:avLst/>
          </a:prstGeom>
          <a:noFill/>
          <a:ln cap="flat">
            <a:noFill/>
          </a:ln>
        </p:spPr>
      </p:pic>
      <p:sp>
        <p:nvSpPr>
          <p:cNvPr id="5" name="Szövegdoboz 4"/>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6" name="Szövegdoboz 5"/>
          <p:cNvSpPr txBox="1"/>
          <p:nvPr/>
        </p:nvSpPr>
        <p:spPr>
          <a:xfrm>
            <a:off x="516835" y="6475445"/>
            <a:ext cx="5883964" cy="538609"/>
          </a:xfrm>
          <a:prstGeom prst="rect">
            <a:avLst/>
          </a:prstGeom>
          <a:noFill/>
        </p:spPr>
        <p:txBody>
          <a:bodyPr wrap="square" rtlCol="0">
            <a:spAutoFit/>
          </a:bodyPr>
          <a:lstStyle/>
          <a:p>
            <a:r>
              <a:rPr lang="hu" sz="1100" dirty="0">
                <a:latin typeface="Roboto"/>
                <a:ea typeface="Roboto"/>
                <a:cs typeface="Roboto"/>
                <a:sym typeface="Roboto"/>
              </a:rPr>
              <a:t>EFOP-3.3.6-17-2017-00001 Élményből tudást – Természetesen a Mátra Múzeumban</a:t>
            </a:r>
            <a:endParaRPr lang="hu-HU" sz="1100" dirty="0"/>
          </a:p>
          <a:p>
            <a:endParaRPr lang="hu-HU" dirty="0"/>
          </a:p>
        </p:txBody>
      </p:sp>
      <p:sp>
        <p:nvSpPr>
          <p:cNvPr id="7" name="Szövegdoboz 6"/>
          <p:cNvSpPr txBox="1"/>
          <p:nvPr/>
        </p:nvSpPr>
        <p:spPr>
          <a:xfrm>
            <a:off x="8412480" y="6543923"/>
            <a:ext cx="3705308" cy="215444"/>
          </a:xfrm>
          <a:prstGeom prst="rect">
            <a:avLst/>
          </a:prstGeom>
          <a:noFill/>
        </p:spPr>
        <p:txBody>
          <a:bodyPr wrap="square" rtlCol="0">
            <a:spAutoFit/>
          </a:bodyPr>
          <a:lstStyle/>
          <a:p>
            <a:r>
              <a:rPr lang="hu-HU" sz="800" dirty="0"/>
              <a:t>https://hu.wikipedia.org/wiki/V%C3%B6r%C3%B6s-tenger</a:t>
            </a:r>
          </a:p>
        </p:txBody>
      </p:sp>
    </p:spTree>
    <p:extLst>
      <p:ext uri="{BB962C8B-B14F-4D97-AF65-F5344CB8AC3E}">
        <p14:creationId xmlns:p14="http://schemas.microsoft.com/office/powerpoint/2010/main" val="1313005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noGrp="1"/>
          </p:cNvSpPr>
          <p:nvPr>
            <p:ph type="title" idx="4294967295"/>
          </p:nvPr>
        </p:nvSpPr>
        <p:spPr/>
        <p:txBody>
          <a:bodyPr anchorCtr="1"/>
          <a:lstStyle/>
          <a:p>
            <a:pPr lvl="0" algn="ctr"/>
            <a:r>
              <a:rPr lang="hu-HU" sz="5400" b="1" dirty="0">
                <a:solidFill>
                  <a:srgbClr val="C00000"/>
                </a:solidFill>
              </a:rPr>
              <a:t>Közeledő lemezek</a:t>
            </a:r>
          </a:p>
        </p:txBody>
      </p:sp>
      <p:sp>
        <p:nvSpPr>
          <p:cNvPr id="3" name="Tartalom helye 2"/>
          <p:cNvSpPr txBox="1">
            <a:spLocks noGrp="1"/>
          </p:cNvSpPr>
          <p:nvPr>
            <p:ph type="body" idx="4294967295"/>
          </p:nvPr>
        </p:nvSpPr>
        <p:spPr/>
        <p:txBody>
          <a:bodyPr/>
          <a:lstStyle/>
          <a:p>
            <a:pPr marL="0" lvl="0" indent="0">
              <a:spcBef>
                <a:spcPts val="1000"/>
              </a:spcBef>
              <a:buNone/>
            </a:pPr>
            <a:r>
              <a:rPr lang="hu-HU" dirty="0"/>
              <a:t>A mélytengeri árkok térségében egymással szemben mozgó kőzetlemezek ütköznek </a:t>
            </a:r>
            <a:r>
              <a:rPr lang="hu-HU" dirty="0" smtClean="0"/>
              <a:t>össze.</a:t>
            </a:r>
            <a:endParaRPr lang="hu-HU" dirty="0"/>
          </a:p>
          <a:p>
            <a:pPr marL="0" lvl="0" indent="0">
              <a:spcBef>
                <a:spcPts val="1000"/>
              </a:spcBef>
              <a:buNone/>
            </a:pPr>
            <a:r>
              <a:rPr lang="hu-HU" dirty="0"/>
              <a:t>Az egyik kőzetlemez a másik alá </a:t>
            </a:r>
            <a:r>
              <a:rPr lang="hu-HU" dirty="0" smtClean="0"/>
              <a:t>tolódik.</a:t>
            </a:r>
            <a:endParaRPr lang="hu-HU" dirty="0"/>
          </a:p>
          <a:p>
            <a:pPr marL="0" lvl="0" indent="0">
              <a:spcBef>
                <a:spcPts val="1000"/>
              </a:spcBef>
              <a:buNone/>
            </a:pPr>
            <a:r>
              <a:rPr lang="hu-HU" dirty="0"/>
              <a:t>Az alátolódó kőzetlemez anyaga olvadásnak indul a </a:t>
            </a:r>
            <a:r>
              <a:rPr lang="hu-HU" dirty="0" smtClean="0"/>
              <a:t>köpenyben.</a:t>
            </a:r>
            <a:endParaRPr lang="hu-HU" dirty="0"/>
          </a:p>
          <a:p>
            <a:pPr marL="0" lvl="0" indent="0">
              <a:spcBef>
                <a:spcPts val="1000"/>
              </a:spcBef>
              <a:buNone/>
            </a:pPr>
            <a:r>
              <a:rPr lang="hu-HU" b="1" dirty="0"/>
              <a:t>Három típusa van:</a:t>
            </a:r>
          </a:p>
          <a:p>
            <a:pPr lvl="0">
              <a:spcBef>
                <a:spcPts val="1000"/>
              </a:spcBef>
              <a:buFont typeface="Arial" pitchFamily="32"/>
              <a:buChar char="•"/>
            </a:pPr>
            <a:r>
              <a:rPr lang="hu-HU" dirty="0"/>
              <a:t>Óceáni lemez ütközik kontinentális lemezzel</a:t>
            </a:r>
          </a:p>
          <a:p>
            <a:pPr lvl="0">
              <a:spcBef>
                <a:spcPts val="1000"/>
              </a:spcBef>
              <a:buFont typeface="Arial" pitchFamily="32"/>
              <a:buChar char="•"/>
            </a:pPr>
            <a:r>
              <a:rPr lang="hu-HU" dirty="0"/>
              <a:t>Óceáni ütközik óceáni lemezzel</a:t>
            </a:r>
          </a:p>
          <a:p>
            <a:pPr lvl="0">
              <a:spcBef>
                <a:spcPts val="1000"/>
              </a:spcBef>
              <a:buFont typeface="Arial" pitchFamily="32"/>
              <a:buChar char="•"/>
            </a:pPr>
            <a:r>
              <a:rPr lang="hu-HU" dirty="0"/>
              <a:t>Szárazföldi ütközik szárazföldi lemezzel</a:t>
            </a:r>
          </a:p>
          <a:p>
            <a:pPr lvl="0">
              <a:spcBef>
                <a:spcPts val="1000"/>
              </a:spcBef>
              <a:buNone/>
            </a:pPr>
            <a:endParaRPr lang="hu-HU" dirty="0"/>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5" name="Szövegdoboz 4"/>
          <p:cNvSpPr txBox="1"/>
          <p:nvPr/>
        </p:nvSpPr>
        <p:spPr>
          <a:xfrm>
            <a:off x="516835" y="6466114"/>
            <a:ext cx="6471794"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spTree>
    <p:extLst>
      <p:ext uri="{BB962C8B-B14F-4D97-AF65-F5344CB8AC3E}">
        <p14:creationId xmlns:p14="http://schemas.microsoft.com/office/powerpoint/2010/main" val="1958185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noGrp="1"/>
          </p:cNvSpPr>
          <p:nvPr>
            <p:ph type="title" idx="4294967295"/>
          </p:nvPr>
        </p:nvSpPr>
        <p:spPr/>
        <p:txBody>
          <a:bodyPr/>
          <a:lstStyle/>
          <a:p>
            <a:pPr lvl="0"/>
            <a:r>
              <a:rPr lang="hu-HU" b="1"/>
              <a:t>Óceáni lemez ütközik kontinentális lemezzel</a:t>
            </a:r>
          </a:p>
        </p:txBody>
      </p:sp>
      <p:sp>
        <p:nvSpPr>
          <p:cNvPr id="3" name="Tartalom helye 2"/>
          <p:cNvSpPr txBox="1">
            <a:spLocks noGrp="1"/>
          </p:cNvSpPr>
          <p:nvPr>
            <p:ph type="body" idx="4294967295"/>
          </p:nvPr>
        </p:nvSpPr>
        <p:spPr/>
        <p:txBody>
          <a:bodyPr/>
          <a:lstStyle/>
          <a:p>
            <a:pPr marL="0" lvl="0" indent="0">
              <a:spcBef>
                <a:spcPts val="1000"/>
              </a:spcBef>
              <a:buNone/>
            </a:pPr>
            <a:r>
              <a:rPr lang="hu-HU" sz="2000" dirty="0"/>
              <a:t>Minden esetben az óceáni lemez bukik </a:t>
            </a:r>
            <a:r>
              <a:rPr lang="hu-HU" sz="2000" dirty="0" smtClean="0"/>
              <a:t>alá,</a:t>
            </a:r>
          </a:p>
          <a:p>
            <a:pPr marL="0" lvl="0" indent="0">
              <a:spcBef>
                <a:spcPts val="1000"/>
              </a:spcBef>
              <a:buNone/>
            </a:pPr>
            <a:r>
              <a:rPr lang="hu-HU" sz="2000" dirty="0"/>
              <a:t>m</a:t>
            </a:r>
            <a:r>
              <a:rPr lang="hu-HU" sz="2000" dirty="0" smtClean="0"/>
              <a:t>ert nagyobb a sűrűsége.</a:t>
            </a:r>
            <a:endParaRPr lang="hu-HU" sz="2000" dirty="0"/>
          </a:p>
          <a:p>
            <a:pPr marL="0" lvl="0" indent="0">
              <a:spcBef>
                <a:spcPts val="1000"/>
              </a:spcBef>
              <a:buNone/>
            </a:pPr>
            <a:r>
              <a:rPr lang="hu-HU" sz="2000" dirty="0"/>
              <a:t>Alátolódáskor a lemez olvadásnak indul majd </a:t>
            </a:r>
            <a:r>
              <a:rPr lang="hu-HU" sz="2000" dirty="0" smtClean="0"/>
              <a:t>megsemmisül.</a:t>
            </a:r>
            <a:endParaRPr lang="hu-HU" sz="2000" dirty="0"/>
          </a:p>
          <a:p>
            <a:pPr lvl="0">
              <a:spcBef>
                <a:spcPts val="1000"/>
              </a:spcBef>
              <a:buFont typeface="Arial" pitchFamily="32"/>
              <a:buChar char="•"/>
            </a:pPr>
            <a:r>
              <a:rPr lang="hu-HU" sz="2000" dirty="0"/>
              <a:t>Pl.: Nazca – kőzetlemez Dél Amerika alá nyomul</a:t>
            </a:r>
          </a:p>
          <a:p>
            <a:pPr marL="0" lvl="0" indent="0">
              <a:spcBef>
                <a:spcPts val="1000"/>
              </a:spcBef>
              <a:buNone/>
            </a:pPr>
            <a:r>
              <a:rPr lang="hu-HU" sz="2000" dirty="0"/>
              <a:t>Az óceáni lemez anyaga a </a:t>
            </a:r>
            <a:r>
              <a:rPr lang="hu-HU" sz="2000"/>
              <a:t>felszínre </a:t>
            </a:r>
            <a:r>
              <a:rPr lang="hu-HU" sz="2000" smtClean="0"/>
              <a:t>tör</a:t>
            </a:r>
            <a:endParaRPr lang="hu-HU" sz="2000" dirty="0" smtClean="0"/>
          </a:p>
          <a:p>
            <a:pPr lvl="0">
              <a:spcBef>
                <a:spcPts val="1000"/>
              </a:spcBef>
            </a:pPr>
            <a:r>
              <a:rPr lang="hu-HU" sz="2000" dirty="0" smtClean="0"/>
              <a:t>vulkánok </a:t>
            </a:r>
            <a:r>
              <a:rPr lang="hu-HU" sz="2000" dirty="0"/>
              <a:t>születnek</a:t>
            </a:r>
          </a:p>
          <a:p>
            <a:pPr lvl="0">
              <a:spcBef>
                <a:spcPts val="1000"/>
              </a:spcBef>
              <a:buFont typeface="Arial" pitchFamily="32"/>
              <a:buChar char="•"/>
            </a:pPr>
            <a:r>
              <a:rPr lang="hu-HU" sz="2000" dirty="0"/>
              <a:t>l</a:t>
            </a:r>
            <a:r>
              <a:rPr lang="hu-HU" sz="2000" dirty="0" smtClean="0"/>
              <a:t>ánchegység </a:t>
            </a:r>
            <a:r>
              <a:rPr lang="hu-HU" sz="2000" dirty="0"/>
              <a:t>épül fel</a:t>
            </a:r>
          </a:p>
          <a:p>
            <a:pPr lvl="0">
              <a:spcBef>
                <a:spcPts val="1000"/>
              </a:spcBef>
              <a:buFont typeface="Arial" pitchFamily="32"/>
              <a:buChar char="•"/>
            </a:pPr>
            <a:r>
              <a:rPr lang="hu-HU" sz="2000" dirty="0"/>
              <a:t>a</a:t>
            </a:r>
            <a:r>
              <a:rPr lang="hu-HU" sz="2000" dirty="0" smtClean="0"/>
              <a:t> </a:t>
            </a:r>
            <a:r>
              <a:rPr lang="hu-HU" sz="2000" dirty="0"/>
              <a:t>folyamatot földrengések </a:t>
            </a:r>
            <a:r>
              <a:rPr lang="hu-HU" sz="2000" dirty="0" smtClean="0"/>
              <a:t>kísérik.</a:t>
            </a:r>
            <a:endParaRPr lang="hu-HU" sz="2000" dirty="0"/>
          </a:p>
          <a:p>
            <a:pPr lvl="0">
              <a:spcBef>
                <a:spcPts val="1000"/>
              </a:spcBef>
              <a:buNone/>
            </a:pPr>
            <a:endParaRPr lang="hu-HU" dirty="0"/>
          </a:p>
          <a:p>
            <a:pPr lvl="0">
              <a:spcBef>
                <a:spcPts val="1000"/>
              </a:spcBef>
              <a:buNone/>
            </a:pPr>
            <a:endParaRPr lang="hu-HU" dirty="0"/>
          </a:p>
        </p:txBody>
      </p:sp>
      <p:pic>
        <p:nvPicPr>
          <p:cNvPr id="4" name="Kép 3">
            <a:extLst>
              <a:ext uri="{FF2B5EF4-FFF2-40B4-BE49-F238E27FC236}">
                <a16:creationId xmlns:a16="http://schemas.microsoft.com/office/drawing/2014/main" xmlns="" id="{00000000-0000-0000-0000-000000000000}"/>
              </a:ext>
            </a:extLst>
          </p:cNvPr>
          <p:cNvPicPr>
            <a:picLocks noChangeAspect="1"/>
          </p:cNvPicPr>
          <p:nvPr/>
        </p:nvPicPr>
        <p:blipFill>
          <a:blip r:embed="rId3">
            <a:lum/>
            <a:alphaModFix/>
          </a:blip>
          <a:srcRect/>
          <a:stretch>
            <a:fillRect/>
          </a:stretch>
        </p:blipFill>
        <p:spPr>
          <a:xfrm>
            <a:off x="5754672" y="3811036"/>
            <a:ext cx="4963685" cy="2500864"/>
          </a:xfrm>
          <a:prstGeom prst="rect">
            <a:avLst/>
          </a:prstGeom>
          <a:noFill/>
          <a:ln cap="flat">
            <a:noFill/>
          </a:ln>
        </p:spPr>
      </p:pic>
      <p:sp>
        <p:nvSpPr>
          <p:cNvPr id="5" name="Szövegdoboz 4"/>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6" name="Szövegdoboz 5"/>
          <p:cNvSpPr txBox="1"/>
          <p:nvPr/>
        </p:nvSpPr>
        <p:spPr>
          <a:xfrm>
            <a:off x="516835" y="6438939"/>
            <a:ext cx="6835687"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sp>
        <p:nvSpPr>
          <p:cNvPr id="8" name="Szövegdoboz 7"/>
          <p:cNvSpPr txBox="1"/>
          <p:nvPr/>
        </p:nvSpPr>
        <p:spPr>
          <a:xfrm>
            <a:off x="8579457" y="6583680"/>
            <a:ext cx="3612543" cy="215444"/>
          </a:xfrm>
          <a:prstGeom prst="rect">
            <a:avLst/>
          </a:prstGeom>
          <a:noFill/>
        </p:spPr>
        <p:txBody>
          <a:bodyPr wrap="square" rtlCol="0">
            <a:spAutoFit/>
          </a:bodyPr>
          <a:lstStyle/>
          <a:p>
            <a:r>
              <a:rPr lang="hu-HU" sz="800" dirty="0"/>
              <a:t>https://nlgfoldrajz.blog.hu/2018/11/29/kozetlemezek_mozgasa_498</a:t>
            </a:r>
          </a:p>
        </p:txBody>
      </p:sp>
    </p:spTree>
    <p:extLst>
      <p:ext uri="{BB962C8B-B14F-4D97-AF65-F5344CB8AC3E}">
        <p14:creationId xmlns:p14="http://schemas.microsoft.com/office/powerpoint/2010/main" val="359497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noGrp="1"/>
          </p:cNvSpPr>
          <p:nvPr>
            <p:ph type="title"/>
          </p:nvPr>
        </p:nvSpPr>
        <p:spPr/>
        <p:txBody>
          <a:bodyPr anchorCtr="1"/>
          <a:lstStyle/>
          <a:p>
            <a:pPr lvl="0" algn="ctr"/>
            <a:r>
              <a:rPr lang="hu-HU" b="1" dirty="0"/>
              <a:t>Óceáni lemez ütközik óceáni lemezzel</a:t>
            </a:r>
          </a:p>
        </p:txBody>
      </p:sp>
      <p:sp>
        <p:nvSpPr>
          <p:cNvPr id="3" name="Tartalom helye 2"/>
          <p:cNvSpPr txBox="1">
            <a:spLocks noGrp="1"/>
          </p:cNvSpPr>
          <p:nvPr>
            <p:ph idx="1"/>
          </p:nvPr>
        </p:nvSpPr>
        <p:spPr/>
        <p:txBody>
          <a:bodyPr>
            <a:normAutofit fontScale="92500" lnSpcReduction="10000"/>
          </a:bodyPr>
          <a:lstStyle/>
          <a:p>
            <a:pPr marL="0" lvl="0" indent="0">
              <a:buNone/>
            </a:pPr>
            <a:endParaRPr lang="hu-HU" sz="2000" dirty="0" smtClean="0"/>
          </a:p>
          <a:p>
            <a:pPr marL="0" lvl="0" indent="0">
              <a:buNone/>
            </a:pPr>
            <a:r>
              <a:rPr lang="hu-HU" sz="2000" dirty="0" smtClean="0"/>
              <a:t>Két óceáni lemez találkozásakor az egyik alábukik az asztenoszférába.</a:t>
            </a:r>
          </a:p>
          <a:p>
            <a:pPr marL="0" lvl="0" indent="0">
              <a:buNone/>
            </a:pPr>
            <a:r>
              <a:rPr lang="hu-HU" sz="2000" dirty="0" smtClean="0"/>
              <a:t>Pl.: A Fülöp – és a Pacifikus lemez esete.</a:t>
            </a:r>
          </a:p>
          <a:p>
            <a:pPr marL="0" lvl="0" indent="0">
              <a:buNone/>
            </a:pPr>
            <a:r>
              <a:rPr lang="hu-HU" sz="2000" dirty="0" smtClean="0"/>
              <a:t>Pacifikus lemez bukik alá.</a:t>
            </a:r>
          </a:p>
          <a:p>
            <a:pPr marL="0" lvl="0" indent="0">
              <a:buNone/>
            </a:pPr>
            <a:r>
              <a:rPr lang="hu-HU" sz="2000" dirty="0" smtClean="0"/>
              <a:t>Az alábukás helyén különösen mély, tengeri árok képződik.</a:t>
            </a:r>
          </a:p>
          <a:p>
            <a:pPr marL="0" lvl="0" indent="0">
              <a:buNone/>
            </a:pPr>
            <a:endParaRPr lang="hu-HU" sz="2000" dirty="0" smtClean="0"/>
          </a:p>
          <a:p>
            <a:pPr marL="0" lvl="0" indent="0">
              <a:buNone/>
            </a:pPr>
            <a:endParaRPr lang="hu-HU" sz="2000" dirty="0" smtClean="0"/>
          </a:p>
          <a:p>
            <a:pPr marL="0" lvl="0" indent="0">
              <a:buNone/>
            </a:pPr>
            <a:endParaRPr lang="hu-HU" sz="2000" dirty="0" smtClean="0"/>
          </a:p>
          <a:p>
            <a:pPr marL="0" lvl="0" indent="0">
              <a:buNone/>
            </a:pPr>
            <a:endParaRPr lang="hu-HU" sz="2000" dirty="0" smtClean="0"/>
          </a:p>
          <a:p>
            <a:pPr marL="0" lvl="0" indent="0">
              <a:buNone/>
            </a:pPr>
            <a:endParaRPr lang="hu-HU" sz="2000" dirty="0" smtClean="0"/>
          </a:p>
          <a:p>
            <a:pPr lvl="0">
              <a:spcBef>
                <a:spcPts val="1000"/>
              </a:spcBef>
              <a:buFont typeface="Arial" pitchFamily="32"/>
              <a:buChar char="•"/>
            </a:pPr>
            <a:endParaRPr lang="hu-HU" sz="2400" dirty="0" smtClean="0"/>
          </a:p>
          <a:p>
            <a:pPr marL="0" lvl="0" indent="0">
              <a:buNone/>
            </a:pPr>
            <a:r>
              <a:rPr lang="hu-HU" sz="2400" dirty="0" smtClean="0"/>
              <a:t> </a:t>
            </a:r>
          </a:p>
          <a:p>
            <a:pPr marL="0" lvl="0" indent="0">
              <a:spcBef>
                <a:spcPts val="1000"/>
              </a:spcBef>
              <a:buNone/>
            </a:pPr>
            <a:endParaRPr lang="hu-HU" sz="2400" dirty="0" smtClean="0"/>
          </a:p>
          <a:p>
            <a:pPr marL="0" lvl="0" indent="0">
              <a:spcBef>
                <a:spcPts val="1000"/>
              </a:spcBef>
              <a:buNone/>
            </a:pPr>
            <a:endParaRPr lang="hu-HU" sz="2400" dirty="0"/>
          </a:p>
        </p:txBody>
      </p:sp>
      <p:sp>
        <p:nvSpPr>
          <p:cNvPr id="5" name="Szövegdoboz 4"/>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6" name="Szövegdoboz 5"/>
          <p:cNvSpPr txBox="1"/>
          <p:nvPr/>
        </p:nvSpPr>
        <p:spPr>
          <a:xfrm>
            <a:off x="516835" y="6466114"/>
            <a:ext cx="6107900" cy="738664"/>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sz="1200" dirty="0"/>
          </a:p>
          <a:p>
            <a:endParaRPr lang="hu-HU" dirty="0"/>
          </a:p>
        </p:txBody>
      </p:sp>
      <p:sp>
        <p:nvSpPr>
          <p:cNvPr id="8" name="Szövegdoboz 7"/>
          <p:cNvSpPr txBox="1"/>
          <p:nvPr/>
        </p:nvSpPr>
        <p:spPr>
          <a:xfrm>
            <a:off x="8714630" y="6559826"/>
            <a:ext cx="3477370" cy="215444"/>
          </a:xfrm>
          <a:prstGeom prst="rect">
            <a:avLst/>
          </a:prstGeom>
          <a:noFill/>
        </p:spPr>
        <p:txBody>
          <a:bodyPr wrap="square" rtlCol="0">
            <a:spAutoFit/>
          </a:bodyPr>
          <a:lstStyle/>
          <a:p>
            <a:r>
              <a:rPr lang="hu-HU" sz="800" dirty="0"/>
              <a:t>https://nlgfoldrajz.blog.hu/2018/11/29/kozetlemezek_mozgasa_498</a:t>
            </a:r>
          </a:p>
        </p:txBody>
      </p:sp>
      <p:pic>
        <p:nvPicPr>
          <p:cNvPr id="9" name="Kép 8">
            <a:extLst>
              <a:ext uri="{FF2B5EF4-FFF2-40B4-BE49-F238E27FC236}">
                <a16:creationId xmlns:a16="http://schemas.microsoft.com/office/drawing/2014/main" xmlns="" id="{00000000-0000-0000-0000-000000000000}"/>
              </a:ext>
            </a:extLst>
          </p:cNvPr>
          <p:cNvPicPr>
            <a:picLocks noChangeAspect="1"/>
          </p:cNvPicPr>
          <p:nvPr/>
        </p:nvPicPr>
        <p:blipFill>
          <a:blip r:embed="rId3">
            <a:lum/>
            <a:alphaModFix/>
          </a:blip>
          <a:srcRect/>
          <a:stretch>
            <a:fillRect/>
          </a:stretch>
        </p:blipFill>
        <p:spPr>
          <a:xfrm>
            <a:off x="1749287" y="3713804"/>
            <a:ext cx="4346713" cy="2598096"/>
          </a:xfrm>
          <a:prstGeom prst="rect">
            <a:avLst/>
          </a:prstGeom>
          <a:noFill/>
          <a:ln cap="flat">
            <a:noFill/>
          </a:ln>
        </p:spPr>
      </p:pic>
      <p:sp>
        <p:nvSpPr>
          <p:cNvPr id="7" name="Szövegdoboz 6"/>
          <p:cNvSpPr txBox="1"/>
          <p:nvPr/>
        </p:nvSpPr>
        <p:spPr>
          <a:xfrm>
            <a:off x="6814268" y="3792772"/>
            <a:ext cx="4860897" cy="2031325"/>
          </a:xfrm>
          <a:prstGeom prst="rect">
            <a:avLst/>
          </a:prstGeom>
          <a:noFill/>
        </p:spPr>
        <p:txBody>
          <a:bodyPr wrap="square" rtlCol="0">
            <a:spAutoFit/>
          </a:bodyPr>
          <a:lstStyle/>
          <a:p>
            <a:pPr lvl="0"/>
            <a:r>
              <a:rPr lang="hu-HU" dirty="0"/>
              <a:t>Az asztenoszférában felolvadó </a:t>
            </a:r>
            <a:r>
              <a:rPr lang="hu-HU" dirty="0" smtClean="0"/>
              <a:t>kőzetlemez </a:t>
            </a:r>
            <a:r>
              <a:rPr lang="hu-HU" dirty="0"/>
              <a:t>növeli a </a:t>
            </a:r>
            <a:r>
              <a:rPr lang="hu-HU" dirty="0" smtClean="0"/>
              <a:t>nyomást, ennek </a:t>
            </a:r>
            <a:r>
              <a:rPr lang="hu-HU" dirty="0"/>
              <a:t>köszönhetően az árok </a:t>
            </a:r>
            <a:r>
              <a:rPr lang="hu-HU" dirty="0" smtClean="0"/>
              <a:t>közelében vulkánok </a:t>
            </a:r>
            <a:r>
              <a:rPr lang="hu-HU" dirty="0"/>
              <a:t>jelennek meg. Ez alakítja ki a </a:t>
            </a:r>
            <a:r>
              <a:rPr lang="hu-HU" dirty="0" smtClean="0"/>
              <a:t>vulkanikus </a:t>
            </a:r>
            <a:r>
              <a:rPr lang="hu-HU" dirty="0"/>
              <a:t>szigetcsoportokat. </a:t>
            </a:r>
            <a:endParaRPr lang="hu-HU" dirty="0" smtClean="0"/>
          </a:p>
          <a:p>
            <a:pPr lvl="0"/>
            <a:r>
              <a:rPr lang="hu-HU" dirty="0" smtClean="0"/>
              <a:t>Így </a:t>
            </a:r>
            <a:r>
              <a:rPr lang="hu-HU" dirty="0"/>
              <a:t>jött létre a világ legmélyebb pontja </a:t>
            </a:r>
            <a:r>
              <a:rPr lang="hu-HU" dirty="0" smtClean="0"/>
              <a:t>a</a:t>
            </a:r>
          </a:p>
          <a:p>
            <a:pPr lvl="0"/>
            <a:r>
              <a:rPr lang="hu-HU" dirty="0" smtClean="0"/>
              <a:t> Mariana </a:t>
            </a:r>
            <a:r>
              <a:rPr lang="hu-HU" dirty="0"/>
              <a:t>– árok is.</a:t>
            </a:r>
          </a:p>
          <a:p>
            <a:endParaRPr lang="hu-HU" dirty="0"/>
          </a:p>
        </p:txBody>
      </p:sp>
    </p:spTree>
    <p:extLst>
      <p:ext uri="{BB962C8B-B14F-4D97-AF65-F5344CB8AC3E}">
        <p14:creationId xmlns:p14="http://schemas.microsoft.com/office/powerpoint/2010/main" val="238607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noGrp="1"/>
          </p:cNvSpPr>
          <p:nvPr>
            <p:ph type="title" idx="4294967295"/>
          </p:nvPr>
        </p:nvSpPr>
        <p:spPr/>
        <p:txBody>
          <a:bodyPr anchorCtr="1"/>
          <a:lstStyle/>
          <a:p>
            <a:pPr lvl="0" algn="ctr"/>
            <a:r>
              <a:rPr lang="hu-HU" b="1" dirty="0" smtClean="0">
                <a:solidFill>
                  <a:srgbClr val="C00000"/>
                </a:solidFill>
              </a:rPr>
              <a:t>A Föld legmélyebb pontja!</a:t>
            </a:r>
            <a:endParaRPr lang="hu-HU" b="1" dirty="0">
              <a:solidFill>
                <a:srgbClr val="C00000"/>
              </a:solidFill>
            </a:endParaRPr>
          </a:p>
        </p:txBody>
      </p:sp>
      <p:sp>
        <p:nvSpPr>
          <p:cNvPr id="3" name="Tartalom helye 2"/>
          <p:cNvSpPr txBox="1">
            <a:spLocks noGrp="1"/>
          </p:cNvSpPr>
          <p:nvPr>
            <p:ph type="body" idx="4294967295"/>
          </p:nvPr>
        </p:nvSpPr>
        <p:spPr/>
        <p:txBody>
          <a:bodyPr>
            <a:normAutofit/>
          </a:bodyPr>
          <a:lstStyle/>
          <a:p>
            <a:pPr marL="0" lvl="0" indent="0">
              <a:spcBef>
                <a:spcPts val="1000"/>
              </a:spcBef>
              <a:buNone/>
            </a:pPr>
            <a:endParaRPr lang="hu-HU" sz="2400" dirty="0"/>
          </a:p>
          <a:p>
            <a:pPr marL="0" lvl="0" indent="0">
              <a:buNone/>
            </a:pPr>
            <a:r>
              <a:rPr lang="hu-HU" sz="1800" dirty="0"/>
              <a:t>A </a:t>
            </a:r>
            <a:r>
              <a:rPr lang="hu-HU" sz="1800" dirty="0">
                <a:solidFill>
                  <a:srgbClr val="C00000"/>
                </a:solidFill>
              </a:rPr>
              <a:t>Mariana-árok</a:t>
            </a:r>
            <a:r>
              <a:rPr lang="hu-HU" sz="1800" dirty="0"/>
              <a:t> a Csendes-óceán délnyugati medencéjének peremén, Japán közelében, Tokiótól mintegy 2400 kilométerre, az azonos nevű Mariana-szigetektől </a:t>
            </a:r>
            <a:r>
              <a:rPr lang="hu-HU" sz="1800" dirty="0" smtClean="0"/>
              <a:t>keletre</a:t>
            </a:r>
            <a:r>
              <a:rPr lang="hu-HU" sz="1800" dirty="0"/>
              <a:t> </a:t>
            </a:r>
            <a:r>
              <a:rPr lang="hu-HU" sz="1800" dirty="0" smtClean="0"/>
              <a:t>található. </a:t>
            </a:r>
            <a:r>
              <a:rPr lang="hu-HU" sz="1800" dirty="0"/>
              <a:t>A Mariana-árok – mint minden mélytengeri árok – két egymással ütköző kőzetlemez találkozásánál alakult ki. A Mariana-árok esetében a különböző típusú kőzetlemez-mozgások közül a két óceáni lemez (Csendes-óceáni-, és Fülöp-lemez) ütközése zajlik</a:t>
            </a:r>
            <a:r>
              <a:rPr lang="hu-HU" sz="1800" dirty="0" smtClean="0"/>
              <a:t>.</a:t>
            </a:r>
            <a:r>
              <a:rPr lang="hu-HU" sz="1800" dirty="0"/>
              <a:t> A Mariana-árokban található a </a:t>
            </a:r>
            <a:r>
              <a:rPr lang="hu-HU" sz="1800" dirty="0" smtClean="0"/>
              <a:t>Föld</a:t>
            </a:r>
            <a:r>
              <a:rPr lang="hu-HU" sz="1800" dirty="0"/>
              <a:t> </a:t>
            </a:r>
            <a:r>
              <a:rPr lang="hu-HU" sz="1800" dirty="0" smtClean="0"/>
              <a:t>legmélyebb </a:t>
            </a:r>
            <a:r>
              <a:rPr lang="hu-HU" sz="1800" dirty="0"/>
              <a:t>pontja, a Challenger-mélység, ahol a tenger mélysége</a:t>
            </a:r>
            <a:r>
              <a:rPr lang="hu-HU" sz="1800" b="1" dirty="0"/>
              <a:t> </a:t>
            </a:r>
            <a:r>
              <a:rPr lang="hu-HU" sz="1800" dirty="0">
                <a:solidFill>
                  <a:srgbClr val="C00000"/>
                </a:solidFill>
              </a:rPr>
              <a:t>11 </a:t>
            </a:r>
            <a:r>
              <a:rPr lang="hu-HU" sz="1800" dirty="0" smtClean="0">
                <a:solidFill>
                  <a:srgbClr val="C00000"/>
                </a:solidFill>
              </a:rPr>
              <a:t>034</a:t>
            </a:r>
            <a:r>
              <a:rPr lang="hu-HU" sz="1800" dirty="0">
                <a:solidFill>
                  <a:srgbClr val="C00000"/>
                </a:solidFill>
              </a:rPr>
              <a:t> </a:t>
            </a:r>
            <a:r>
              <a:rPr lang="hu-HU" sz="1800" dirty="0" smtClean="0">
                <a:solidFill>
                  <a:srgbClr val="C00000"/>
                </a:solidFill>
              </a:rPr>
              <a:t>méter</a:t>
            </a:r>
            <a:r>
              <a:rPr lang="hu-HU" sz="1800" dirty="0" smtClean="0"/>
              <a:t>.</a:t>
            </a:r>
          </a:p>
          <a:p>
            <a:pPr marL="0" lvl="0" indent="0">
              <a:buNone/>
            </a:pPr>
            <a:r>
              <a:rPr lang="hu-HU" sz="1800" dirty="0"/>
              <a:t>2012. március 26-án a </a:t>
            </a:r>
            <a:r>
              <a:rPr lang="hu-HU" sz="1800" dirty="0" err="1"/>
              <a:t>Deepsea</a:t>
            </a:r>
            <a:r>
              <a:rPr lang="hu-HU" sz="1800" dirty="0"/>
              <a:t> Challenger nevű, 7 méteres kapszulában James </a:t>
            </a:r>
            <a:r>
              <a:rPr lang="hu-HU" sz="1800" dirty="0" err="1"/>
              <a:t>Cameron</a:t>
            </a:r>
            <a:r>
              <a:rPr lang="hu-HU" sz="1800" dirty="0"/>
              <a:t> kutató-filmrendező ereszkedett a Mariana-árok </a:t>
            </a:r>
            <a:r>
              <a:rPr lang="hu-HU" sz="1800" dirty="0" smtClean="0"/>
              <a:t>mélyére.</a:t>
            </a:r>
            <a:endParaRPr lang="hu-HU" sz="1800" dirty="0"/>
          </a:p>
        </p:txBody>
      </p:sp>
      <p:sp>
        <p:nvSpPr>
          <p:cNvPr id="5" name="Szövegdoboz 4"/>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6" name="Szövegdoboz 5"/>
          <p:cNvSpPr txBox="1"/>
          <p:nvPr/>
        </p:nvSpPr>
        <p:spPr>
          <a:xfrm>
            <a:off x="516835" y="6466114"/>
            <a:ext cx="6107900" cy="738664"/>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sz="1200" dirty="0"/>
          </a:p>
          <a:p>
            <a:endParaRPr lang="hu-HU" dirty="0"/>
          </a:p>
        </p:txBody>
      </p:sp>
      <p:sp>
        <p:nvSpPr>
          <p:cNvPr id="8" name="Szövegdoboz 7"/>
          <p:cNvSpPr txBox="1"/>
          <p:nvPr/>
        </p:nvSpPr>
        <p:spPr>
          <a:xfrm>
            <a:off x="8714630" y="6559826"/>
            <a:ext cx="3477370" cy="215444"/>
          </a:xfrm>
          <a:prstGeom prst="rect">
            <a:avLst/>
          </a:prstGeom>
          <a:noFill/>
        </p:spPr>
        <p:txBody>
          <a:bodyPr wrap="square" rtlCol="0">
            <a:spAutoFit/>
          </a:bodyPr>
          <a:lstStyle/>
          <a:p>
            <a:r>
              <a:rPr lang="hu-HU" sz="800" dirty="0"/>
              <a:t>https://nlgfoldrajz.blog.hu/2018/11/29/kozetlemezek_mozgasa_498</a:t>
            </a:r>
          </a:p>
        </p:txBody>
      </p:sp>
    </p:spTree>
    <p:extLst>
      <p:ext uri="{BB962C8B-B14F-4D97-AF65-F5344CB8AC3E}">
        <p14:creationId xmlns:p14="http://schemas.microsoft.com/office/powerpoint/2010/main" val="324413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noGrp="1"/>
          </p:cNvSpPr>
          <p:nvPr>
            <p:ph type="title" idx="4294967295"/>
          </p:nvPr>
        </p:nvSpPr>
        <p:spPr/>
        <p:txBody>
          <a:bodyPr anchorCtr="1"/>
          <a:lstStyle/>
          <a:p>
            <a:pPr lvl="0" algn="ctr"/>
            <a:r>
              <a:rPr lang="hu-HU" b="1"/>
              <a:t>Szárazföldi lemez ütközik szárazföldivel</a:t>
            </a:r>
          </a:p>
        </p:txBody>
      </p:sp>
      <p:sp>
        <p:nvSpPr>
          <p:cNvPr id="3" name="Tartalom helye 2"/>
          <p:cNvSpPr txBox="1">
            <a:spLocks noGrp="1"/>
          </p:cNvSpPr>
          <p:nvPr>
            <p:ph type="body" idx="4294967295"/>
          </p:nvPr>
        </p:nvSpPr>
        <p:spPr/>
        <p:txBody>
          <a:bodyPr/>
          <a:lstStyle/>
          <a:p>
            <a:pPr marL="0" lvl="0" indent="0">
              <a:buNone/>
            </a:pPr>
            <a:r>
              <a:rPr lang="hu-HU" sz="2000" dirty="0" smtClean="0"/>
              <a:t>Hasonló </a:t>
            </a:r>
            <a:r>
              <a:rPr lang="hu-HU" sz="2000" dirty="0"/>
              <a:t>sűrűségű kontinensek egymásnak </a:t>
            </a:r>
            <a:r>
              <a:rPr lang="hu-HU" sz="2000" dirty="0" smtClean="0"/>
              <a:t>feszülnek. </a:t>
            </a:r>
            <a:r>
              <a:rPr lang="hu-HU" sz="2000" dirty="0"/>
              <a:t>I</a:t>
            </a:r>
            <a:r>
              <a:rPr lang="hu-HU" sz="2000" dirty="0" smtClean="0"/>
              <a:t>tt nem történek alábukás, egyikük kismértékben a másik alá hajlik. </a:t>
            </a:r>
            <a:r>
              <a:rPr lang="hu-HU" sz="2000" dirty="0"/>
              <a:t>Két szárazföldi lemez találkozásakor elsősorban gyűrődés figyelhető meg. A két lemez közötti üledék nagyon magasra feltolódhat. Jellegzetesen átalakult (metamorf) kőzetek </a:t>
            </a:r>
            <a:r>
              <a:rPr lang="hu-HU" sz="2000" dirty="0" smtClean="0"/>
              <a:t>jönnek </a:t>
            </a:r>
            <a:r>
              <a:rPr lang="hu-HU" sz="2000" dirty="0"/>
              <a:t>létre, a vulkánosság ebben az esetben alárendelt szerepet játszik.</a:t>
            </a:r>
          </a:p>
          <a:p>
            <a:pPr lvl="0">
              <a:spcBef>
                <a:spcPts val="1000"/>
              </a:spcBef>
              <a:buFont typeface="Arial" pitchFamily="32"/>
              <a:buChar char="•"/>
            </a:pPr>
            <a:r>
              <a:rPr lang="hu-HU" sz="2000" dirty="0" smtClean="0"/>
              <a:t>Pl</a:t>
            </a:r>
            <a:r>
              <a:rPr lang="hu-HU" sz="2000" dirty="0"/>
              <a:t>.: Eurázsiai- és az </a:t>
            </a:r>
            <a:r>
              <a:rPr lang="hu-HU" sz="2000" dirty="0" err="1"/>
              <a:t>Indo</a:t>
            </a:r>
            <a:r>
              <a:rPr lang="hu-HU" sz="2000" dirty="0"/>
              <a:t> - Ausztráliai lemez</a:t>
            </a:r>
          </a:p>
          <a:p>
            <a:pPr marL="0" lvl="0" indent="0">
              <a:spcBef>
                <a:spcPts val="1000"/>
              </a:spcBef>
              <a:buNone/>
            </a:pPr>
            <a:r>
              <a:rPr lang="hu-HU" sz="2000" dirty="0"/>
              <a:t>India lassan Eurázsia felé nyomul, alá </a:t>
            </a:r>
            <a:r>
              <a:rPr lang="hu-HU" sz="2000" dirty="0" smtClean="0"/>
              <a:t>hajlik.</a:t>
            </a:r>
            <a:endParaRPr lang="hu-HU" sz="2000" dirty="0"/>
          </a:p>
          <a:p>
            <a:pPr marL="0" lvl="0" indent="0">
              <a:spcBef>
                <a:spcPts val="1000"/>
              </a:spcBef>
              <a:buNone/>
            </a:pPr>
            <a:r>
              <a:rPr lang="hu-HU" sz="2000" dirty="0"/>
              <a:t>Fiatal gyűrt lánchegységek </a:t>
            </a:r>
            <a:r>
              <a:rPr lang="hu-HU" sz="2000" dirty="0" smtClean="0"/>
              <a:t>keletkeznek.</a:t>
            </a:r>
          </a:p>
          <a:p>
            <a:pPr lvl="0">
              <a:spcBef>
                <a:spcPts val="1000"/>
              </a:spcBef>
              <a:buFont typeface="Arial" pitchFamily="32"/>
              <a:buChar char="•"/>
            </a:pPr>
            <a:r>
              <a:rPr lang="hu-HU" sz="2000" dirty="0" smtClean="0"/>
              <a:t>Pl.: Himalája </a:t>
            </a:r>
            <a:endParaRPr lang="hu-HU" sz="2000" dirty="0"/>
          </a:p>
        </p:txBody>
      </p:sp>
      <p:pic>
        <p:nvPicPr>
          <p:cNvPr id="4" name="Kép 3">
            <a:extLst>
              <a:ext uri="{FF2B5EF4-FFF2-40B4-BE49-F238E27FC236}">
                <a16:creationId xmlns:a16="http://schemas.microsoft.com/office/drawing/2014/main" xmlns="" id="{00000000-0000-0000-0000-000000000000}"/>
              </a:ext>
            </a:extLst>
          </p:cNvPr>
          <p:cNvPicPr>
            <a:picLocks noChangeAspect="1"/>
          </p:cNvPicPr>
          <p:nvPr/>
        </p:nvPicPr>
        <p:blipFill>
          <a:blip r:embed="rId3">
            <a:lum/>
            <a:alphaModFix/>
          </a:blip>
          <a:srcRect/>
          <a:stretch>
            <a:fillRect/>
          </a:stretch>
        </p:blipFill>
        <p:spPr>
          <a:xfrm>
            <a:off x="6432606" y="3041110"/>
            <a:ext cx="4691269" cy="2908618"/>
          </a:xfrm>
          <a:prstGeom prst="rect">
            <a:avLst/>
          </a:prstGeom>
          <a:noFill/>
          <a:ln cap="flat">
            <a:noFill/>
          </a:ln>
        </p:spPr>
      </p:pic>
      <p:sp>
        <p:nvSpPr>
          <p:cNvPr id="5" name="Szövegdoboz 4"/>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6" name="Szövegdoboz 5"/>
          <p:cNvSpPr txBox="1"/>
          <p:nvPr/>
        </p:nvSpPr>
        <p:spPr>
          <a:xfrm>
            <a:off x="516835" y="6392772"/>
            <a:ext cx="6742381" cy="830997"/>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a:p>
            <a:endParaRPr lang="hu-HU" dirty="0"/>
          </a:p>
        </p:txBody>
      </p:sp>
      <p:sp>
        <p:nvSpPr>
          <p:cNvPr id="7" name="Szövegdoboz 6"/>
          <p:cNvSpPr txBox="1"/>
          <p:nvPr/>
        </p:nvSpPr>
        <p:spPr>
          <a:xfrm>
            <a:off x="8420431" y="6642556"/>
            <a:ext cx="3771569" cy="215444"/>
          </a:xfrm>
          <a:prstGeom prst="rect">
            <a:avLst/>
          </a:prstGeom>
          <a:noFill/>
        </p:spPr>
        <p:txBody>
          <a:bodyPr wrap="square" rtlCol="0">
            <a:spAutoFit/>
          </a:bodyPr>
          <a:lstStyle/>
          <a:p>
            <a:r>
              <a:rPr lang="hu-HU" sz="800" dirty="0"/>
              <a:t>https://nlgfoldrajz.blog.hu/2018/11/29/kozetlemezek_mozgasa_498</a:t>
            </a:r>
            <a:endParaRPr lang="hu-HU" sz="800" b="1" dirty="0"/>
          </a:p>
        </p:txBody>
      </p:sp>
      <p:pic>
        <p:nvPicPr>
          <p:cNvPr id="8" name="Kép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652" y="5011401"/>
            <a:ext cx="4073718" cy="992969"/>
          </a:xfrm>
          <a:prstGeom prst="rect">
            <a:avLst/>
          </a:prstGeom>
        </p:spPr>
      </p:pic>
      <p:sp>
        <p:nvSpPr>
          <p:cNvPr id="9" name="Szövegdoboz 8"/>
          <p:cNvSpPr txBox="1"/>
          <p:nvPr/>
        </p:nvSpPr>
        <p:spPr>
          <a:xfrm>
            <a:off x="8420431" y="6017196"/>
            <a:ext cx="2814837" cy="707886"/>
          </a:xfrm>
          <a:prstGeom prst="rect">
            <a:avLst/>
          </a:prstGeom>
          <a:noFill/>
        </p:spPr>
        <p:txBody>
          <a:bodyPr wrap="square" rtlCol="0">
            <a:spAutoFit/>
          </a:bodyPr>
          <a:lstStyle/>
          <a:p>
            <a:r>
              <a:rPr lang="hu-HU" sz="800" dirty="0"/>
              <a:t>Himalája Készítette: W. Mason </a:t>
            </a:r>
            <a:r>
              <a:rPr lang="hu-HU" sz="800" dirty="0" err="1"/>
              <a:t>Fuller</a:t>
            </a:r>
            <a:r>
              <a:rPr lang="hu-HU" sz="800" dirty="0"/>
              <a:t> (vitalap · szerkesztései) of </a:t>
            </a:r>
            <a:r>
              <a:rPr lang="hu-HU" sz="800" dirty="0" err="1"/>
              <a:t>Boise</a:t>
            </a:r>
            <a:r>
              <a:rPr lang="hu-HU" sz="800" dirty="0"/>
              <a:t>, Idaho. http://www.masonfuller.com - </a:t>
            </a:r>
            <a:r>
              <a:rPr lang="hu-HU" sz="800" dirty="0" err="1"/>
              <a:t>Áthozta</a:t>
            </a:r>
            <a:r>
              <a:rPr lang="hu-HU" sz="800" dirty="0"/>
              <a:t> Gemini1980 az </a:t>
            </a:r>
            <a:r>
              <a:rPr lang="hu-HU" sz="800" dirty="0" err="1"/>
              <a:t>en.wikipedia</a:t>
            </a:r>
            <a:r>
              <a:rPr lang="hu-HU" sz="800" dirty="0"/>
              <a:t> projektből a </a:t>
            </a:r>
            <a:r>
              <a:rPr lang="hu-HU" sz="800" dirty="0" err="1"/>
              <a:t>Commonsba</a:t>
            </a:r>
            <a:r>
              <a:rPr lang="hu-HU" sz="800" dirty="0"/>
              <a:t>., Közkincs, https://commons.wikimedia.org/w/index.php?curid=6627289</a:t>
            </a:r>
          </a:p>
        </p:txBody>
      </p:sp>
    </p:spTree>
    <p:extLst>
      <p:ext uri="{BB962C8B-B14F-4D97-AF65-F5344CB8AC3E}">
        <p14:creationId xmlns:p14="http://schemas.microsoft.com/office/powerpoint/2010/main" val="2844321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noGrp="1"/>
          </p:cNvSpPr>
          <p:nvPr>
            <p:ph type="title" idx="4294967295"/>
          </p:nvPr>
        </p:nvSpPr>
        <p:spPr/>
        <p:txBody>
          <a:bodyPr anchorCtr="1"/>
          <a:lstStyle/>
          <a:p>
            <a:pPr lvl="0" algn="ctr"/>
            <a:r>
              <a:rPr lang="hu-HU" sz="5400" b="1"/>
              <a:t>Elcsúszó lemezszegélyek</a:t>
            </a:r>
          </a:p>
        </p:txBody>
      </p:sp>
      <p:sp>
        <p:nvSpPr>
          <p:cNvPr id="3" name="Tartalom helye 2"/>
          <p:cNvSpPr txBox="1">
            <a:spLocks noGrp="1"/>
          </p:cNvSpPr>
          <p:nvPr>
            <p:ph type="body" idx="4294967295"/>
          </p:nvPr>
        </p:nvSpPr>
        <p:spPr/>
        <p:txBody>
          <a:bodyPr/>
          <a:lstStyle/>
          <a:p>
            <a:pPr marL="0" lvl="0" indent="0">
              <a:spcBef>
                <a:spcPts val="1000"/>
              </a:spcBef>
              <a:buNone/>
            </a:pPr>
            <a:r>
              <a:rPr lang="hu-HU" sz="2400" dirty="0"/>
              <a:t>Kőzetlemezek közeledése nem jelent feltétlen </a:t>
            </a:r>
            <a:r>
              <a:rPr lang="hu-HU" sz="2400" dirty="0" smtClean="0"/>
              <a:t>összeütközést.</a:t>
            </a:r>
            <a:endParaRPr lang="hu-HU" sz="2400" dirty="0"/>
          </a:p>
          <a:p>
            <a:pPr marL="0" lvl="0" indent="0">
              <a:spcBef>
                <a:spcPts val="1000"/>
              </a:spcBef>
              <a:buNone/>
            </a:pPr>
            <a:r>
              <a:rPr lang="hu-HU" sz="2400" dirty="0"/>
              <a:t>Előfordulhat, hogy két közeledő kőzetlemez elcsúszik egymás  mellett vízszintes </a:t>
            </a:r>
            <a:r>
              <a:rPr lang="hu-HU" sz="2400" dirty="0" smtClean="0"/>
              <a:t>irányban.</a:t>
            </a:r>
            <a:endParaRPr lang="hu-HU" sz="2400" dirty="0"/>
          </a:p>
          <a:p>
            <a:pPr marL="0" lvl="0" indent="0">
              <a:spcBef>
                <a:spcPts val="1000"/>
              </a:spcBef>
              <a:buNone/>
            </a:pPr>
            <a:endParaRPr lang="hu-HU" sz="2400" dirty="0"/>
          </a:p>
          <a:p>
            <a:pPr marL="0" lvl="0" indent="0">
              <a:spcBef>
                <a:spcPts val="1000"/>
              </a:spcBef>
              <a:buNone/>
            </a:pPr>
            <a:endParaRPr lang="hu-HU" sz="2400" dirty="0"/>
          </a:p>
        </p:txBody>
      </p:sp>
      <p:sp>
        <p:nvSpPr>
          <p:cNvPr id="5" name="Szövegdoboz 4"/>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6" name="Szövegdoboz 5"/>
          <p:cNvSpPr txBox="1"/>
          <p:nvPr/>
        </p:nvSpPr>
        <p:spPr>
          <a:xfrm>
            <a:off x="516835" y="6447453"/>
            <a:ext cx="6453132"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4411" y="2990750"/>
            <a:ext cx="3693998" cy="2640563"/>
          </a:xfrm>
          <a:prstGeom prst="rect">
            <a:avLst/>
          </a:prstGeom>
        </p:spPr>
      </p:pic>
      <p:sp>
        <p:nvSpPr>
          <p:cNvPr id="8" name="Szövegdoboz 7"/>
          <p:cNvSpPr txBox="1"/>
          <p:nvPr/>
        </p:nvSpPr>
        <p:spPr>
          <a:xfrm>
            <a:off x="7557796" y="6447453"/>
            <a:ext cx="4634204" cy="338554"/>
          </a:xfrm>
          <a:prstGeom prst="rect">
            <a:avLst/>
          </a:prstGeom>
          <a:noFill/>
        </p:spPr>
        <p:txBody>
          <a:bodyPr wrap="square" rtlCol="0">
            <a:spAutoFit/>
          </a:bodyPr>
          <a:lstStyle/>
          <a:p>
            <a:r>
              <a:rPr lang="hu-HU" sz="800" dirty="0"/>
              <a:t>Készítette: John </a:t>
            </a:r>
            <a:r>
              <a:rPr lang="hu-HU" sz="800" dirty="0" err="1"/>
              <a:t>Wiley</a:t>
            </a:r>
            <a:r>
              <a:rPr lang="hu-HU" sz="800" dirty="0"/>
              <a:t> User:Jw4nvc - Santa Barbara, </a:t>
            </a:r>
            <a:r>
              <a:rPr lang="hu-HU" sz="800" dirty="0" err="1"/>
              <a:t>California</a:t>
            </a:r>
            <a:r>
              <a:rPr lang="hu-HU" sz="800" dirty="0"/>
              <a:t> - A feltöltő saját munkája, CC BY 3.0, https://commons.wikimedia.org/w/index.php?curid=6028782</a:t>
            </a:r>
          </a:p>
        </p:txBody>
      </p:sp>
      <p:sp>
        <p:nvSpPr>
          <p:cNvPr id="10" name="Szövegdoboz 9"/>
          <p:cNvSpPr txBox="1"/>
          <p:nvPr/>
        </p:nvSpPr>
        <p:spPr>
          <a:xfrm>
            <a:off x="1678344" y="3341535"/>
            <a:ext cx="4152369" cy="1938992"/>
          </a:xfrm>
          <a:prstGeom prst="rect">
            <a:avLst/>
          </a:prstGeom>
          <a:noFill/>
          <a:ln w="38100">
            <a:solidFill>
              <a:srgbClr val="0070C0"/>
            </a:solidFill>
          </a:ln>
        </p:spPr>
        <p:txBody>
          <a:bodyPr wrap="square" rtlCol="0">
            <a:spAutoFit/>
          </a:bodyPr>
          <a:lstStyle/>
          <a:p>
            <a:pPr lvl="0"/>
            <a:r>
              <a:rPr lang="hu-HU" sz="2400" dirty="0"/>
              <a:t>Az Észak-amerikai Szent András-törésvonal mentén a Csendes-óceáni- és az Észak-amerikai-kőzetlemezek mozgása ilyen folyamat.</a:t>
            </a:r>
          </a:p>
        </p:txBody>
      </p:sp>
    </p:spTree>
    <p:extLst>
      <p:ext uri="{BB962C8B-B14F-4D97-AF65-F5344CB8AC3E}">
        <p14:creationId xmlns:p14="http://schemas.microsoft.com/office/powerpoint/2010/main" val="2889895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C00000"/>
                </a:solidFill>
              </a:rPr>
              <a:t>Érdekesség!</a:t>
            </a:r>
            <a:endParaRPr lang="hu-HU" b="1" dirty="0">
              <a:solidFill>
                <a:srgbClr val="C00000"/>
              </a:solidFill>
            </a:endParaRPr>
          </a:p>
        </p:txBody>
      </p:sp>
      <p:sp>
        <p:nvSpPr>
          <p:cNvPr id="3" name="Tartalom helye 2"/>
          <p:cNvSpPr>
            <a:spLocks noGrp="1"/>
          </p:cNvSpPr>
          <p:nvPr>
            <p:ph idx="1"/>
          </p:nvPr>
        </p:nvSpPr>
        <p:spPr/>
        <p:txBody>
          <a:bodyPr/>
          <a:lstStyle/>
          <a:p>
            <a:pPr marL="0" indent="0">
              <a:buNone/>
            </a:pPr>
            <a:r>
              <a:rPr lang="hu-HU" dirty="0" smtClean="0"/>
              <a:t>Merre tartanak a kőzetlemezek?</a:t>
            </a:r>
          </a:p>
          <a:p>
            <a:pPr marL="0" indent="0">
              <a:buNone/>
            </a:pPr>
            <a:r>
              <a:rPr lang="hu-HU" b="1" dirty="0"/>
              <a:t>Alfred </a:t>
            </a:r>
            <a:r>
              <a:rPr lang="hu-HU" b="1" dirty="0" err="1"/>
              <a:t>Lothar</a:t>
            </a:r>
            <a:r>
              <a:rPr lang="hu-HU" b="1" dirty="0"/>
              <a:t> </a:t>
            </a:r>
            <a:r>
              <a:rPr lang="hu-HU" b="1" dirty="0" err="1"/>
              <a:t>Wegener</a:t>
            </a:r>
            <a:r>
              <a:rPr lang="hu-HU" dirty="0"/>
              <a:t> </a:t>
            </a:r>
            <a:r>
              <a:rPr lang="hu-HU" dirty="0" smtClean="0"/>
              <a:t> </a:t>
            </a:r>
            <a:r>
              <a:rPr lang="hu-HU" dirty="0"/>
              <a:t>német meteorológus, sarkkutató és földtantudós. Legfontosabb felfedezése a mai lemeztektonika elméletének alapjául szolgáló kontinensvándorlás </a:t>
            </a:r>
            <a:r>
              <a:rPr lang="hu-HU" dirty="0" smtClean="0"/>
              <a:t>gondolata.</a:t>
            </a:r>
          </a:p>
          <a:p>
            <a:pPr marL="0" indent="0">
              <a:buNone/>
            </a:pPr>
            <a:r>
              <a:rPr lang="hu-HU" dirty="0" smtClean="0"/>
              <a:t>Szerinted merre tartanak a kőzetlemezek?</a:t>
            </a:r>
          </a:p>
          <a:p>
            <a:pPr marL="0" indent="0">
              <a:buNone/>
            </a:pPr>
            <a:r>
              <a:rPr lang="hu-HU" dirty="0" smtClean="0"/>
              <a:t>200 millió év múlva  hogyan fest majd Földünk?</a:t>
            </a:r>
            <a:endParaRPr lang="hu-HU" dirty="0"/>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581" y="2800836"/>
            <a:ext cx="3314700" cy="2581275"/>
          </a:xfrm>
          <a:prstGeom prst="rect">
            <a:avLst/>
          </a:prstGeom>
        </p:spPr>
      </p:pic>
      <p:sp>
        <p:nvSpPr>
          <p:cNvPr id="7" name="Szövegdoboz 6"/>
          <p:cNvSpPr txBox="1"/>
          <p:nvPr/>
        </p:nvSpPr>
        <p:spPr>
          <a:xfrm>
            <a:off x="8105581" y="6466114"/>
            <a:ext cx="4086419" cy="338554"/>
          </a:xfrm>
          <a:prstGeom prst="rect">
            <a:avLst/>
          </a:prstGeom>
          <a:noFill/>
        </p:spPr>
        <p:txBody>
          <a:bodyPr wrap="square" rtlCol="0">
            <a:spAutoFit/>
          </a:bodyPr>
          <a:lstStyle/>
          <a:p>
            <a:r>
              <a:rPr lang="hu-HU" sz="800" dirty="0"/>
              <a:t>Készítette: </a:t>
            </a:r>
            <a:r>
              <a:rPr lang="hu-HU" sz="800" dirty="0" err="1"/>
              <a:t>unknown</a:t>
            </a:r>
            <a:r>
              <a:rPr lang="hu-HU" sz="800" dirty="0"/>
              <a:t> (</a:t>
            </a:r>
            <a:r>
              <a:rPr lang="hu-HU" sz="800" dirty="0" err="1"/>
              <a:t>according</a:t>
            </a:r>
            <a:r>
              <a:rPr lang="hu-HU" sz="800" dirty="0"/>
              <a:t> </a:t>
            </a:r>
            <a:r>
              <a:rPr lang="hu-HU" sz="800" dirty="0" err="1"/>
              <a:t>to</a:t>
            </a:r>
            <a:r>
              <a:rPr lang="hu-HU" sz="800" dirty="0"/>
              <a:t> </a:t>
            </a:r>
            <a:r>
              <a:rPr lang="hu-HU" sz="800" dirty="0" err="1"/>
              <a:t>the</a:t>
            </a:r>
            <a:r>
              <a:rPr lang="hu-HU" sz="800" dirty="0"/>
              <a:t> </a:t>
            </a:r>
            <a:r>
              <a:rPr lang="hu-HU" sz="800" dirty="0" err="1"/>
              <a:t>archive</a:t>
            </a:r>
            <a:r>
              <a:rPr lang="hu-HU" sz="800" dirty="0"/>
              <a:t> </a:t>
            </a:r>
            <a:r>
              <a:rPr lang="hu-HU" sz="800" dirty="0" err="1"/>
              <a:t>itself</a:t>
            </a:r>
            <a:r>
              <a:rPr lang="hu-HU" sz="800" dirty="0"/>
              <a:t>! </a:t>
            </a:r>
            <a:r>
              <a:rPr lang="hu-HU" sz="800" dirty="0" err="1"/>
              <a:t>See</a:t>
            </a:r>
            <a:r>
              <a:rPr lang="hu-HU" sz="800" dirty="0"/>
              <a:t> </a:t>
            </a:r>
            <a:r>
              <a:rPr lang="hu-HU" sz="800" dirty="0" err="1"/>
              <a:t>its</a:t>
            </a:r>
            <a:r>
              <a:rPr lang="hu-HU" sz="800" dirty="0"/>
              <a:t> website) - </a:t>
            </a:r>
            <a:r>
              <a:rPr lang="hu-HU" sz="800" dirty="0" err="1"/>
              <a:t>Bildarchiv</a:t>
            </a:r>
            <a:r>
              <a:rPr lang="hu-HU" sz="800" dirty="0"/>
              <a:t> </a:t>
            </a:r>
            <a:r>
              <a:rPr lang="hu-HU" sz="800" dirty="0" err="1"/>
              <a:t>Preussischer</a:t>
            </a:r>
            <a:r>
              <a:rPr lang="hu-HU" sz="800" dirty="0"/>
              <a:t> </a:t>
            </a:r>
            <a:r>
              <a:rPr lang="hu-HU" sz="800" dirty="0" err="1"/>
              <a:t>Kulturbesitz</a:t>
            </a:r>
            <a:r>
              <a:rPr lang="hu-HU" sz="800" dirty="0"/>
              <a:t>, Berlin, Közkincs, https://commons.wikimedia.org/w/index.php?curid=2958764</a:t>
            </a:r>
          </a:p>
        </p:txBody>
      </p:sp>
      <p:sp>
        <p:nvSpPr>
          <p:cNvPr id="8" name="Szövegdoboz 7"/>
          <p:cNvSpPr txBox="1"/>
          <p:nvPr/>
        </p:nvSpPr>
        <p:spPr>
          <a:xfrm>
            <a:off x="516835" y="6466114"/>
            <a:ext cx="6434471" cy="461665"/>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sz="1200" dirty="0"/>
          </a:p>
        </p:txBody>
      </p:sp>
    </p:spTree>
    <p:extLst>
      <p:ext uri="{BB962C8B-B14F-4D97-AF65-F5344CB8AC3E}">
        <p14:creationId xmlns:p14="http://schemas.microsoft.com/office/powerpoint/2010/main" val="1907595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6600" b="1" dirty="0" smtClean="0">
                <a:solidFill>
                  <a:srgbClr val="C00000"/>
                </a:solidFill>
              </a:rPr>
              <a:t>JÁTÉK!</a:t>
            </a:r>
            <a:endParaRPr lang="hu-HU" sz="6600" b="1" dirty="0">
              <a:solidFill>
                <a:srgbClr val="C00000"/>
              </a:solidFill>
            </a:endParaRPr>
          </a:p>
        </p:txBody>
      </p:sp>
      <p:sp>
        <p:nvSpPr>
          <p:cNvPr id="3" name="Tartalom helye 2"/>
          <p:cNvSpPr>
            <a:spLocks noGrp="1"/>
          </p:cNvSpPr>
          <p:nvPr>
            <p:ph sz="half" idx="1"/>
          </p:nvPr>
        </p:nvSpPr>
        <p:spPr/>
        <p:txBody>
          <a:bodyPr>
            <a:normAutofit/>
          </a:bodyPr>
          <a:lstStyle/>
          <a:p>
            <a:pPr marL="0" indent="0">
              <a:buNone/>
            </a:pPr>
            <a:r>
              <a:rPr lang="hu-HU" sz="2400" dirty="0" smtClean="0"/>
              <a:t>Szerinted merre tartanak a kőzetlemezek?</a:t>
            </a:r>
          </a:p>
          <a:p>
            <a:pPr marL="0" indent="0">
              <a:buNone/>
            </a:pPr>
            <a:r>
              <a:rPr lang="hu-HU" sz="2400" dirty="0"/>
              <a:t>A földkéreg kőzetlemezei lassú, folyamatos mozgásban </a:t>
            </a:r>
            <a:r>
              <a:rPr lang="hu-HU" sz="2400" dirty="0" smtClean="0"/>
              <a:t>vannak.</a:t>
            </a:r>
            <a:endParaRPr lang="hu-HU" sz="2400" dirty="0"/>
          </a:p>
          <a:p>
            <a:pPr marL="0" indent="0">
              <a:buNone/>
            </a:pPr>
            <a:r>
              <a:rPr lang="hu-HU" sz="2400" dirty="0" smtClean="0"/>
              <a:t>Ez </a:t>
            </a:r>
            <a:r>
              <a:rPr lang="hu-HU" sz="2400" dirty="0"/>
              <a:t>a folyamat hosszú évmilliók alatt megy végbe – a lemezek ugyanis évente mindössze néhány centiméterrel mozdulnak el</a:t>
            </a:r>
            <a:r>
              <a:rPr lang="hu-HU" sz="2400" dirty="0" smtClean="0"/>
              <a:t>.</a:t>
            </a:r>
          </a:p>
          <a:p>
            <a:pPr marL="0" indent="0">
              <a:buNone/>
            </a:pPr>
            <a:r>
              <a:rPr lang="hu-HU" sz="2400" dirty="0" smtClean="0"/>
              <a:t>A következő dián látható térképen jelöld be,  hogy szerinted hogyan fog megváltozni a Föld 200 millió év múlva.</a:t>
            </a:r>
          </a:p>
          <a:p>
            <a:pPr marL="0" indent="0">
              <a:buNone/>
            </a:pPr>
            <a:endParaRPr lang="hu-HU" dirty="0"/>
          </a:p>
        </p:txBody>
      </p:sp>
      <p:sp>
        <p:nvSpPr>
          <p:cNvPr id="8" name="Tartalom helye 7"/>
          <p:cNvSpPr>
            <a:spLocks noGrp="1"/>
          </p:cNvSpPr>
          <p:nvPr>
            <p:ph sz="half" idx="2"/>
          </p:nvPr>
        </p:nvSpPr>
        <p:spPr/>
        <p:txBody>
          <a:bodyPr>
            <a:normAutofit/>
          </a:bodyPr>
          <a:lstStyle/>
          <a:p>
            <a:endParaRPr lang="hu-HU"/>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5" name="Szövegdoboz 4"/>
          <p:cNvSpPr txBox="1"/>
          <p:nvPr/>
        </p:nvSpPr>
        <p:spPr>
          <a:xfrm>
            <a:off x="516835" y="6520070"/>
            <a:ext cx="6058894"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825625"/>
            <a:ext cx="5032513" cy="4074243"/>
          </a:xfrm>
          <a:prstGeom prst="rect">
            <a:avLst/>
          </a:prstGeom>
        </p:spPr>
      </p:pic>
      <p:sp>
        <p:nvSpPr>
          <p:cNvPr id="9" name="Szövegdoboz 8"/>
          <p:cNvSpPr txBox="1"/>
          <p:nvPr/>
        </p:nvSpPr>
        <p:spPr>
          <a:xfrm>
            <a:off x="6172200" y="5963478"/>
            <a:ext cx="5181600" cy="215444"/>
          </a:xfrm>
          <a:prstGeom prst="rect">
            <a:avLst/>
          </a:prstGeom>
          <a:noFill/>
        </p:spPr>
        <p:txBody>
          <a:bodyPr wrap="square" rtlCol="0">
            <a:spAutoFit/>
          </a:bodyPr>
          <a:lstStyle/>
          <a:p>
            <a:r>
              <a:rPr lang="hu-HU" sz="800" dirty="0"/>
              <a:t>https://www.slideserve.com/lareina-mccarty/a-f-ld-bels-szerkezete-s-a-f-ldk-reg-mozg-sa</a:t>
            </a:r>
          </a:p>
        </p:txBody>
      </p:sp>
    </p:spTree>
    <p:extLst>
      <p:ext uri="{BB962C8B-B14F-4D97-AF65-F5344CB8AC3E}">
        <p14:creationId xmlns:p14="http://schemas.microsoft.com/office/powerpoint/2010/main" val="1951975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normAutofit/>
          </a:bodyPr>
          <a:lstStyle/>
          <a:p>
            <a:pPr algn="ctr"/>
            <a:r>
              <a:rPr lang="hu-HU" sz="5400" b="1" dirty="0" smtClean="0">
                <a:solidFill>
                  <a:srgbClr val="C00000"/>
                </a:solidFill>
              </a:rPr>
              <a:t>A Föld kialakulása</a:t>
            </a:r>
            <a:endParaRPr lang="hu-HU" sz="5400" b="1" dirty="0">
              <a:solidFill>
                <a:srgbClr val="C00000"/>
              </a:solidFill>
            </a:endParaRPr>
          </a:p>
        </p:txBody>
      </p:sp>
      <p:pic>
        <p:nvPicPr>
          <p:cNvPr id="8" name="Tartalom helye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2454" y="1825625"/>
            <a:ext cx="4347092" cy="4351338"/>
          </a:xfrm>
        </p:spPr>
      </p:pic>
      <p:sp>
        <p:nvSpPr>
          <p:cNvPr id="3" name="Szövegdoboz 2"/>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6" name="Szövegdoboz 5"/>
          <p:cNvSpPr txBox="1"/>
          <p:nvPr/>
        </p:nvSpPr>
        <p:spPr>
          <a:xfrm>
            <a:off x="516835" y="6559826"/>
            <a:ext cx="5502302" cy="246221"/>
          </a:xfrm>
          <a:prstGeom prst="rect">
            <a:avLst/>
          </a:prstGeom>
          <a:noFill/>
        </p:spPr>
        <p:txBody>
          <a:bodyPr wrap="square" rtlCol="0">
            <a:spAutoFit/>
          </a:bodyPr>
          <a:lstStyle/>
          <a:p>
            <a:r>
              <a:rPr lang="hu" sz="1000" dirty="0">
                <a:latin typeface="Roboto"/>
                <a:ea typeface="Roboto"/>
                <a:cs typeface="Roboto"/>
                <a:sym typeface="Roboto"/>
              </a:rPr>
              <a:t>EFOP-3.3.6-17-2017-00001 Élményből tudást – Természetesen a Mátra Múzeumban</a:t>
            </a:r>
            <a:endParaRPr lang="hu-HU" sz="1000" dirty="0"/>
          </a:p>
        </p:txBody>
      </p:sp>
      <p:sp>
        <p:nvSpPr>
          <p:cNvPr id="7" name="Szövegdoboz 6"/>
          <p:cNvSpPr txBox="1"/>
          <p:nvPr/>
        </p:nvSpPr>
        <p:spPr>
          <a:xfrm>
            <a:off x="8651020" y="5903893"/>
            <a:ext cx="3124862" cy="954107"/>
          </a:xfrm>
          <a:prstGeom prst="rect">
            <a:avLst/>
          </a:prstGeom>
          <a:noFill/>
        </p:spPr>
        <p:txBody>
          <a:bodyPr wrap="square" rtlCol="0">
            <a:spAutoFit/>
          </a:bodyPr>
          <a:lstStyle/>
          <a:p>
            <a:r>
              <a:rPr lang="en-US" sz="800" dirty="0" err="1"/>
              <a:t>Készítette</a:t>
            </a:r>
            <a:r>
              <a:rPr lang="en-US" sz="800" dirty="0"/>
              <a:t>: NASA/Apollo 17 crew; taken by either Harrison Schmitt or Ron Evans - https://web.archive.org/web/20160112123725/http://grin.hq.nasa.gov/ABSTRACTS/GPN-2000-001138.html (image link); see also https://www.nasa.gov/multimedia/imagegallery/image_feature_329.html, </a:t>
            </a:r>
            <a:r>
              <a:rPr lang="en-US" sz="800" dirty="0" err="1"/>
              <a:t>Közkincs</a:t>
            </a:r>
            <a:r>
              <a:rPr lang="en-US" sz="800" dirty="0"/>
              <a:t>, https://commons.wikimedia.org/w/index.php?curid=43894484</a:t>
            </a:r>
            <a:endParaRPr lang="hu-HU" sz="800" dirty="0"/>
          </a:p>
        </p:txBody>
      </p:sp>
    </p:spTree>
    <p:extLst>
      <p:ext uri="{BB962C8B-B14F-4D97-AF65-F5344CB8AC3E}">
        <p14:creationId xmlns:p14="http://schemas.microsoft.com/office/powerpoint/2010/main" val="1782227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artalom helye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538213" y="251057"/>
            <a:ext cx="9438928" cy="5962296"/>
          </a:xfrm>
        </p:spPr>
      </p:pic>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5" name="Szövegdoboz 4"/>
          <p:cNvSpPr txBox="1"/>
          <p:nvPr/>
        </p:nvSpPr>
        <p:spPr>
          <a:xfrm>
            <a:off x="632927" y="6484775"/>
            <a:ext cx="5870510" cy="538609"/>
          </a:xfrm>
          <a:prstGeom prst="rect">
            <a:avLst/>
          </a:prstGeom>
          <a:noFill/>
        </p:spPr>
        <p:txBody>
          <a:bodyPr wrap="square" rtlCol="0">
            <a:spAutoFit/>
          </a:bodyPr>
          <a:lstStyle/>
          <a:p>
            <a:r>
              <a:rPr lang="hu" sz="1100" dirty="0">
                <a:latin typeface="Roboto"/>
                <a:ea typeface="Roboto"/>
                <a:cs typeface="Roboto"/>
                <a:sym typeface="Roboto"/>
              </a:rPr>
              <a:t>EFOP-3.3.6-17-2017-00001 Élményből tudást – Természetesen a Mátra Múzeumban</a:t>
            </a:r>
            <a:endParaRPr lang="hu-HU" sz="1100" dirty="0"/>
          </a:p>
          <a:p>
            <a:endParaRPr lang="hu-HU" dirty="0"/>
          </a:p>
        </p:txBody>
      </p:sp>
      <p:sp>
        <p:nvSpPr>
          <p:cNvPr id="7" name="Szövegdoboz 6"/>
          <p:cNvSpPr txBox="1"/>
          <p:nvPr/>
        </p:nvSpPr>
        <p:spPr>
          <a:xfrm>
            <a:off x="8322906" y="6241759"/>
            <a:ext cx="4814595" cy="215444"/>
          </a:xfrm>
          <a:prstGeom prst="rect">
            <a:avLst/>
          </a:prstGeom>
          <a:noFill/>
        </p:spPr>
        <p:txBody>
          <a:bodyPr wrap="square" rtlCol="0">
            <a:spAutoFit/>
          </a:bodyPr>
          <a:lstStyle/>
          <a:p>
            <a:r>
              <a:rPr lang="hu-HU" sz="800" dirty="0"/>
              <a:t>http://www.terkepek.net/vilagterkep/vilagterkep-vakterkep-hd.jpg</a:t>
            </a:r>
          </a:p>
        </p:txBody>
      </p:sp>
    </p:spTree>
    <p:extLst>
      <p:ext uri="{BB962C8B-B14F-4D97-AF65-F5344CB8AC3E}">
        <p14:creationId xmlns:p14="http://schemas.microsoft.com/office/powerpoint/2010/main" val="2956000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noGrp="1"/>
          </p:cNvSpPr>
          <p:nvPr>
            <p:ph type="title" idx="4294967295"/>
          </p:nvPr>
        </p:nvSpPr>
        <p:spPr/>
        <p:txBody>
          <a:bodyPr anchorCtr="1">
            <a:normAutofit fontScale="90000"/>
          </a:bodyPr>
          <a:lstStyle/>
          <a:p>
            <a:pPr lvl="0" algn="ctr"/>
            <a:r>
              <a:rPr lang="hu-HU" sz="5400" b="1" dirty="0">
                <a:solidFill>
                  <a:srgbClr val="C00000"/>
                </a:solidFill>
              </a:rPr>
              <a:t>200 millió év </a:t>
            </a:r>
            <a:r>
              <a:rPr lang="hu-HU" sz="5400" b="1" dirty="0" smtClean="0">
                <a:solidFill>
                  <a:srgbClr val="C00000"/>
                </a:solidFill>
              </a:rPr>
              <a:t>múlva…a tudósok szerint….</a:t>
            </a:r>
            <a:endParaRPr lang="hu-HU" sz="5400" b="1" dirty="0">
              <a:solidFill>
                <a:srgbClr val="C00000"/>
              </a:solidFill>
            </a:endParaRPr>
          </a:p>
        </p:txBody>
      </p:sp>
      <p:sp>
        <p:nvSpPr>
          <p:cNvPr id="3" name="Tartalom helye 2"/>
          <p:cNvSpPr txBox="1">
            <a:spLocks noGrp="1"/>
          </p:cNvSpPr>
          <p:nvPr>
            <p:ph type="body" idx="4294967295"/>
          </p:nvPr>
        </p:nvSpPr>
        <p:spPr>
          <a:xfrm>
            <a:off x="838200" y="2250219"/>
            <a:ext cx="10515600" cy="3926744"/>
          </a:xfrm>
        </p:spPr>
        <p:txBody>
          <a:bodyPr/>
          <a:lstStyle/>
          <a:p>
            <a:pPr marL="0" lvl="0" indent="0">
              <a:spcBef>
                <a:spcPts val="1000"/>
              </a:spcBef>
              <a:buNone/>
            </a:pPr>
            <a:r>
              <a:rPr lang="hu-HU" sz="2000" dirty="0"/>
              <a:t>Afrika észak felé tolódása bezárja a Földközi – </a:t>
            </a:r>
            <a:r>
              <a:rPr lang="hu-HU" sz="2000" dirty="0" smtClean="0"/>
              <a:t>tengert.</a:t>
            </a:r>
            <a:endParaRPr lang="hu-HU" sz="2000" dirty="0"/>
          </a:p>
          <a:p>
            <a:pPr marL="0" lvl="0" indent="0">
              <a:spcBef>
                <a:spcPts val="1000"/>
              </a:spcBef>
              <a:buNone/>
            </a:pPr>
            <a:r>
              <a:rPr lang="hu-HU" sz="2000" dirty="0"/>
              <a:t>Afrika északabbra tolja a mai Spanyolországot – </a:t>
            </a:r>
            <a:r>
              <a:rPr lang="hu-HU" sz="2000" dirty="0" smtClean="0"/>
              <a:t>Angliáig.</a:t>
            </a:r>
            <a:endParaRPr lang="hu-HU" sz="2000" dirty="0"/>
          </a:p>
          <a:p>
            <a:pPr marL="0" lvl="0" indent="0">
              <a:spcBef>
                <a:spcPts val="1000"/>
              </a:spcBef>
              <a:buNone/>
            </a:pPr>
            <a:r>
              <a:rPr lang="hu-HU" sz="2000" dirty="0"/>
              <a:t>Ausztrália ugyancsak észak felé </a:t>
            </a:r>
            <a:r>
              <a:rPr lang="hu-HU" sz="2000" dirty="0" smtClean="0"/>
              <a:t>sodródik.</a:t>
            </a:r>
            <a:endParaRPr lang="hu-HU" sz="2000" dirty="0"/>
          </a:p>
          <a:p>
            <a:pPr marL="0" lvl="0" indent="0">
              <a:spcBef>
                <a:spcPts val="1000"/>
              </a:spcBef>
              <a:buNone/>
            </a:pPr>
            <a:r>
              <a:rPr lang="hu-HU" sz="2000" dirty="0"/>
              <a:t>Amerika nyugatabbra </a:t>
            </a:r>
            <a:r>
              <a:rPr lang="hu-HU" sz="2000" dirty="0" smtClean="0"/>
              <a:t>kerül.</a:t>
            </a:r>
            <a:endParaRPr lang="hu-HU" sz="2000" dirty="0"/>
          </a:p>
          <a:p>
            <a:pPr marL="0" lvl="0" indent="0">
              <a:spcBef>
                <a:spcPts val="1000"/>
              </a:spcBef>
              <a:buNone/>
            </a:pPr>
            <a:r>
              <a:rPr lang="hu-HU" sz="2000" dirty="0"/>
              <a:t>Megnyílik jobban az Atlanti – </a:t>
            </a:r>
            <a:r>
              <a:rPr lang="hu-HU" sz="2000" dirty="0" smtClean="0"/>
              <a:t>óceán.</a:t>
            </a:r>
            <a:endParaRPr lang="hu-HU" sz="2000" dirty="0"/>
          </a:p>
          <a:p>
            <a:pPr marL="0" lvl="0" indent="0">
              <a:spcBef>
                <a:spcPts val="1000"/>
              </a:spcBef>
              <a:buNone/>
            </a:pPr>
            <a:r>
              <a:rPr lang="hu-HU" sz="2000" dirty="0"/>
              <a:t>Antarktisz elmozdul a déli – sarktól észak felé </a:t>
            </a:r>
            <a:r>
              <a:rPr lang="hu-HU" sz="2000" dirty="0" smtClean="0"/>
              <a:t>mozdul.</a:t>
            </a:r>
            <a:endParaRPr lang="hu-HU" sz="2000" dirty="0"/>
          </a:p>
          <a:p>
            <a:pPr marL="0" lvl="0" indent="0">
              <a:spcBef>
                <a:spcPts val="1000"/>
              </a:spcBef>
              <a:buNone/>
            </a:pPr>
            <a:r>
              <a:rPr lang="hu-HU" sz="2000" dirty="0" smtClean="0"/>
              <a:t>Újra egy nagy kontinenst kapunk. Neve:</a:t>
            </a:r>
            <a:r>
              <a:rPr lang="hu-HU" sz="2000" b="1" dirty="0" smtClean="0"/>
              <a:t> PANGEA ULTIMA</a:t>
            </a:r>
          </a:p>
          <a:p>
            <a:pPr marL="0" lvl="0" indent="0">
              <a:spcBef>
                <a:spcPts val="1000"/>
              </a:spcBef>
              <a:buNone/>
            </a:pPr>
            <a:endParaRPr lang="hu-HU" sz="2000" b="1" dirty="0"/>
          </a:p>
          <a:p>
            <a:pPr marL="0" lvl="0" indent="0">
              <a:buNone/>
            </a:pPr>
            <a:r>
              <a:rPr lang="hu-HU" sz="2000">
                <a:hlinkClick r:id="rId3"/>
              </a:rPr>
              <a:t>https://www.youtube.com/watch?v=2It3ETk2MGA</a:t>
            </a:r>
            <a:endParaRPr lang="hu-HU" sz="2000" b="1" dirty="0"/>
          </a:p>
          <a:p>
            <a:pPr lvl="0">
              <a:spcBef>
                <a:spcPts val="1000"/>
              </a:spcBef>
              <a:buNone/>
            </a:pPr>
            <a:endParaRPr lang="hu-HU" dirty="0"/>
          </a:p>
        </p:txBody>
      </p:sp>
      <p:pic>
        <p:nvPicPr>
          <p:cNvPr id="4" name="Kép 3">
            <a:extLst>
              <a:ext uri="{FF2B5EF4-FFF2-40B4-BE49-F238E27FC236}">
                <a16:creationId xmlns:a16="http://schemas.microsoft.com/office/drawing/2014/main" xmlns="" id="{00000000-0000-0000-0000-000000000000}"/>
              </a:ext>
            </a:extLst>
          </p:cNvPr>
          <p:cNvPicPr>
            <a:picLocks noChangeAspect="1"/>
          </p:cNvPicPr>
          <p:nvPr/>
        </p:nvPicPr>
        <p:blipFill>
          <a:blip r:embed="rId4">
            <a:lum/>
            <a:alphaModFix/>
          </a:blip>
          <a:srcRect/>
          <a:stretch>
            <a:fillRect/>
          </a:stretch>
        </p:blipFill>
        <p:spPr>
          <a:xfrm>
            <a:off x="6958915" y="2568272"/>
            <a:ext cx="4393360" cy="2250219"/>
          </a:xfrm>
          <a:prstGeom prst="rect">
            <a:avLst/>
          </a:prstGeom>
          <a:noFill/>
          <a:ln cap="flat">
            <a:noFill/>
          </a:ln>
        </p:spPr>
      </p:pic>
      <p:sp>
        <p:nvSpPr>
          <p:cNvPr id="5" name="Szövegdoboz 4"/>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6" name="Szövegdoboz 5"/>
          <p:cNvSpPr txBox="1"/>
          <p:nvPr/>
        </p:nvSpPr>
        <p:spPr>
          <a:xfrm>
            <a:off x="516835" y="6438122"/>
            <a:ext cx="7432847" cy="584775"/>
          </a:xfrm>
          <a:prstGeom prst="rect">
            <a:avLst/>
          </a:prstGeom>
          <a:noFill/>
        </p:spPr>
        <p:txBody>
          <a:bodyPr wrap="square" rtlCol="0">
            <a:spAutoFit/>
          </a:bodyPr>
          <a:lstStyle/>
          <a:p>
            <a:r>
              <a:rPr lang="hu" sz="1400" dirty="0">
                <a:latin typeface="Roboto"/>
                <a:ea typeface="Roboto"/>
                <a:cs typeface="Roboto"/>
                <a:sym typeface="Roboto"/>
              </a:rPr>
              <a:t>EFOP-3.3.6-17-2017-00001 Élményből tudást – Természetesen a Mátra Múzeumban</a:t>
            </a:r>
            <a:endParaRPr lang="hu-HU" sz="1400" dirty="0"/>
          </a:p>
          <a:p>
            <a:endParaRPr lang="hu-HU" dirty="0"/>
          </a:p>
        </p:txBody>
      </p:sp>
      <p:sp>
        <p:nvSpPr>
          <p:cNvPr id="7" name="Szövegdoboz 6"/>
          <p:cNvSpPr txBox="1"/>
          <p:nvPr/>
        </p:nvSpPr>
        <p:spPr>
          <a:xfrm>
            <a:off x="9155595" y="6330400"/>
            <a:ext cx="3922643" cy="215444"/>
          </a:xfrm>
          <a:prstGeom prst="rect">
            <a:avLst/>
          </a:prstGeom>
          <a:noFill/>
        </p:spPr>
        <p:txBody>
          <a:bodyPr wrap="square" rtlCol="0">
            <a:spAutoFit/>
          </a:bodyPr>
          <a:lstStyle/>
          <a:p>
            <a:r>
              <a:rPr lang="hu-HU" sz="800" dirty="0"/>
              <a:t>http://pangea-research.org/uncategorized/pnagea-ultima/</a:t>
            </a:r>
          </a:p>
        </p:txBody>
      </p:sp>
    </p:spTree>
    <p:extLst>
      <p:ext uri="{BB962C8B-B14F-4D97-AF65-F5344CB8AC3E}">
        <p14:creationId xmlns:p14="http://schemas.microsoft.com/office/powerpoint/2010/main" val="2044892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4800" b="1" dirty="0" smtClean="0">
                <a:solidFill>
                  <a:srgbClr val="C00000"/>
                </a:solidFill>
              </a:rPr>
              <a:t>Miért éppen a Föld?</a:t>
            </a:r>
            <a:endParaRPr lang="hu-HU" sz="4800" b="1" dirty="0">
              <a:solidFill>
                <a:srgbClr val="C00000"/>
              </a:solidFill>
            </a:endParaRPr>
          </a:p>
        </p:txBody>
      </p:sp>
      <p:sp>
        <p:nvSpPr>
          <p:cNvPr id="3" name="Tartalom helye 2"/>
          <p:cNvSpPr>
            <a:spLocks noGrp="1"/>
          </p:cNvSpPr>
          <p:nvPr>
            <p:ph sz="half" idx="1"/>
          </p:nvPr>
        </p:nvSpPr>
        <p:spPr/>
        <p:txBody>
          <a:bodyPr>
            <a:normAutofit/>
          </a:bodyPr>
          <a:lstStyle/>
          <a:p>
            <a:pPr marL="0" indent="0">
              <a:buNone/>
            </a:pPr>
            <a:r>
              <a:rPr lang="hu-HU" sz="2400" dirty="0" smtClean="0"/>
              <a:t>Bolygónk olyan speciális tulajdonságokkal rendelkezik, amelyek a mai elképzeléseink szerint az életet fenn tudják tartani.</a:t>
            </a:r>
          </a:p>
          <a:p>
            <a:pPr marL="0" indent="0">
              <a:buNone/>
            </a:pPr>
            <a:r>
              <a:rPr lang="hu-HU" sz="2400" dirty="0" smtClean="0"/>
              <a:t>Nézzünk néhányat:</a:t>
            </a:r>
          </a:p>
          <a:p>
            <a:r>
              <a:rPr lang="hu-HU" sz="2400" dirty="0" smtClean="0"/>
              <a:t>Naprendszer</a:t>
            </a:r>
          </a:p>
          <a:p>
            <a:r>
              <a:rPr lang="hu-HU" sz="2400" dirty="0" smtClean="0"/>
              <a:t>Hold</a:t>
            </a:r>
          </a:p>
          <a:p>
            <a:r>
              <a:rPr lang="hu-HU" sz="2400" dirty="0" smtClean="0"/>
              <a:t>Elektromágneses védőpajzs</a:t>
            </a:r>
          </a:p>
          <a:p>
            <a:pPr marL="0" indent="0">
              <a:buNone/>
            </a:pPr>
            <a:endParaRPr lang="hu-HU" sz="2400" dirty="0" smtClean="0"/>
          </a:p>
        </p:txBody>
      </p:sp>
      <p:sp>
        <p:nvSpPr>
          <p:cNvPr id="10" name="Tartalom helye 9"/>
          <p:cNvSpPr>
            <a:spLocks noGrp="1"/>
          </p:cNvSpPr>
          <p:nvPr>
            <p:ph sz="half" idx="2"/>
          </p:nvPr>
        </p:nvSpPr>
        <p:spPr/>
        <p:txBody>
          <a:bodyPr/>
          <a:lstStyle/>
          <a:p>
            <a:endParaRPr lang="hu-HU"/>
          </a:p>
        </p:txBody>
      </p:sp>
      <p:sp>
        <p:nvSpPr>
          <p:cNvPr id="4" name="Szövegdoboz 3"/>
          <p:cNvSpPr txBox="1"/>
          <p:nvPr/>
        </p:nvSpPr>
        <p:spPr>
          <a:xfrm>
            <a:off x="516835" y="6535190"/>
            <a:ext cx="6329238"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sp>
        <p:nvSpPr>
          <p:cNvPr id="5" name="Szövegdoboz 4"/>
          <p:cNvSpPr txBox="1"/>
          <p:nvPr/>
        </p:nvSpPr>
        <p:spPr>
          <a:xfrm>
            <a:off x="7434470" y="6061487"/>
            <a:ext cx="4701871" cy="215444"/>
          </a:xfrm>
          <a:prstGeom prst="rect">
            <a:avLst/>
          </a:prstGeom>
          <a:noFill/>
        </p:spPr>
        <p:txBody>
          <a:bodyPr wrap="square" rtlCol="0">
            <a:spAutoFit/>
          </a:bodyPr>
          <a:lstStyle/>
          <a:p>
            <a:endParaRPr lang="hu-HU" sz="800" dirty="0"/>
          </a:p>
        </p:txBody>
      </p:sp>
      <p:pic>
        <p:nvPicPr>
          <p:cNvPr id="8" name="Kép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1790656"/>
            <a:ext cx="5077940" cy="3808455"/>
          </a:xfrm>
          <a:prstGeom prst="rect">
            <a:avLst/>
          </a:prstGeom>
        </p:spPr>
      </p:pic>
      <p:sp>
        <p:nvSpPr>
          <p:cNvPr id="9" name="Szövegdoboz 8"/>
          <p:cNvSpPr txBox="1"/>
          <p:nvPr/>
        </p:nvSpPr>
        <p:spPr>
          <a:xfrm>
            <a:off x="7760473" y="6639339"/>
            <a:ext cx="4301656" cy="215444"/>
          </a:xfrm>
          <a:prstGeom prst="rect">
            <a:avLst/>
          </a:prstGeom>
          <a:noFill/>
        </p:spPr>
        <p:txBody>
          <a:bodyPr wrap="square" rtlCol="0">
            <a:spAutoFit/>
          </a:bodyPr>
          <a:lstStyle/>
          <a:p>
            <a:r>
              <a:rPr lang="hu-HU" sz="800" dirty="0" smtClean="0"/>
              <a:t>Alpesi hegyek </a:t>
            </a:r>
            <a:r>
              <a:rPr lang="hu-HU" sz="800" dirty="0"/>
              <a:t>https://pixabay.com/hu/photos/alpesi-hegyek-1714877/</a:t>
            </a:r>
          </a:p>
        </p:txBody>
      </p:sp>
      <p:sp>
        <p:nvSpPr>
          <p:cNvPr id="11" name="Szövegdoboz 10"/>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Tree>
    <p:extLst>
      <p:ext uri="{BB962C8B-B14F-4D97-AF65-F5344CB8AC3E}">
        <p14:creationId xmlns:p14="http://schemas.microsoft.com/office/powerpoint/2010/main" val="21547601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4800" b="1" dirty="0" smtClean="0">
                <a:solidFill>
                  <a:srgbClr val="C00000"/>
                </a:solidFill>
              </a:rPr>
              <a:t>Miért éppen a Föld?</a:t>
            </a:r>
            <a:endParaRPr lang="hu-HU" sz="4800" b="1" dirty="0">
              <a:solidFill>
                <a:srgbClr val="C00000"/>
              </a:solidFill>
            </a:endParaRPr>
          </a:p>
        </p:txBody>
      </p:sp>
      <p:sp>
        <p:nvSpPr>
          <p:cNvPr id="3" name="Tartalom helye 2"/>
          <p:cNvSpPr>
            <a:spLocks noGrp="1"/>
          </p:cNvSpPr>
          <p:nvPr>
            <p:ph idx="1"/>
          </p:nvPr>
        </p:nvSpPr>
        <p:spPr/>
        <p:txBody>
          <a:bodyPr>
            <a:normAutofit/>
          </a:bodyPr>
          <a:lstStyle/>
          <a:p>
            <a:pPr marL="0" indent="0">
              <a:buNone/>
            </a:pPr>
            <a:r>
              <a:rPr lang="hu-HU" sz="2400" dirty="0" smtClean="0"/>
              <a:t>Megfelelő távolság a csillagtól, a Naptól. Vagyis ez egy olyan övezet ahol a víz folyékony halmazállapotú.</a:t>
            </a:r>
          </a:p>
          <a:p>
            <a:pPr marL="0" indent="0">
              <a:buNone/>
            </a:pPr>
            <a:endParaRPr lang="hu-HU" sz="2400" dirty="0" smtClean="0"/>
          </a:p>
        </p:txBody>
      </p:sp>
      <p:sp>
        <p:nvSpPr>
          <p:cNvPr id="4" name="Szövegdoboz 3"/>
          <p:cNvSpPr txBox="1"/>
          <p:nvPr/>
        </p:nvSpPr>
        <p:spPr>
          <a:xfrm>
            <a:off x="516835" y="6517512"/>
            <a:ext cx="6329238"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sp>
        <p:nvSpPr>
          <p:cNvPr id="5" name="Szövegdoboz 4"/>
          <p:cNvSpPr txBox="1"/>
          <p:nvPr/>
        </p:nvSpPr>
        <p:spPr>
          <a:xfrm>
            <a:off x="7434470" y="6061487"/>
            <a:ext cx="4701871" cy="830997"/>
          </a:xfrm>
          <a:prstGeom prst="rect">
            <a:avLst/>
          </a:prstGeom>
          <a:noFill/>
        </p:spPr>
        <p:txBody>
          <a:bodyPr wrap="square" rtlCol="0">
            <a:spAutoFit/>
          </a:bodyPr>
          <a:lstStyle/>
          <a:p>
            <a:r>
              <a:rPr lang="en-US" sz="800" dirty="0" err="1"/>
              <a:t>Készítette</a:t>
            </a:r>
            <a:r>
              <a:rPr lang="en-US" sz="800" dirty="0"/>
              <a:t>: Harman Smith and Laura </a:t>
            </a:r>
            <a:r>
              <a:rPr lang="en-US" sz="800" dirty="0" err="1"/>
              <a:t>Generosa</a:t>
            </a:r>
            <a:r>
              <a:rPr lang="en-US" sz="800" dirty="0"/>
              <a:t> (nee </a:t>
            </a:r>
            <a:r>
              <a:rPr lang="en-US" sz="800" dirty="0" err="1"/>
              <a:t>Berwin</a:t>
            </a:r>
            <a:r>
              <a:rPr lang="en-US" sz="800" dirty="0"/>
              <a:t>), graphic artists and contractors to NASA's Jet Propulsion Laboratory. - http://prometheus.jpl.nasa.gov/contentImages/solar_sys_br.jpg (original source URL under which the file is not accessible anymore, not even at archive.org, because the whole domain went offline -- this URL, however, with special regard to the PD status of the file, is cited in the coeval paper Do we belong in this universe? (and how could we know?) (PDF of a .</a:t>
            </a:r>
            <a:r>
              <a:rPr lang="en-US" sz="800" dirty="0" err="1"/>
              <a:t>ppt</a:t>
            </a:r>
            <a:r>
              <a:rPr lang="en-US" sz="800" dirty="0"/>
              <a:t> file, see p. 11 therein)), </a:t>
            </a:r>
            <a:r>
              <a:rPr lang="en-US" sz="800" dirty="0" err="1"/>
              <a:t>Közkincs</a:t>
            </a:r>
            <a:r>
              <a:rPr lang="en-US" sz="800" dirty="0"/>
              <a:t>, https://commons.wikimedia.org/w/index.php?curid=178921</a:t>
            </a:r>
            <a:endParaRPr lang="hu-HU" sz="800" dirty="0"/>
          </a:p>
        </p:txBody>
      </p:sp>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8976" y="2701761"/>
            <a:ext cx="4980758" cy="3128538"/>
          </a:xfrm>
          <a:prstGeom prst="rect">
            <a:avLst/>
          </a:prstGeom>
        </p:spPr>
      </p:pic>
      <p:sp>
        <p:nvSpPr>
          <p:cNvPr id="9" name="Szövegdoboz 8"/>
          <p:cNvSpPr txBox="1"/>
          <p:nvPr/>
        </p:nvSpPr>
        <p:spPr>
          <a:xfrm>
            <a:off x="1399431" y="3164620"/>
            <a:ext cx="3379304" cy="2031325"/>
          </a:xfrm>
          <a:prstGeom prst="rect">
            <a:avLst/>
          </a:prstGeom>
          <a:noFill/>
          <a:ln w="28575">
            <a:solidFill>
              <a:srgbClr val="C00000"/>
            </a:solidFill>
          </a:ln>
        </p:spPr>
        <p:txBody>
          <a:bodyPr wrap="square" rtlCol="0">
            <a:spAutoFit/>
          </a:bodyPr>
          <a:lstStyle/>
          <a:p>
            <a:r>
              <a:rPr lang="hu-HU" dirty="0" smtClean="0"/>
              <a:t>A Naprendszerben a belső bolygók általában kisebb kőzetbolygók, a külső szilárd felszínnel nem rendelkező bolygók a gázóriások. Élet a gázóriásokon nem lehetséges, illetve jelenlegi tudásunk szerint nem valószínű.</a:t>
            </a:r>
            <a:endParaRPr lang="hu-HU" dirty="0"/>
          </a:p>
        </p:txBody>
      </p:sp>
      <p:sp>
        <p:nvSpPr>
          <p:cNvPr id="8" name="Szövegdoboz 7"/>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Tree>
    <p:extLst>
      <p:ext uri="{BB962C8B-B14F-4D97-AF65-F5344CB8AC3E}">
        <p14:creationId xmlns:p14="http://schemas.microsoft.com/office/powerpoint/2010/main" val="599486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4800" b="1" dirty="0" smtClean="0">
                <a:solidFill>
                  <a:srgbClr val="C00000"/>
                </a:solidFill>
              </a:rPr>
              <a:t>Miért éppen a Föld?</a:t>
            </a:r>
            <a:endParaRPr lang="hu-HU" sz="4800" b="1" dirty="0">
              <a:solidFill>
                <a:srgbClr val="C00000"/>
              </a:solidFill>
            </a:endParaRPr>
          </a:p>
        </p:txBody>
      </p:sp>
      <p:sp>
        <p:nvSpPr>
          <p:cNvPr id="3" name="Tartalom helye 2"/>
          <p:cNvSpPr>
            <a:spLocks noGrp="1"/>
          </p:cNvSpPr>
          <p:nvPr>
            <p:ph idx="1"/>
          </p:nvPr>
        </p:nvSpPr>
        <p:spPr/>
        <p:txBody>
          <a:bodyPr/>
          <a:lstStyle/>
          <a:p>
            <a:pPr marL="0" indent="0">
              <a:buNone/>
            </a:pPr>
            <a:r>
              <a:rPr lang="hu-HU" dirty="0"/>
              <a:t>Egy nagyméretű Holddal rendelkezünk, amely stabilizálja a Földet, tengelye így azonos dőlésszögű marad. Szintén ez okozza az évszakok változását és az ár-apályt.</a:t>
            </a:r>
          </a:p>
          <a:p>
            <a:endParaRPr lang="hu-HU" dirty="0"/>
          </a:p>
        </p:txBody>
      </p:sp>
      <p:sp>
        <p:nvSpPr>
          <p:cNvPr id="4" name="Szövegdoboz 3"/>
          <p:cNvSpPr txBox="1"/>
          <p:nvPr/>
        </p:nvSpPr>
        <p:spPr>
          <a:xfrm>
            <a:off x="516835" y="6581001"/>
            <a:ext cx="6329238"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sp>
        <p:nvSpPr>
          <p:cNvPr id="5" name="Szövegdoboz 4"/>
          <p:cNvSpPr txBox="1"/>
          <p:nvPr/>
        </p:nvSpPr>
        <p:spPr>
          <a:xfrm>
            <a:off x="7983110" y="6639339"/>
            <a:ext cx="4007457" cy="215444"/>
          </a:xfrm>
          <a:prstGeom prst="rect">
            <a:avLst/>
          </a:prstGeom>
          <a:noFill/>
        </p:spPr>
        <p:txBody>
          <a:bodyPr wrap="square" rtlCol="0">
            <a:spAutoFit/>
          </a:bodyPr>
          <a:lstStyle/>
          <a:p>
            <a:r>
              <a:rPr lang="hu-HU" sz="800" dirty="0"/>
              <a:t>https://hu.wikipedia.org/wiki/Hold#/media/F%C3%A1jl:FullMoon2010.jpg</a:t>
            </a:r>
          </a:p>
        </p:txBody>
      </p:sp>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0070" y="2747409"/>
            <a:ext cx="3851841" cy="3660742"/>
          </a:xfrm>
          <a:prstGeom prst="rect">
            <a:avLst/>
          </a:prstGeom>
        </p:spPr>
      </p:pic>
      <p:sp>
        <p:nvSpPr>
          <p:cNvPr id="7" name="Szövegdoboz 6"/>
          <p:cNvSpPr txBox="1"/>
          <p:nvPr/>
        </p:nvSpPr>
        <p:spPr>
          <a:xfrm>
            <a:off x="1653872" y="3220278"/>
            <a:ext cx="4214191" cy="2862322"/>
          </a:xfrm>
          <a:prstGeom prst="rect">
            <a:avLst/>
          </a:prstGeom>
          <a:noFill/>
          <a:ln w="38100">
            <a:solidFill>
              <a:srgbClr val="C00000"/>
            </a:solidFill>
          </a:ln>
        </p:spPr>
        <p:txBody>
          <a:bodyPr wrap="square" rtlCol="0">
            <a:spAutoFit/>
          </a:bodyPr>
          <a:lstStyle/>
          <a:p>
            <a:r>
              <a:rPr lang="hu-HU" dirty="0"/>
              <a:t>Az </a:t>
            </a:r>
            <a:r>
              <a:rPr lang="hu-HU" b="1" dirty="0"/>
              <a:t>árapály</a:t>
            </a:r>
            <a:r>
              <a:rPr lang="hu-HU" dirty="0"/>
              <a:t> jelensége a közeli égitestek egymásra gyakorolt tömegvonzása által egymáson létrehozott alakváltozások. Földi értelemben az árapály vagy régies nevén </a:t>
            </a:r>
            <a:r>
              <a:rPr lang="hu-HU" b="1" dirty="0" smtClean="0"/>
              <a:t>tengerjárás</a:t>
            </a:r>
            <a:r>
              <a:rPr lang="hu-HU" dirty="0" smtClean="0"/>
              <a:t>,</a:t>
            </a:r>
            <a:r>
              <a:rPr lang="hu-HU" dirty="0"/>
              <a:t> a tenger szintjének periodikus emelkedése (</a:t>
            </a:r>
            <a:r>
              <a:rPr lang="hu-HU" i="1" dirty="0"/>
              <a:t>áradat</a:t>
            </a:r>
            <a:r>
              <a:rPr lang="hu-HU" dirty="0"/>
              <a:t> vagy </a:t>
            </a:r>
            <a:r>
              <a:rPr lang="hu-HU" b="1" dirty="0"/>
              <a:t>dagály</a:t>
            </a:r>
            <a:r>
              <a:rPr lang="hu-HU" dirty="0"/>
              <a:t>) és süllyedése </a:t>
            </a:r>
            <a:r>
              <a:rPr lang="hu-HU" b="1" dirty="0"/>
              <a:t>(apály)</a:t>
            </a:r>
            <a:r>
              <a:rPr lang="hu-HU" dirty="0"/>
              <a:t>, melyet a Hold és a Nap vonzásának befolyása okoz. A dagály és az apály között átlagosan 6 óra 12 perc telik el.</a:t>
            </a:r>
          </a:p>
        </p:txBody>
      </p:sp>
      <p:sp>
        <p:nvSpPr>
          <p:cNvPr id="8" name="Szövegdoboz 7"/>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Tree>
    <p:extLst>
      <p:ext uri="{BB962C8B-B14F-4D97-AF65-F5344CB8AC3E}">
        <p14:creationId xmlns:p14="http://schemas.microsoft.com/office/powerpoint/2010/main" val="9030253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4800" b="1" dirty="0" smtClean="0">
                <a:solidFill>
                  <a:srgbClr val="C00000"/>
                </a:solidFill>
              </a:rPr>
              <a:t>Miért éppen a Föld?</a:t>
            </a:r>
            <a:endParaRPr lang="hu-HU" sz="4800" b="1" dirty="0">
              <a:solidFill>
                <a:srgbClr val="C00000"/>
              </a:solidFill>
            </a:endParaRPr>
          </a:p>
        </p:txBody>
      </p:sp>
      <p:sp>
        <p:nvSpPr>
          <p:cNvPr id="3" name="Tartalom helye 2"/>
          <p:cNvSpPr>
            <a:spLocks noGrp="1"/>
          </p:cNvSpPr>
          <p:nvPr>
            <p:ph idx="1"/>
          </p:nvPr>
        </p:nvSpPr>
        <p:spPr/>
        <p:txBody>
          <a:bodyPr/>
          <a:lstStyle/>
          <a:p>
            <a:pPr marL="0" indent="0">
              <a:buNone/>
            </a:pPr>
            <a:r>
              <a:rPr lang="hu-HU" dirty="0"/>
              <a:t>Hatalmas forró fémmag, esetünkben a mag külső forgó rétege. Ez egyfelől energiaforrás, tektonikus mozgások gerjesztője, másfelől a kozmikus sugárzástól védő elektromágneses védőpajzsunk generátora.</a:t>
            </a:r>
          </a:p>
          <a:p>
            <a:endParaRPr lang="hu-HU" dirty="0"/>
          </a:p>
        </p:txBody>
      </p:sp>
      <p:sp>
        <p:nvSpPr>
          <p:cNvPr id="4" name="Szövegdoboz 3"/>
          <p:cNvSpPr txBox="1"/>
          <p:nvPr/>
        </p:nvSpPr>
        <p:spPr>
          <a:xfrm>
            <a:off x="516835" y="6581001"/>
            <a:ext cx="6329238"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047" y="3128935"/>
            <a:ext cx="6111903" cy="3341174"/>
          </a:xfrm>
          <a:prstGeom prst="rect">
            <a:avLst/>
          </a:prstGeom>
        </p:spPr>
      </p:pic>
      <p:sp>
        <p:nvSpPr>
          <p:cNvPr id="7" name="Szövegdoboz 6"/>
          <p:cNvSpPr txBox="1"/>
          <p:nvPr/>
        </p:nvSpPr>
        <p:spPr>
          <a:xfrm>
            <a:off x="6694998" y="6639339"/>
            <a:ext cx="4556098" cy="215444"/>
          </a:xfrm>
          <a:prstGeom prst="rect">
            <a:avLst/>
          </a:prstGeom>
          <a:noFill/>
        </p:spPr>
        <p:txBody>
          <a:bodyPr wrap="square" rtlCol="0">
            <a:spAutoFit/>
          </a:bodyPr>
          <a:lstStyle/>
          <a:p>
            <a:r>
              <a:rPr lang="hu-HU" sz="800" dirty="0"/>
              <a:t>https://upload.wikimedia.org/wikipedia/commons/f/f3/Magnetosphere_rendition.jpg</a:t>
            </a:r>
          </a:p>
        </p:txBody>
      </p:sp>
      <p:sp>
        <p:nvSpPr>
          <p:cNvPr id="8" name="Szövegdoboz 7"/>
          <p:cNvSpPr txBox="1"/>
          <p:nvPr/>
        </p:nvSpPr>
        <p:spPr>
          <a:xfrm>
            <a:off x="1280160" y="3872285"/>
            <a:ext cx="3021496" cy="2031325"/>
          </a:xfrm>
          <a:prstGeom prst="rect">
            <a:avLst/>
          </a:prstGeom>
          <a:noFill/>
          <a:ln w="38100">
            <a:solidFill>
              <a:srgbClr val="C00000"/>
            </a:solidFill>
          </a:ln>
        </p:spPr>
        <p:txBody>
          <a:bodyPr wrap="square" rtlCol="0">
            <a:spAutoFit/>
          </a:bodyPr>
          <a:lstStyle/>
          <a:p>
            <a:r>
              <a:rPr lang="hu-HU" dirty="0"/>
              <a:t>A </a:t>
            </a:r>
            <a:r>
              <a:rPr lang="hu-HU" dirty="0" err="1"/>
              <a:t>magnetoszféra</a:t>
            </a:r>
            <a:r>
              <a:rPr lang="hu-HU" dirty="0"/>
              <a:t> megvédi a Föld felszínét a napszél töltött részecskéitől. A Nappal szembeni oldalon összenyomódik az érkező részecskék hatására, a túloldalon pedig </a:t>
            </a:r>
            <a:r>
              <a:rPr lang="hu-HU" dirty="0" smtClean="0"/>
              <a:t>elnyúlik.</a:t>
            </a:r>
            <a:endParaRPr lang="hu-HU" dirty="0"/>
          </a:p>
        </p:txBody>
      </p:sp>
      <p:sp>
        <p:nvSpPr>
          <p:cNvPr id="9" name="Szövegdoboz 8"/>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Tree>
    <p:extLst>
      <p:ext uri="{BB962C8B-B14F-4D97-AF65-F5344CB8AC3E}">
        <p14:creationId xmlns:p14="http://schemas.microsoft.com/office/powerpoint/2010/main" val="25083816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p:nvPr/>
        </p:nvSpPr>
        <p:spPr>
          <a:xfrm>
            <a:off x="0" y="0"/>
            <a:ext cx="480000" cy="6858000"/>
          </a:xfrm>
          <a:prstGeom prst="rect">
            <a:avLst/>
          </a:prstGeom>
          <a:solidFill>
            <a:schemeClr val="tx2">
              <a:lumMod val="40000"/>
              <a:lumOff val="60000"/>
            </a:schemeClr>
          </a:solidFill>
          <a:ln>
            <a:noFill/>
          </a:ln>
        </p:spPr>
        <p:txBody>
          <a:bodyPr spcFirstLastPara="1" wrap="square" lIns="121900" tIns="121900" rIns="121900" bIns="121900" anchor="ctr" anchorCtr="0">
            <a:noAutofit/>
          </a:bodyPr>
          <a:lstStyle/>
          <a:p>
            <a:endParaRPr sz="2400"/>
          </a:p>
        </p:txBody>
      </p:sp>
      <p:pic>
        <p:nvPicPr>
          <p:cNvPr id="172" name="Google Shape;172;p26"/>
          <p:cNvPicPr preferRelativeResize="0"/>
          <p:nvPr/>
        </p:nvPicPr>
        <p:blipFill>
          <a:blip r:embed="rId3">
            <a:alphaModFix/>
          </a:blip>
          <a:stretch>
            <a:fillRect/>
          </a:stretch>
        </p:blipFill>
        <p:spPr>
          <a:xfrm>
            <a:off x="811751" y="480001"/>
            <a:ext cx="2392625" cy="3257112"/>
          </a:xfrm>
          <a:prstGeom prst="rect">
            <a:avLst/>
          </a:prstGeom>
          <a:noFill/>
          <a:ln>
            <a:noFill/>
          </a:ln>
        </p:spPr>
      </p:pic>
      <p:sp>
        <p:nvSpPr>
          <p:cNvPr id="173" name="Google Shape;173;p26"/>
          <p:cNvSpPr txBox="1"/>
          <p:nvPr/>
        </p:nvSpPr>
        <p:spPr>
          <a:xfrm>
            <a:off x="3536127" y="452390"/>
            <a:ext cx="7794000" cy="3072400"/>
          </a:xfrm>
          <a:prstGeom prst="rect">
            <a:avLst/>
          </a:prstGeom>
          <a:noFill/>
          <a:ln>
            <a:noFill/>
          </a:ln>
        </p:spPr>
        <p:txBody>
          <a:bodyPr spcFirstLastPara="1" wrap="square" lIns="121900" tIns="121900" rIns="121900" bIns="121900" anchor="ctr" anchorCtr="0">
            <a:noAutofit/>
          </a:bodyPr>
          <a:lstStyle/>
          <a:p>
            <a:pPr algn="ctr"/>
            <a:r>
              <a:rPr lang="hu" sz="6400" dirty="0">
                <a:solidFill>
                  <a:srgbClr val="C00000"/>
                </a:solidFill>
                <a:latin typeface="Roboto"/>
                <a:ea typeface="Roboto"/>
                <a:cs typeface="Roboto"/>
                <a:sym typeface="Roboto"/>
              </a:rPr>
              <a:t>Köszönöm a figyelmet!</a:t>
            </a:r>
            <a:endParaRPr sz="6400" dirty="0">
              <a:solidFill>
                <a:srgbClr val="C00000"/>
              </a:solidFill>
              <a:latin typeface="Roboto"/>
              <a:ea typeface="Roboto"/>
              <a:cs typeface="Roboto"/>
              <a:sym typeface="Roboto"/>
            </a:endParaRPr>
          </a:p>
        </p:txBody>
      </p:sp>
      <p:sp>
        <p:nvSpPr>
          <p:cNvPr id="174" name="Google Shape;174;p26"/>
          <p:cNvSpPr txBox="1">
            <a:spLocks noGrp="1"/>
          </p:cNvSpPr>
          <p:nvPr>
            <p:ph type="ctrTitle"/>
          </p:nvPr>
        </p:nvSpPr>
        <p:spPr>
          <a:xfrm>
            <a:off x="680800" y="6384867"/>
            <a:ext cx="8699600" cy="473200"/>
          </a:xfrm>
          <a:prstGeom prst="rect">
            <a:avLst/>
          </a:prstGeom>
        </p:spPr>
        <p:txBody>
          <a:bodyPr spcFirstLastPara="1" vert="horz" wrap="square" lIns="121900" tIns="121900" rIns="121900" bIns="121900" rtlCol="0" anchor="ctr" anchorCtr="0">
            <a:noAutofit/>
          </a:bodyPr>
          <a:lstStyle/>
          <a:p>
            <a:pPr algn="l">
              <a:spcBef>
                <a:spcPts val="0"/>
              </a:spcBef>
            </a:pPr>
            <a:r>
              <a:rPr lang="hu" sz="1600" dirty="0">
                <a:latin typeface="Roboto"/>
                <a:ea typeface="Roboto"/>
                <a:cs typeface="Roboto"/>
                <a:sym typeface="Roboto"/>
              </a:rPr>
              <a:t>EFOP-3.3.6-17-2017-00001 Élményből tudást – Természetesen a Mátra Múzeumban</a:t>
            </a:r>
            <a:endParaRPr sz="1600" dirty="0">
              <a:latin typeface="Roboto"/>
              <a:ea typeface="Roboto"/>
              <a:cs typeface="Roboto"/>
              <a:sym typeface="Roboto"/>
            </a:endParaRPr>
          </a:p>
        </p:txBody>
      </p:sp>
    </p:spTree>
    <p:extLst>
      <p:ext uri="{BB962C8B-B14F-4D97-AF65-F5344CB8AC3E}">
        <p14:creationId xmlns:p14="http://schemas.microsoft.com/office/powerpoint/2010/main" val="1056877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6600" b="1" dirty="0" smtClean="0">
                <a:solidFill>
                  <a:srgbClr val="C00000"/>
                </a:solidFill>
              </a:rPr>
              <a:t>KVÍZJÁTÉK!</a:t>
            </a:r>
            <a:endParaRPr lang="hu-HU" sz="6600" b="1" dirty="0">
              <a:solidFill>
                <a:srgbClr val="C00000"/>
              </a:solidFill>
            </a:endParaRPr>
          </a:p>
        </p:txBody>
      </p:sp>
      <p:sp>
        <p:nvSpPr>
          <p:cNvPr id="3" name="Tartalom helye 2"/>
          <p:cNvSpPr>
            <a:spLocks noGrp="1"/>
          </p:cNvSpPr>
          <p:nvPr>
            <p:ph idx="1"/>
          </p:nvPr>
        </p:nvSpPr>
        <p:spPr>
          <a:xfrm>
            <a:off x="647369" y="1443963"/>
            <a:ext cx="10515600" cy="4351338"/>
          </a:xfrm>
        </p:spPr>
        <p:txBody>
          <a:bodyPr>
            <a:normAutofit fontScale="92500" lnSpcReduction="20000"/>
          </a:bodyPr>
          <a:lstStyle/>
          <a:p>
            <a:pPr marL="0" indent="0">
              <a:buNone/>
            </a:pPr>
            <a:r>
              <a:rPr lang="hu-HU" dirty="0"/>
              <a:t>A megfelelőt karikázd be!</a:t>
            </a:r>
          </a:p>
          <a:p>
            <a:pPr marL="0" indent="0">
              <a:buNone/>
            </a:pPr>
            <a:r>
              <a:rPr lang="hu-HU" b="1" dirty="0"/>
              <a:t>1. </a:t>
            </a:r>
            <a:r>
              <a:rPr lang="hu-HU" b="1" dirty="0" smtClean="0"/>
              <a:t>Mikor alakult ki a Föld?</a:t>
            </a:r>
            <a:endParaRPr lang="hu-HU" dirty="0"/>
          </a:p>
          <a:p>
            <a:pPr marL="0" indent="0">
              <a:buNone/>
            </a:pPr>
            <a:r>
              <a:rPr lang="hu-HU" dirty="0" smtClean="0"/>
              <a:t>a- 46 millió éve, </a:t>
            </a:r>
            <a:endParaRPr lang="hu-HU" dirty="0"/>
          </a:p>
          <a:p>
            <a:pPr marL="0" indent="0">
              <a:buNone/>
            </a:pPr>
            <a:r>
              <a:rPr lang="hu-HU" dirty="0" smtClean="0"/>
              <a:t>b- 4,6 milliárd éve,                                                          </a:t>
            </a:r>
            <a:endParaRPr lang="hu-HU" dirty="0"/>
          </a:p>
          <a:p>
            <a:pPr marL="0" indent="0">
              <a:buNone/>
            </a:pPr>
            <a:r>
              <a:rPr lang="hu-HU" dirty="0" smtClean="0"/>
              <a:t>c- 5 milliárd éve.</a:t>
            </a:r>
            <a:endParaRPr lang="hu-HU" dirty="0"/>
          </a:p>
          <a:p>
            <a:pPr marL="0" lvl="0" indent="0">
              <a:buNone/>
            </a:pPr>
            <a:r>
              <a:rPr lang="hu-HU" dirty="0"/>
              <a:t> </a:t>
            </a:r>
          </a:p>
          <a:p>
            <a:pPr marL="0" indent="0">
              <a:buNone/>
            </a:pPr>
            <a:r>
              <a:rPr lang="hu-HU" b="1" dirty="0"/>
              <a:t>2. </a:t>
            </a:r>
            <a:r>
              <a:rPr lang="hu-HU" b="1" dirty="0" smtClean="0"/>
              <a:t>Milyen volt a Földünk keletkezése után?</a:t>
            </a:r>
            <a:endParaRPr lang="hu-HU" dirty="0"/>
          </a:p>
          <a:p>
            <a:pPr marL="0" indent="0">
              <a:buNone/>
            </a:pPr>
            <a:r>
              <a:rPr lang="hu-HU" dirty="0"/>
              <a:t>a- </a:t>
            </a:r>
            <a:r>
              <a:rPr lang="hu-HU" dirty="0" smtClean="0"/>
              <a:t>forró, olvadt állapotban volt,</a:t>
            </a:r>
            <a:endParaRPr lang="hu-HU" dirty="0"/>
          </a:p>
          <a:p>
            <a:pPr marL="0" indent="0">
              <a:buNone/>
            </a:pPr>
            <a:r>
              <a:rPr lang="hu-HU" dirty="0" smtClean="0"/>
              <a:t>b-kopár volt,</a:t>
            </a:r>
            <a:endParaRPr lang="hu-HU" dirty="0"/>
          </a:p>
          <a:p>
            <a:pPr marL="0" indent="0">
              <a:buNone/>
            </a:pPr>
            <a:r>
              <a:rPr lang="hu-HU" dirty="0" smtClean="0"/>
              <a:t>c-sivatagos volt.</a:t>
            </a:r>
            <a:endParaRPr lang="hu-HU" dirty="0"/>
          </a:p>
          <a:p>
            <a:endParaRPr lang="hu-HU" dirty="0"/>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5" name="Szövegdoboz 4"/>
          <p:cNvSpPr txBox="1"/>
          <p:nvPr/>
        </p:nvSpPr>
        <p:spPr>
          <a:xfrm>
            <a:off x="516835" y="6448508"/>
            <a:ext cx="6082748"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spTree>
    <p:extLst>
      <p:ext uri="{BB962C8B-B14F-4D97-AF65-F5344CB8AC3E}">
        <p14:creationId xmlns:p14="http://schemas.microsoft.com/office/powerpoint/2010/main" val="946640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6600" b="1" dirty="0" smtClean="0">
                <a:solidFill>
                  <a:srgbClr val="C00000"/>
                </a:solidFill>
              </a:rPr>
              <a:t>KVÍZJÁTÉK!</a:t>
            </a:r>
            <a:endParaRPr lang="hu-HU" sz="6600" b="1" dirty="0">
              <a:solidFill>
                <a:srgbClr val="C00000"/>
              </a:solidFill>
            </a:endParaRPr>
          </a:p>
        </p:txBody>
      </p:sp>
      <p:sp>
        <p:nvSpPr>
          <p:cNvPr id="3" name="Tartalom helye 2"/>
          <p:cNvSpPr>
            <a:spLocks noGrp="1"/>
          </p:cNvSpPr>
          <p:nvPr>
            <p:ph idx="1"/>
          </p:nvPr>
        </p:nvSpPr>
        <p:spPr/>
        <p:txBody>
          <a:bodyPr>
            <a:normAutofit fontScale="92500" lnSpcReduction="20000"/>
          </a:bodyPr>
          <a:lstStyle/>
          <a:p>
            <a:pPr marL="0" indent="0">
              <a:buNone/>
            </a:pPr>
            <a:r>
              <a:rPr lang="hu-HU" dirty="0"/>
              <a:t>A megfelelőt karikázd be!</a:t>
            </a:r>
          </a:p>
          <a:p>
            <a:pPr marL="0" indent="0">
              <a:buNone/>
            </a:pPr>
            <a:r>
              <a:rPr lang="hu-HU" b="1" dirty="0" smtClean="0"/>
              <a:t>3. Mit jelent az hogy a Föld alakja </a:t>
            </a:r>
            <a:r>
              <a:rPr lang="hu-HU" b="1" dirty="0" err="1" smtClean="0"/>
              <a:t>geoid</a:t>
            </a:r>
            <a:r>
              <a:rPr lang="hu-HU" b="1" dirty="0" smtClean="0"/>
              <a:t>?</a:t>
            </a:r>
            <a:endParaRPr lang="hu-HU" dirty="0"/>
          </a:p>
          <a:p>
            <a:pPr marL="0" indent="0">
              <a:buNone/>
            </a:pPr>
            <a:r>
              <a:rPr lang="hu-HU" dirty="0" smtClean="0"/>
              <a:t>a- ovális , </a:t>
            </a:r>
            <a:endParaRPr lang="hu-HU" dirty="0"/>
          </a:p>
          <a:p>
            <a:pPr marL="0" indent="0">
              <a:buNone/>
            </a:pPr>
            <a:r>
              <a:rPr lang="hu-HU" dirty="0" smtClean="0"/>
              <a:t>b- pólusoknál lapított,                                                          </a:t>
            </a:r>
            <a:endParaRPr lang="hu-HU" dirty="0"/>
          </a:p>
          <a:p>
            <a:pPr marL="0" indent="0">
              <a:buNone/>
            </a:pPr>
            <a:r>
              <a:rPr lang="hu-HU" dirty="0" smtClean="0"/>
              <a:t>c- lapos.</a:t>
            </a:r>
            <a:endParaRPr lang="hu-HU" dirty="0"/>
          </a:p>
          <a:p>
            <a:pPr marL="0" lvl="0" indent="0">
              <a:buNone/>
            </a:pPr>
            <a:r>
              <a:rPr lang="hu-HU" dirty="0"/>
              <a:t> </a:t>
            </a:r>
          </a:p>
          <a:p>
            <a:pPr marL="0" indent="0">
              <a:buNone/>
            </a:pPr>
            <a:r>
              <a:rPr lang="hu-HU" b="1" dirty="0" smtClean="0"/>
              <a:t>4. Mitől véd meg minket a Föld mágneses tere?</a:t>
            </a:r>
            <a:endParaRPr lang="hu-HU" dirty="0"/>
          </a:p>
          <a:p>
            <a:pPr marL="0" indent="0">
              <a:buNone/>
            </a:pPr>
            <a:r>
              <a:rPr lang="hu-HU" dirty="0"/>
              <a:t>a- </a:t>
            </a:r>
            <a:r>
              <a:rPr lang="hu-HU" dirty="0" smtClean="0"/>
              <a:t>vulkánkitörésektől,</a:t>
            </a:r>
            <a:endParaRPr lang="hu-HU" dirty="0"/>
          </a:p>
          <a:p>
            <a:pPr marL="0" indent="0">
              <a:buNone/>
            </a:pPr>
            <a:r>
              <a:rPr lang="hu-HU" dirty="0" smtClean="0"/>
              <a:t>b- földrengésektől,</a:t>
            </a:r>
            <a:endParaRPr lang="hu-HU" dirty="0"/>
          </a:p>
          <a:p>
            <a:pPr marL="0" indent="0">
              <a:buNone/>
            </a:pPr>
            <a:r>
              <a:rPr lang="hu-HU" dirty="0" smtClean="0"/>
              <a:t>c- kozmikus sugárzástól.</a:t>
            </a:r>
            <a:endParaRPr lang="hu-HU" dirty="0"/>
          </a:p>
          <a:p>
            <a:endParaRPr lang="hu-HU" dirty="0"/>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5" name="Szövegdoboz 4"/>
          <p:cNvSpPr txBox="1"/>
          <p:nvPr/>
        </p:nvSpPr>
        <p:spPr>
          <a:xfrm>
            <a:off x="516835" y="6448508"/>
            <a:ext cx="6082748"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spTree>
    <p:extLst>
      <p:ext uri="{BB962C8B-B14F-4D97-AF65-F5344CB8AC3E}">
        <p14:creationId xmlns:p14="http://schemas.microsoft.com/office/powerpoint/2010/main" val="11185625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6600" b="1" dirty="0" smtClean="0">
                <a:solidFill>
                  <a:srgbClr val="C00000"/>
                </a:solidFill>
              </a:rPr>
              <a:t>KVÍZJÁTÉK!</a:t>
            </a:r>
            <a:endParaRPr lang="hu-HU" sz="6600" b="1" dirty="0">
              <a:solidFill>
                <a:srgbClr val="C00000"/>
              </a:solidFill>
            </a:endParaRPr>
          </a:p>
        </p:txBody>
      </p:sp>
      <p:sp>
        <p:nvSpPr>
          <p:cNvPr id="3" name="Tartalom helye 2"/>
          <p:cNvSpPr>
            <a:spLocks noGrp="1"/>
          </p:cNvSpPr>
          <p:nvPr>
            <p:ph idx="1"/>
          </p:nvPr>
        </p:nvSpPr>
        <p:spPr/>
        <p:txBody>
          <a:bodyPr>
            <a:normAutofit fontScale="92500" lnSpcReduction="20000"/>
          </a:bodyPr>
          <a:lstStyle/>
          <a:p>
            <a:pPr marL="0" indent="0">
              <a:buNone/>
            </a:pPr>
            <a:r>
              <a:rPr lang="hu-HU" dirty="0"/>
              <a:t>A megfelelőt karikázd be!</a:t>
            </a:r>
          </a:p>
          <a:p>
            <a:pPr marL="0" indent="0">
              <a:buNone/>
            </a:pPr>
            <a:r>
              <a:rPr lang="hu-HU" b="1" dirty="0" smtClean="0"/>
              <a:t>5. Milyen hőmérséklet uralkodik a belső magban?</a:t>
            </a:r>
            <a:endParaRPr lang="hu-HU" dirty="0"/>
          </a:p>
          <a:p>
            <a:pPr marL="0" indent="0">
              <a:buNone/>
            </a:pPr>
            <a:r>
              <a:rPr lang="hu-HU" dirty="0" smtClean="0"/>
              <a:t>a- mint a </a:t>
            </a:r>
            <a:r>
              <a:rPr lang="hu-HU" dirty="0"/>
              <a:t>V</a:t>
            </a:r>
            <a:r>
              <a:rPr lang="hu-HU" dirty="0" smtClean="0"/>
              <a:t>énuszon, </a:t>
            </a:r>
            <a:endParaRPr lang="hu-HU" dirty="0"/>
          </a:p>
          <a:p>
            <a:pPr marL="0" indent="0">
              <a:buNone/>
            </a:pPr>
            <a:r>
              <a:rPr lang="hu-HU" dirty="0" smtClean="0"/>
              <a:t>b- mint délben a napon,                                                          </a:t>
            </a:r>
            <a:endParaRPr lang="hu-HU" dirty="0"/>
          </a:p>
          <a:p>
            <a:pPr marL="0" indent="0">
              <a:buNone/>
            </a:pPr>
            <a:r>
              <a:rPr lang="hu-HU" dirty="0" smtClean="0"/>
              <a:t>c- mint a Nap felszínén.</a:t>
            </a:r>
            <a:endParaRPr lang="hu-HU" dirty="0"/>
          </a:p>
          <a:p>
            <a:pPr marL="0" lvl="0" indent="0">
              <a:buNone/>
            </a:pPr>
            <a:r>
              <a:rPr lang="hu-HU" dirty="0"/>
              <a:t> </a:t>
            </a:r>
          </a:p>
          <a:p>
            <a:pPr marL="0" indent="0">
              <a:buNone/>
            </a:pPr>
            <a:r>
              <a:rPr lang="hu-HU" b="1" dirty="0" smtClean="0"/>
              <a:t>6. Mennyit mozognak a kőzetlemezek egy évben?</a:t>
            </a:r>
            <a:endParaRPr lang="hu-HU" dirty="0"/>
          </a:p>
          <a:p>
            <a:pPr marL="0" indent="0">
              <a:buNone/>
            </a:pPr>
            <a:r>
              <a:rPr lang="hu-HU" dirty="0"/>
              <a:t>a- </a:t>
            </a:r>
            <a:r>
              <a:rPr lang="hu-HU" dirty="0" smtClean="0"/>
              <a:t>pár cm/év,</a:t>
            </a:r>
            <a:endParaRPr lang="hu-HU" dirty="0"/>
          </a:p>
          <a:p>
            <a:pPr marL="0" indent="0">
              <a:buNone/>
            </a:pPr>
            <a:r>
              <a:rPr lang="hu-HU" dirty="0" smtClean="0"/>
              <a:t>b- pár m/év,</a:t>
            </a:r>
            <a:endParaRPr lang="hu-HU" dirty="0"/>
          </a:p>
          <a:p>
            <a:pPr marL="0" indent="0">
              <a:buNone/>
            </a:pPr>
            <a:r>
              <a:rPr lang="hu-HU" dirty="0" smtClean="0"/>
              <a:t>c- pár km/év.</a:t>
            </a:r>
            <a:endParaRPr lang="hu-HU" dirty="0"/>
          </a:p>
          <a:p>
            <a:endParaRPr lang="hu-HU" dirty="0"/>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5" name="Szövegdoboz 4"/>
          <p:cNvSpPr txBox="1"/>
          <p:nvPr/>
        </p:nvSpPr>
        <p:spPr>
          <a:xfrm>
            <a:off x="516835" y="6448508"/>
            <a:ext cx="6082748"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spTree>
    <p:extLst>
      <p:ext uri="{BB962C8B-B14F-4D97-AF65-F5344CB8AC3E}">
        <p14:creationId xmlns:p14="http://schemas.microsoft.com/office/powerpoint/2010/main" val="1147861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normAutofit/>
          </a:bodyPr>
          <a:lstStyle/>
          <a:p>
            <a:pPr algn="ctr"/>
            <a:r>
              <a:rPr lang="hu-HU" sz="5400" b="1" dirty="0" smtClean="0">
                <a:solidFill>
                  <a:srgbClr val="C00000"/>
                </a:solidFill>
              </a:rPr>
              <a:t>Menjünk vissza az időben…</a:t>
            </a:r>
            <a:endParaRPr lang="hu-HU" sz="5400" b="1" dirty="0">
              <a:solidFill>
                <a:srgbClr val="C00000"/>
              </a:solidFill>
            </a:endParaRPr>
          </a:p>
        </p:txBody>
      </p:sp>
      <p:sp>
        <p:nvSpPr>
          <p:cNvPr id="3" name="Szövegdoboz 2"/>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6" name="Szövegdoboz 5"/>
          <p:cNvSpPr txBox="1"/>
          <p:nvPr/>
        </p:nvSpPr>
        <p:spPr>
          <a:xfrm>
            <a:off x="516835" y="6559826"/>
            <a:ext cx="5502302" cy="246221"/>
          </a:xfrm>
          <a:prstGeom prst="rect">
            <a:avLst/>
          </a:prstGeom>
          <a:noFill/>
        </p:spPr>
        <p:txBody>
          <a:bodyPr wrap="square" rtlCol="0">
            <a:spAutoFit/>
          </a:bodyPr>
          <a:lstStyle/>
          <a:p>
            <a:r>
              <a:rPr lang="hu" sz="1000" dirty="0">
                <a:latin typeface="Roboto"/>
                <a:ea typeface="Roboto"/>
                <a:cs typeface="Roboto"/>
                <a:sym typeface="Roboto"/>
              </a:rPr>
              <a:t>EFOP-3.3.6-17-2017-00001 Élményből tudást – Természetesen a Mátra Múzeumban</a:t>
            </a:r>
            <a:endParaRPr lang="hu-HU" sz="1000" dirty="0"/>
          </a:p>
        </p:txBody>
      </p:sp>
      <p:sp>
        <p:nvSpPr>
          <p:cNvPr id="9" name="Tartalom helye 8"/>
          <p:cNvSpPr>
            <a:spLocks noGrp="1"/>
          </p:cNvSpPr>
          <p:nvPr>
            <p:ph idx="1"/>
          </p:nvPr>
        </p:nvSpPr>
        <p:spPr/>
        <p:txBody>
          <a:bodyPr>
            <a:normAutofit/>
          </a:bodyPr>
          <a:lstStyle/>
          <a:p>
            <a:pPr marL="0" indent="0">
              <a:buNone/>
            </a:pPr>
            <a:r>
              <a:rPr lang="hu-HU" sz="1800" dirty="0"/>
              <a:t>5 milliárd </a:t>
            </a:r>
            <a:r>
              <a:rPr lang="hu-HU" sz="1800" dirty="0" smtClean="0"/>
              <a:t>évet megyünk vissza az időben.</a:t>
            </a:r>
            <a:endParaRPr lang="hu-HU" sz="1800" dirty="0"/>
          </a:p>
          <a:p>
            <a:pPr marL="0" indent="0">
              <a:buNone/>
            </a:pPr>
            <a:r>
              <a:rPr lang="hu-HU" sz="1800" dirty="0"/>
              <a:t>A Nap és a bolygói egyidejűleg egyetlen csillagközi por-és gázfelhőből (</a:t>
            </a:r>
            <a:r>
              <a:rPr lang="hu-HU" sz="1800" dirty="0" err="1"/>
              <a:t>ősköd</a:t>
            </a:r>
            <a:r>
              <a:rPr lang="hu-HU" sz="1800" dirty="0"/>
              <a:t>) </a:t>
            </a:r>
            <a:r>
              <a:rPr lang="hu-HU" sz="1800" dirty="0" smtClean="0"/>
              <a:t>születtek meg.</a:t>
            </a:r>
            <a:endParaRPr lang="hu-HU" sz="1800" dirty="0"/>
          </a:p>
          <a:p>
            <a:pPr marL="0" indent="0">
              <a:buNone/>
            </a:pPr>
            <a:r>
              <a:rPr lang="hu-HU" sz="1800" dirty="0"/>
              <a:t>Szupernóva </a:t>
            </a:r>
            <a:r>
              <a:rPr lang="hu-HU" sz="1800" dirty="0" smtClean="0"/>
              <a:t>robbanása </a:t>
            </a:r>
            <a:r>
              <a:rPr lang="hu-HU" sz="1800" dirty="0"/>
              <a:t>kellett </a:t>
            </a:r>
            <a:r>
              <a:rPr lang="hu-HU" sz="1800" dirty="0" smtClean="0"/>
              <a:t>ahhoz, hogy </a:t>
            </a:r>
            <a:endParaRPr lang="hu-HU" sz="1800" dirty="0"/>
          </a:p>
          <a:p>
            <a:pPr marL="0" indent="0">
              <a:buNone/>
            </a:pPr>
            <a:r>
              <a:rPr lang="hu-HU" sz="1800" dirty="0" smtClean="0"/>
              <a:t>az anyagfelhő összehúzódjon  </a:t>
            </a:r>
            <a:r>
              <a:rPr lang="hu-HU" sz="1800" dirty="0"/>
              <a:t>és forgásba </a:t>
            </a:r>
            <a:r>
              <a:rPr lang="hu-HU" sz="1800" dirty="0" smtClean="0"/>
              <a:t>jöjjön.</a:t>
            </a:r>
            <a:endParaRPr lang="hu-HU" sz="1800" dirty="0"/>
          </a:p>
          <a:p>
            <a:pPr marL="0" indent="0">
              <a:buNone/>
            </a:pPr>
            <a:r>
              <a:rPr lang="hu-HU" sz="1800" dirty="0"/>
              <a:t>Belső része kiemelkedett, külső része </a:t>
            </a:r>
            <a:r>
              <a:rPr lang="hu-HU" sz="1800" dirty="0" smtClean="0"/>
              <a:t>ellaposodott.</a:t>
            </a:r>
            <a:endParaRPr lang="hu-HU" sz="1800" dirty="0"/>
          </a:p>
          <a:p>
            <a:pPr marL="0" indent="0">
              <a:buNone/>
            </a:pPr>
            <a:r>
              <a:rPr lang="hu-HU" sz="1800" dirty="0" smtClean="0"/>
              <a:t>Szó szerint a maradék anyagból megindult a bolygóképződés.</a:t>
            </a:r>
            <a:endParaRPr lang="hu-HU" sz="1800" dirty="0"/>
          </a:p>
          <a:p>
            <a:pPr marL="0" indent="0">
              <a:buNone/>
            </a:pPr>
            <a:r>
              <a:rPr lang="hu-HU" sz="1800" dirty="0"/>
              <a:t>Bolygóképződés - véletlenszerű ütközések, tömegvonzás</a:t>
            </a:r>
          </a:p>
          <a:p>
            <a:endParaRPr lang="hu-HU" dirty="0"/>
          </a:p>
        </p:txBody>
      </p:sp>
      <p:pic>
        <p:nvPicPr>
          <p:cNvPr id="11" name="Kép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181" y="2647783"/>
            <a:ext cx="4081996" cy="3049491"/>
          </a:xfrm>
          <a:prstGeom prst="rect">
            <a:avLst/>
          </a:prstGeom>
        </p:spPr>
      </p:pic>
      <p:sp>
        <p:nvSpPr>
          <p:cNvPr id="14" name="Szövegdoboz 13"/>
          <p:cNvSpPr txBox="1"/>
          <p:nvPr/>
        </p:nvSpPr>
        <p:spPr>
          <a:xfrm>
            <a:off x="8165990" y="6451725"/>
            <a:ext cx="4129377" cy="461665"/>
          </a:xfrm>
          <a:prstGeom prst="rect">
            <a:avLst/>
          </a:prstGeom>
          <a:noFill/>
        </p:spPr>
        <p:txBody>
          <a:bodyPr wrap="square" rtlCol="0">
            <a:spAutoFit/>
          </a:bodyPr>
          <a:lstStyle/>
          <a:p>
            <a:r>
              <a:rPr lang="hu-HU" sz="800" dirty="0"/>
              <a:t>Készítette: C.R. </a:t>
            </a:r>
            <a:r>
              <a:rPr lang="hu-HU" sz="800" dirty="0" err="1"/>
              <a:t>O'Dell</a:t>
            </a:r>
            <a:r>
              <a:rPr lang="hu-HU" sz="800" dirty="0"/>
              <a:t>/Rice University; NASA - http://hubblesite.org/newscenter/archive/releases/1994/24/image/b/ (</a:t>
            </a:r>
            <a:r>
              <a:rPr lang="hu-HU" sz="800" dirty="0" err="1"/>
              <a:t>direct</a:t>
            </a:r>
            <a:r>
              <a:rPr lang="hu-HU" sz="800" dirty="0"/>
              <a:t> link), Közkincs, https://commons.wikimedia.org/w/index.php?curid=795939</a:t>
            </a:r>
          </a:p>
        </p:txBody>
      </p:sp>
      <p:sp>
        <p:nvSpPr>
          <p:cNvPr id="15" name="Szövegdoboz 14"/>
          <p:cNvSpPr txBox="1"/>
          <p:nvPr/>
        </p:nvSpPr>
        <p:spPr>
          <a:xfrm>
            <a:off x="3267986" y="5050943"/>
            <a:ext cx="3670195" cy="646331"/>
          </a:xfrm>
          <a:prstGeom prst="rect">
            <a:avLst/>
          </a:prstGeom>
          <a:noFill/>
          <a:ln>
            <a:solidFill>
              <a:srgbClr val="C00000"/>
            </a:solidFill>
          </a:ln>
        </p:spPr>
        <p:txBody>
          <a:bodyPr wrap="square" rtlCol="0">
            <a:spAutoFit/>
          </a:bodyPr>
          <a:lstStyle/>
          <a:p>
            <a:r>
              <a:rPr lang="hu-HU" dirty="0" smtClean="0"/>
              <a:t>Keletkező naprendszerek az Orion-ködben. A Napunk is így született!</a:t>
            </a:r>
            <a:endParaRPr lang="hu-HU" dirty="0"/>
          </a:p>
        </p:txBody>
      </p:sp>
    </p:spTree>
    <p:extLst>
      <p:ext uri="{BB962C8B-B14F-4D97-AF65-F5344CB8AC3E}">
        <p14:creationId xmlns:p14="http://schemas.microsoft.com/office/powerpoint/2010/main" val="1316970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6600" b="1" dirty="0" smtClean="0">
                <a:solidFill>
                  <a:srgbClr val="C00000"/>
                </a:solidFill>
              </a:rPr>
              <a:t>MEGOLDÁSOK!</a:t>
            </a:r>
            <a:endParaRPr lang="hu-HU" sz="6600" b="1" dirty="0">
              <a:solidFill>
                <a:srgbClr val="C00000"/>
              </a:solidFill>
            </a:endParaRPr>
          </a:p>
        </p:txBody>
      </p:sp>
      <p:sp>
        <p:nvSpPr>
          <p:cNvPr id="3" name="Tartalom helye 2"/>
          <p:cNvSpPr>
            <a:spLocks noGrp="1"/>
          </p:cNvSpPr>
          <p:nvPr>
            <p:ph idx="1"/>
          </p:nvPr>
        </p:nvSpPr>
        <p:spPr/>
        <p:txBody>
          <a:bodyPr>
            <a:normAutofit lnSpcReduction="10000"/>
          </a:bodyPr>
          <a:lstStyle/>
          <a:p>
            <a:pPr marL="0" indent="0">
              <a:buNone/>
            </a:pPr>
            <a:r>
              <a:rPr lang="hu-HU" dirty="0"/>
              <a:t>Megoldások:</a:t>
            </a:r>
          </a:p>
          <a:p>
            <a:pPr marL="0" indent="0">
              <a:buNone/>
            </a:pPr>
            <a:r>
              <a:rPr lang="hu-HU" dirty="0" smtClean="0"/>
              <a:t>1-b</a:t>
            </a:r>
            <a:endParaRPr lang="hu-HU" dirty="0"/>
          </a:p>
          <a:p>
            <a:pPr marL="0" indent="0">
              <a:buNone/>
            </a:pPr>
            <a:r>
              <a:rPr lang="hu-HU" dirty="0"/>
              <a:t>2-a</a:t>
            </a:r>
          </a:p>
          <a:p>
            <a:pPr marL="0" indent="0">
              <a:buNone/>
            </a:pPr>
            <a:r>
              <a:rPr lang="hu-HU" dirty="0"/>
              <a:t>3-b</a:t>
            </a:r>
          </a:p>
          <a:p>
            <a:pPr marL="0" indent="0">
              <a:buNone/>
            </a:pPr>
            <a:r>
              <a:rPr lang="hu-HU" dirty="0" smtClean="0"/>
              <a:t>4-c</a:t>
            </a:r>
            <a:endParaRPr lang="hu-HU" dirty="0"/>
          </a:p>
          <a:p>
            <a:pPr marL="0" indent="0">
              <a:buNone/>
            </a:pPr>
            <a:r>
              <a:rPr lang="hu-HU" dirty="0" smtClean="0"/>
              <a:t>5-c</a:t>
            </a:r>
          </a:p>
          <a:p>
            <a:pPr marL="0" indent="0">
              <a:buNone/>
            </a:pPr>
            <a:r>
              <a:rPr lang="hu-HU" dirty="0" smtClean="0"/>
              <a:t>6-a</a:t>
            </a:r>
            <a:endParaRPr lang="hu-HU" dirty="0"/>
          </a:p>
          <a:p>
            <a:pPr marL="0" indent="0">
              <a:buNone/>
            </a:pPr>
            <a:endParaRPr lang="hu-HU" dirty="0"/>
          </a:p>
          <a:p>
            <a:pPr marL="0" indent="0">
              <a:buNone/>
            </a:pPr>
            <a:r>
              <a:rPr lang="hu-HU" b="1" dirty="0" smtClean="0">
                <a:solidFill>
                  <a:srgbClr val="C00000"/>
                </a:solidFill>
              </a:rPr>
              <a:t>ÜGYES VOLTÁL!</a:t>
            </a:r>
            <a:endParaRPr lang="hu-HU" b="1" dirty="0">
              <a:solidFill>
                <a:srgbClr val="C00000"/>
              </a:solidFill>
            </a:endParaRPr>
          </a:p>
          <a:p>
            <a:endParaRPr lang="hu-HU" dirty="0"/>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5" name="Szövegdoboz 4"/>
          <p:cNvSpPr txBox="1"/>
          <p:nvPr/>
        </p:nvSpPr>
        <p:spPr>
          <a:xfrm>
            <a:off x="516835" y="6448508"/>
            <a:ext cx="6082748" cy="553998"/>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0" y="1962233"/>
            <a:ext cx="4191000" cy="3238500"/>
          </a:xfrm>
          <a:prstGeom prst="rect">
            <a:avLst/>
          </a:prstGeom>
        </p:spPr>
      </p:pic>
      <p:sp>
        <p:nvSpPr>
          <p:cNvPr id="7" name="Szövegdoboz 6"/>
          <p:cNvSpPr txBox="1"/>
          <p:nvPr/>
        </p:nvSpPr>
        <p:spPr>
          <a:xfrm>
            <a:off x="8897510" y="6448508"/>
            <a:ext cx="3207026" cy="338554"/>
          </a:xfrm>
          <a:prstGeom prst="rect">
            <a:avLst/>
          </a:prstGeom>
          <a:noFill/>
        </p:spPr>
        <p:txBody>
          <a:bodyPr wrap="square" rtlCol="0">
            <a:spAutoFit/>
          </a:bodyPr>
          <a:lstStyle/>
          <a:p>
            <a:r>
              <a:rPr lang="hu-HU" sz="800" dirty="0"/>
              <a:t>https://soulspartan.com/2012/06/13/you-cannot-live-on-the-mountain-top/</a:t>
            </a:r>
          </a:p>
        </p:txBody>
      </p:sp>
    </p:spTree>
    <p:extLst>
      <p:ext uri="{BB962C8B-B14F-4D97-AF65-F5344CB8AC3E}">
        <p14:creationId xmlns:p14="http://schemas.microsoft.com/office/powerpoint/2010/main" val="607584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986597"/>
          </a:xfrm>
        </p:spPr>
        <p:txBody>
          <a:bodyPr>
            <a:normAutofit/>
          </a:bodyPr>
          <a:lstStyle/>
          <a:p>
            <a:pPr algn="ctr"/>
            <a:r>
              <a:rPr lang="hu-HU" sz="4800" b="1" dirty="0" smtClean="0">
                <a:solidFill>
                  <a:srgbClr val="C00000"/>
                </a:solidFill>
              </a:rPr>
              <a:t>Kialakult a Naprendszerünk</a:t>
            </a:r>
            <a:endParaRPr lang="hu-HU" sz="4800" b="1" dirty="0">
              <a:solidFill>
                <a:srgbClr val="C00000"/>
              </a:solidFill>
            </a:endParaRPr>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5286" y="2624856"/>
            <a:ext cx="10043660" cy="3279883"/>
          </a:xfrm>
        </p:spPr>
      </p:pic>
      <p:sp>
        <p:nvSpPr>
          <p:cNvPr id="5" name="Szövegdoboz 4"/>
          <p:cNvSpPr txBox="1"/>
          <p:nvPr/>
        </p:nvSpPr>
        <p:spPr>
          <a:xfrm>
            <a:off x="8256105" y="6396335"/>
            <a:ext cx="3935895" cy="461665"/>
          </a:xfrm>
          <a:prstGeom prst="rect">
            <a:avLst/>
          </a:prstGeom>
          <a:noFill/>
        </p:spPr>
        <p:txBody>
          <a:bodyPr wrap="square" rtlCol="0">
            <a:spAutoFit/>
          </a:bodyPr>
          <a:lstStyle/>
          <a:p>
            <a:r>
              <a:rPr lang="en-US" sz="800" dirty="0" err="1"/>
              <a:t>Készítette</a:t>
            </a:r>
            <a:r>
              <a:rPr lang="en-US" sz="800" dirty="0"/>
              <a:t>: Lunar and Planetary Laboratory - http://solarsystem.nasa.gov/multimedia/display.cfm?IM_ID=178 (direct link), </a:t>
            </a:r>
            <a:r>
              <a:rPr lang="en-US" sz="800" dirty="0" err="1"/>
              <a:t>Közkincs</a:t>
            </a:r>
            <a:r>
              <a:rPr lang="en-US" sz="800" dirty="0"/>
              <a:t>, https://commons.wikimedia.org/w/index.php?curid=44022</a:t>
            </a:r>
            <a:endParaRPr lang="hu-HU" sz="800" dirty="0"/>
          </a:p>
        </p:txBody>
      </p:sp>
      <p:sp>
        <p:nvSpPr>
          <p:cNvPr id="6" name="Szövegdoboz 5"/>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8" name="Szövegdoboz 7"/>
          <p:cNvSpPr txBox="1"/>
          <p:nvPr/>
        </p:nvSpPr>
        <p:spPr>
          <a:xfrm>
            <a:off x="516835" y="6591631"/>
            <a:ext cx="5231958" cy="400110"/>
          </a:xfrm>
          <a:prstGeom prst="rect">
            <a:avLst/>
          </a:prstGeom>
          <a:noFill/>
        </p:spPr>
        <p:txBody>
          <a:bodyPr wrap="square" rtlCol="0">
            <a:spAutoFit/>
          </a:bodyPr>
          <a:lstStyle/>
          <a:p>
            <a:r>
              <a:rPr lang="hu" sz="1000" dirty="0">
                <a:latin typeface="Roboto"/>
                <a:ea typeface="Roboto"/>
                <a:cs typeface="Roboto"/>
                <a:sym typeface="Roboto"/>
              </a:rPr>
              <a:t>EFOP-3.3.6-17-2017-00001 Élményből tudást – Természetesen a Mátra Múzeumban</a:t>
            </a:r>
            <a:endParaRPr lang="hu-HU" sz="1000" dirty="0"/>
          </a:p>
          <a:p>
            <a:endParaRPr lang="hu-HU" sz="1000" dirty="0"/>
          </a:p>
        </p:txBody>
      </p:sp>
      <p:sp>
        <p:nvSpPr>
          <p:cNvPr id="9" name="Szövegdoboz 8"/>
          <p:cNvSpPr txBox="1"/>
          <p:nvPr/>
        </p:nvSpPr>
        <p:spPr>
          <a:xfrm>
            <a:off x="905286" y="2154699"/>
            <a:ext cx="4086970" cy="369332"/>
          </a:xfrm>
          <a:prstGeom prst="rect">
            <a:avLst/>
          </a:prstGeom>
          <a:noFill/>
        </p:spPr>
        <p:txBody>
          <a:bodyPr wrap="square" rtlCol="0">
            <a:spAutoFit/>
          </a:bodyPr>
          <a:lstStyle/>
          <a:p>
            <a:r>
              <a:rPr lang="hu-HU" dirty="0" smtClean="0">
                <a:solidFill>
                  <a:srgbClr val="C00000"/>
                </a:solidFill>
              </a:rPr>
              <a:t>A Naptól a 3. bolygó a Föld! A mi Földünk!</a:t>
            </a:r>
            <a:endParaRPr lang="hu-HU" dirty="0">
              <a:solidFill>
                <a:srgbClr val="C00000"/>
              </a:solidFill>
            </a:endParaRPr>
          </a:p>
        </p:txBody>
      </p:sp>
      <p:sp>
        <p:nvSpPr>
          <p:cNvPr id="3" name="Szövegdoboz 2"/>
          <p:cNvSpPr txBox="1"/>
          <p:nvPr/>
        </p:nvSpPr>
        <p:spPr>
          <a:xfrm>
            <a:off x="905286" y="1486930"/>
            <a:ext cx="7817295" cy="646331"/>
          </a:xfrm>
          <a:prstGeom prst="rect">
            <a:avLst/>
          </a:prstGeom>
          <a:noFill/>
        </p:spPr>
        <p:txBody>
          <a:bodyPr wrap="square" rtlCol="0">
            <a:spAutoFit/>
          </a:bodyPr>
          <a:lstStyle/>
          <a:p>
            <a:r>
              <a:rPr lang="hu-HU" dirty="0"/>
              <a:t>A Föld </a:t>
            </a:r>
            <a:r>
              <a:rPr lang="hu-HU" dirty="0" smtClean="0"/>
              <a:t> 4.6 milliárd éve alakult ki. Keletkezése </a:t>
            </a:r>
            <a:r>
              <a:rPr lang="hu-HU" dirty="0"/>
              <a:t>után forró, olvadt állapotban volt, és anyagai sűrűségüknek megfelelően gömbhéjakba rendeződtek.</a:t>
            </a:r>
          </a:p>
        </p:txBody>
      </p:sp>
      <p:sp>
        <p:nvSpPr>
          <p:cNvPr id="7" name="Téglalap 6"/>
          <p:cNvSpPr/>
          <p:nvPr/>
        </p:nvSpPr>
        <p:spPr>
          <a:xfrm>
            <a:off x="838200" y="6005564"/>
            <a:ext cx="5057347" cy="369332"/>
          </a:xfrm>
          <a:prstGeom prst="rect">
            <a:avLst/>
          </a:prstGeom>
        </p:spPr>
        <p:txBody>
          <a:bodyPr wrap="none">
            <a:spAutoFit/>
          </a:bodyPr>
          <a:lstStyle/>
          <a:p>
            <a:r>
              <a:rPr lang="hu-HU" dirty="0">
                <a:hlinkClick r:id="rId3"/>
              </a:rPr>
              <a:t>https://www.youtube.com/watch?v=GoW8Tf7hTGA</a:t>
            </a:r>
            <a:endParaRPr lang="hu-HU" dirty="0"/>
          </a:p>
        </p:txBody>
      </p:sp>
    </p:spTree>
    <p:extLst>
      <p:ext uri="{BB962C8B-B14F-4D97-AF65-F5344CB8AC3E}">
        <p14:creationId xmlns:p14="http://schemas.microsoft.com/office/powerpoint/2010/main" val="864129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C00000"/>
                </a:solidFill>
              </a:rPr>
              <a:t>GEOID- az meg mi?</a:t>
            </a:r>
            <a:endParaRPr lang="hu-HU" b="1" dirty="0">
              <a:solidFill>
                <a:srgbClr val="C00000"/>
              </a:solidFill>
            </a:endParaRPr>
          </a:p>
        </p:txBody>
      </p:sp>
      <p:sp>
        <p:nvSpPr>
          <p:cNvPr id="3" name="Tartalom helye 2"/>
          <p:cNvSpPr>
            <a:spLocks noGrp="1"/>
          </p:cNvSpPr>
          <p:nvPr>
            <p:ph idx="1"/>
          </p:nvPr>
        </p:nvSpPr>
        <p:spPr/>
        <p:txBody>
          <a:bodyPr>
            <a:normAutofit/>
          </a:bodyPr>
          <a:lstStyle/>
          <a:p>
            <a:pPr marL="0" indent="0">
              <a:buNone/>
            </a:pPr>
            <a:r>
              <a:rPr lang="hu-HU" sz="2000" dirty="0"/>
              <a:t>A különböző korszakokban és országokban más-más elképzelések alakultak ki a Föld tulajdonságait illetően.</a:t>
            </a:r>
            <a:br>
              <a:rPr lang="hu-HU" sz="2000" dirty="0"/>
            </a:br>
            <a:r>
              <a:rPr lang="hu-HU" sz="2000" dirty="0"/>
              <a:t>Voltak, akik lapos korongnak képzelték el, voltak, akik félgömbnek, melynek lapos a felszíne. Akadt olyan tudós, aki meg volt győződve róla, hogy a Föld henger alakú. Viszont már az ókorban is néhány tudós felismerte, hogy a Föld valódi alakja a gömb</a:t>
            </a:r>
            <a:r>
              <a:rPr lang="hu-HU" sz="2000" dirty="0" smtClean="0"/>
              <a:t>.</a:t>
            </a:r>
          </a:p>
          <a:p>
            <a:pPr marL="0" indent="0">
              <a:buNone/>
            </a:pPr>
            <a:r>
              <a:rPr lang="hu-HU" sz="2000" dirty="0" smtClean="0"/>
              <a:t>A Föld </a:t>
            </a:r>
            <a:r>
              <a:rPr lang="hu-HU" sz="2000" dirty="0"/>
              <a:t>majdnem gömb </a:t>
            </a:r>
            <a:r>
              <a:rPr lang="hu-HU" sz="2000" dirty="0" smtClean="0"/>
              <a:t>alakú</a:t>
            </a:r>
            <a:r>
              <a:rPr lang="hu-HU" sz="2000" dirty="0"/>
              <a:t> </a:t>
            </a:r>
            <a:r>
              <a:rPr lang="hu-HU" sz="2000" dirty="0" smtClean="0"/>
              <a:t>vagyis a pólusoknál kissé lapított. </a:t>
            </a:r>
            <a:r>
              <a:rPr lang="hu-HU" sz="2000" dirty="0"/>
              <a:t>E</a:t>
            </a:r>
            <a:r>
              <a:rPr lang="hu-HU" sz="2000" dirty="0" smtClean="0"/>
              <a:t>gy </a:t>
            </a:r>
            <a:r>
              <a:rPr lang="hu-HU" sz="2000" dirty="0"/>
              <a:t>új fogalmat kellett kitalálni a tényleges alakjára</a:t>
            </a:r>
            <a:r>
              <a:rPr lang="hu-HU" sz="2000" dirty="0" smtClean="0"/>
              <a:t>.</a:t>
            </a:r>
          </a:p>
          <a:p>
            <a:pPr marL="0" indent="0">
              <a:buNone/>
            </a:pPr>
            <a:r>
              <a:rPr lang="hu-HU" sz="2000" dirty="0" smtClean="0"/>
              <a:t>Ez </a:t>
            </a:r>
            <a:r>
              <a:rPr lang="hu-HU" sz="2000" dirty="0"/>
              <a:t>a </a:t>
            </a:r>
            <a:r>
              <a:rPr lang="hu-HU" sz="2000" b="1" dirty="0" err="1">
                <a:solidFill>
                  <a:srgbClr val="C00000"/>
                </a:solidFill>
              </a:rPr>
              <a:t>geoid</a:t>
            </a:r>
            <a:r>
              <a:rPr lang="hu-HU" sz="2000" dirty="0"/>
              <a:t>, vagyis földszerű.</a:t>
            </a:r>
          </a:p>
        </p:txBody>
      </p:sp>
      <p:sp>
        <p:nvSpPr>
          <p:cNvPr id="4" name="Szövegdoboz 3"/>
          <p:cNvSpPr txBox="1"/>
          <p:nvPr/>
        </p:nvSpPr>
        <p:spPr>
          <a:xfrm>
            <a:off x="0" y="0"/>
            <a:ext cx="485030" cy="6858000"/>
          </a:xfrm>
          <a:prstGeom prst="rect">
            <a:avLst/>
          </a:prstGeom>
          <a:solidFill>
            <a:schemeClr val="tx2">
              <a:lumMod val="40000"/>
              <a:lumOff val="60000"/>
            </a:schemeClr>
          </a:solidFill>
        </p:spPr>
        <p:txBody>
          <a:bodyPr wrap="square" rtlCol="0">
            <a:spAutoFit/>
          </a:bodyPr>
          <a:lstStyle/>
          <a:p>
            <a:endParaRPr lang="hu-HU" dirty="0"/>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5916" y="3723750"/>
            <a:ext cx="2800057" cy="2758056"/>
          </a:xfrm>
          <a:prstGeom prst="rect">
            <a:avLst/>
          </a:prstGeom>
        </p:spPr>
      </p:pic>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5992" y="3723750"/>
            <a:ext cx="3450867" cy="2588150"/>
          </a:xfrm>
          <a:prstGeom prst="rect">
            <a:avLst/>
          </a:prstGeom>
        </p:spPr>
      </p:pic>
      <p:sp>
        <p:nvSpPr>
          <p:cNvPr id="7" name="Szövegdoboz 6"/>
          <p:cNvSpPr txBox="1"/>
          <p:nvPr/>
        </p:nvSpPr>
        <p:spPr>
          <a:xfrm>
            <a:off x="485030" y="6563801"/>
            <a:ext cx="6368994" cy="523220"/>
          </a:xfrm>
          <a:prstGeom prst="rect">
            <a:avLst/>
          </a:prstGeom>
          <a:noFill/>
        </p:spPr>
        <p:txBody>
          <a:bodyPr wrap="square" rtlCol="0">
            <a:spAutoFit/>
          </a:bodyPr>
          <a:lstStyle/>
          <a:p>
            <a:r>
              <a:rPr lang="hu" sz="1000" dirty="0">
                <a:latin typeface="Roboto"/>
                <a:ea typeface="Roboto"/>
                <a:cs typeface="Roboto"/>
                <a:sym typeface="Roboto"/>
              </a:rPr>
              <a:t>EFOP-3.3.6-17-2017-00001 Élményből tudást – Természetesen a Mátra Múzeumban</a:t>
            </a:r>
            <a:endParaRPr lang="hu-HU" sz="1000" dirty="0"/>
          </a:p>
          <a:p>
            <a:endParaRPr lang="hu-HU" dirty="0"/>
          </a:p>
        </p:txBody>
      </p:sp>
      <p:sp>
        <p:nvSpPr>
          <p:cNvPr id="8" name="Szövegdoboz 7"/>
          <p:cNvSpPr txBox="1"/>
          <p:nvPr/>
        </p:nvSpPr>
        <p:spPr>
          <a:xfrm>
            <a:off x="7217923" y="6379135"/>
            <a:ext cx="4749580" cy="369332"/>
          </a:xfrm>
          <a:prstGeom prst="rect">
            <a:avLst/>
          </a:prstGeom>
          <a:noFill/>
        </p:spPr>
        <p:txBody>
          <a:bodyPr wrap="square" rtlCol="0">
            <a:spAutoFit/>
          </a:bodyPr>
          <a:lstStyle/>
          <a:p>
            <a:r>
              <a:rPr lang="hu-HU" sz="900" dirty="0"/>
              <a:t>https://tudasbazis.sulinet.hu/hu/termeszettudomanyok/termeszetismeret/ember-a-termeszetben-6-osztaly/ismerkedes-a-folddel/a-fold-alakja-es-szerkezete</a:t>
            </a:r>
          </a:p>
        </p:txBody>
      </p:sp>
      <p:sp>
        <p:nvSpPr>
          <p:cNvPr id="9" name="Szövegdoboz 8"/>
          <p:cNvSpPr txBox="1"/>
          <p:nvPr/>
        </p:nvSpPr>
        <p:spPr>
          <a:xfrm>
            <a:off x="1558456" y="5740842"/>
            <a:ext cx="2584174" cy="276999"/>
          </a:xfrm>
          <a:prstGeom prst="rect">
            <a:avLst/>
          </a:prstGeom>
          <a:noFill/>
        </p:spPr>
        <p:txBody>
          <a:bodyPr wrap="square" rtlCol="0">
            <a:spAutoFit/>
          </a:bodyPr>
          <a:lstStyle/>
          <a:p>
            <a:r>
              <a:rPr lang="hu-HU" sz="1200" dirty="0"/>
              <a:t>Mezopotámiai elképzelések a Földről</a:t>
            </a:r>
          </a:p>
        </p:txBody>
      </p:sp>
    </p:spTree>
    <p:extLst>
      <p:ext uri="{BB962C8B-B14F-4D97-AF65-F5344CB8AC3E}">
        <p14:creationId xmlns:p14="http://schemas.microsoft.com/office/powerpoint/2010/main" val="2970116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b="1" dirty="0" smtClean="0">
                <a:solidFill>
                  <a:srgbClr val="C00000"/>
                </a:solidFill>
              </a:rPr>
              <a:t>Láttuk hogyan</a:t>
            </a:r>
            <a:r>
              <a:rPr lang="hu-HU" b="1" dirty="0">
                <a:solidFill>
                  <a:srgbClr val="C00000"/>
                </a:solidFill>
              </a:rPr>
              <a:t> </a:t>
            </a:r>
            <a:r>
              <a:rPr lang="hu-HU" b="1" dirty="0" smtClean="0">
                <a:solidFill>
                  <a:srgbClr val="C00000"/>
                </a:solidFill>
              </a:rPr>
              <a:t>alakult ki a Földünk! </a:t>
            </a:r>
            <a:br>
              <a:rPr lang="hu-HU" b="1" dirty="0" smtClean="0">
                <a:solidFill>
                  <a:srgbClr val="C00000"/>
                </a:solidFill>
              </a:rPr>
            </a:br>
            <a:r>
              <a:rPr lang="hu-HU" b="1" dirty="0" smtClean="0">
                <a:solidFill>
                  <a:srgbClr val="C00000"/>
                </a:solidFill>
              </a:rPr>
              <a:t>De mit látnánk ha belenéznék?</a:t>
            </a:r>
            <a:endParaRPr lang="hu-HU" b="1" dirty="0">
              <a:solidFill>
                <a:srgbClr val="C00000"/>
              </a:solidFill>
            </a:endParaRPr>
          </a:p>
        </p:txBody>
      </p:sp>
      <p:sp>
        <p:nvSpPr>
          <p:cNvPr id="3" name="Tartalom helye 2"/>
          <p:cNvSpPr>
            <a:spLocks noGrp="1"/>
          </p:cNvSpPr>
          <p:nvPr>
            <p:ph idx="1"/>
          </p:nvPr>
        </p:nvSpPr>
        <p:spPr/>
        <p:txBody>
          <a:bodyPr/>
          <a:lstStyle/>
          <a:p>
            <a:pPr marL="0" indent="0">
              <a:buNone/>
            </a:pPr>
            <a:r>
              <a:rPr lang="hu-HU" dirty="0"/>
              <a:t> </a:t>
            </a:r>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pic>
        <p:nvPicPr>
          <p:cNvPr id="1026" name="Picture 2" descr="https://upload.wikimedia.org/wikipedia/commons/thumb/5/53/Jordens_inre.svg/800px-Jordens_inr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428" y="1649884"/>
            <a:ext cx="4898003" cy="5100046"/>
          </a:xfrm>
          <a:prstGeom prst="rect">
            <a:avLst/>
          </a:prstGeom>
          <a:noFill/>
          <a:extLst>
            <a:ext uri="{909E8E84-426E-40DD-AFC4-6F175D3DCCD1}">
              <a14:hiddenFill xmlns:a14="http://schemas.microsoft.com/office/drawing/2010/main">
                <a:solidFill>
                  <a:srgbClr val="FFFFFF"/>
                </a:solidFill>
              </a14:hiddenFill>
            </a:ext>
          </a:extLst>
        </p:spPr>
      </p:pic>
      <p:sp>
        <p:nvSpPr>
          <p:cNvPr id="6" name="Szövegdoboz 5"/>
          <p:cNvSpPr txBox="1"/>
          <p:nvPr/>
        </p:nvSpPr>
        <p:spPr>
          <a:xfrm>
            <a:off x="8317064" y="6583680"/>
            <a:ext cx="3874936" cy="338554"/>
          </a:xfrm>
          <a:prstGeom prst="rect">
            <a:avLst/>
          </a:prstGeom>
          <a:noFill/>
        </p:spPr>
        <p:txBody>
          <a:bodyPr wrap="square" rtlCol="0">
            <a:spAutoFit/>
          </a:bodyPr>
          <a:lstStyle/>
          <a:p>
            <a:r>
              <a:rPr lang="hu-HU" sz="800" dirty="0"/>
              <a:t>Készítette: </a:t>
            </a:r>
            <a:r>
              <a:rPr lang="hu-HU" sz="800" dirty="0" err="1"/>
              <a:t>Original</a:t>
            </a:r>
            <a:r>
              <a:rPr lang="hu-HU" sz="800" dirty="0"/>
              <a:t> </a:t>
            </a:r>
            <a:r>
              <a:rPr lang="hu-HU" sz="800" dirty="0" err="1"/>
              <a:t>Mats</a:t>
            </a:r>
            <a:r>
              <a:rPr lang="hu-HU" sz="800" dirty="0"/>
              <a:t> Halldin </a:t>
            </a:r>
            <a:r>
              <a:rPr lang="hu-HU" sz="800" dirty="0" err="1"/>
              <a:t>Vectorization</a:t>
            </a:r>
            <a:r>
              <a:rPr lang="hu-HU" sz="800" dirty="0"/>
              <a:t>: </a:t>
            </a:r>
            <a:r>
              <a:rPr lang="hu-HU" sz="800" dirty="0" err="1"/>
              <a:t>Chabacano</a:t>
            </a:r>
            <a:r>
              <a:rPr lang="hu-HU" sz="800" dirty="0"/>
              <a:t> - File:Jordens inre.jpg, CC BY-SA 3.0, https://commons.wikimedia.org/w/index.php?curid=1659604</a:t>
            </a:r>
          </a:p>
        </p:txBody>
      </p:sp>
      <p:sp>
        <p:nvSpPr>
          <p:cNvPr id="8" name="Szövegdoboz 7"/>
          <p:cNvSpPr txBox="1"/>
          <p:nvPr/>
        </p:nvSpPr>
        <p:spPr>
          <a:xfrm>
            <a:off x="516835" y="6583680"/>
            <a:ext cx="5939624" cy="523220"/>
          </a:xfrm>
          <a:prstGeom prst="rect">
            <a:avLst/>
          </a:prstGeom>
          <a:noFill/>
        </p:spPr>
        <p:txBody>
          <a:bodyPr wrap="square" rtlCol="0">
            <a:spAutoFit/>
          </a:bodyPr>
          <a:lstStyle/>
          <a:p>
            <a:r>
              <a:rPr lang="hu" sz="1000" dirty="0">
                <a:latin typeface="Roboto"/>
                <a:ea typeface="Roboto"/>
                <a:cs typeface="Roboto"/>
                <a:sym typeface="Roboto"/>
              </a:rPr>
              <a:t>EFOP-3.3.6-17-2017-00001 Élményből tudást – Természetesen a Mátra Múzeumban</a:t>
            </a:r>
            <a:endParaRPr lang="hu-HU" sz="1000" dirty="0"/>
          </a:p>
          <a:p>
            <a:endParaRPr lang="hu-HU" dirty="0"/>
          </a:p>
        </p:txBody>
      </p:sp>
    </p:spTree>
    <p:extLst>
      <p:ext uri="{BB962C8B-B14F-4D97-AF65-F5344CB8AC3E}">
        <p14:creationId xmlns:p14="http://schemas.microsoft.com/office/powerpoint/2010/main" val="102081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4800" b="1" dirty="0" smtClean="0">
                <a:solidFill>
                  <a:srgbClr val="C00000"/>
                </a:solidFill>
              </a:rPr>
              <a:t>A Föld belső szerkezete</a:t>
            </a:r>
            <a:endParaRPr lang="hu-HU" sz="4800" b="1" dirty="0">
              <a:solidFill>
                <a:srgbClr val="C00000"/>
              </a:solidFill>
            </a:endParaRPr>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1391" y="1825625"/>
            <a:ext cx="6329218" cy="4351338"/>
          </a:xfrm>
        </p:spPr>
      </p:pic>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6" name="Szövegdoboz 5"/>
          <p:cNvSpPr txBox="1"/>
          <p:nvPr/>
        </p:nvSpPr>
        <p:spPr>
          <a:xfrm>
            <a:off x="9128097" y="6311900"/>
            <a:ext cx="3509176" cy="461665"/>
          </a:xfrm>
          <a:prstGeom prst="rect">
            <a:avLst/>
          </a:prstGeom>
          <a:noFill/>
        </p:spPr>
        <p:txBody>
          <a:bodyPr wrap="square" rtlCol="0">
            <a:spAutoFit/>
          </a:bodyPr>
          <a:lstStyle/>
          <a:p>
            <a:r>
              <a:rPr lang="hu-HU" sz="800" dirty="0"/>
              <a:t>Készítette: </a:t>
            </a:r>
            <a:r>
              <a:rPr lang="hu-HU" sz="800" dirty="0" err="1"/>
              <a:t>Surachit</a:t>
            </a:r>
            <a:r>
              <a:rPr lang="hu-HU" sz="800" dirty="0"/>
              <a:t>, </a:t>
            </a:r>
            <a:r>
              <a:rPr lang="hu-HU" sz="800" dirty="0" err="1"/>
              <a:t>Hungarian</a:t>
            </a:r>
            <a:r>
              <a:rPr lang="hu-HU" sz="800" dirty="0"/>
              <a:t> version </a:t>
            </a:r>
            <a:r>
              <a:rPr lang="hu-HU" sz="800" dirty="0" err="1"/>
              <a:t>by</a:t>
            </a:r>
            <a:r>
              <a:rPr lang="hu-HU" sz="800" dirty="0"/>
              <a:t> </a:t>
            </a:r>
            <a:r>
              <a:rPr lang="hu-HU" sz="800" dirty="0" err="1"/>
              <a:t>Istvánka</a:t>
            </a:r>
            <a:r>
              <a:rPr lang="hu-HU" sz="800" dirty="0"/>
              <a:t> - Ez a fájl ebből származik:  </a:t>
            </a:r>
            <a:r>
              <a:rPr lang="hu-HU" sz="800" dirty="0" err="1"/>
              <a:t>Earth-crust-cutaway-english.svg</a:t>
            </a:r>
            <a:r>
              <a:rPr lang="hu-HU" sz="800" dirty="0"/>
              <a:t>, GFDL, https://commons.wikimedia.org/w/index.php?curid=74683318</a:t>
            </a:r>
          </a:p>
        </p:txBody>
      </p:sp>
      <p:sp>
        <p:nvSpPr>
          <p:cNvPr id="7" name="Szövegdoboz 6"/>
          <p:cNvSpPr txBox="1"/>
          <p:nvPr/>
        </p:nvSpPr>
        <p:spPr>
          <a:xfrm>
            <a:off x="516835" y="6542732"/>
            <a:ext cx="5836257" cy="530915"/>
          </a:xfrm>
          <a:prstGeom prst="rect">
            <a:avLst/>
          </a:prstGeom>
          <a:noFill/>
        </p:spPr>
        <p:txBody>
          <a:bodyPr wrap="square" rtlCol="0">
            <a:spAutoFit/>
          </a:bodyPr>
          <a:lstStyle/>
          <a:p>
            <a:r>
              <a:rPr lang="hu" sz="1050" dirty="0">
                <a:latin typeface="Roboto"/>
                <a:ea typeface="Roboto"/>
                <a:cs typeface="Roboto"/>
                <a:sym typeface="Roboto"/>
              </a:rPr>
              <a:t>EFOP-3.3.6-17-2017-00001 Élményből tudást – Természetesen a Mátra Múzeumban</a:t>
            </a:r>
            <a:endParaRPr lang="hu-HU" sz="1050" dirty="0"/>
          </a:p>
          <a:p>
            <a:endParaRPr lang="hu-HU" dirty="0"/>
          </a:p>
        </p:txBody>
      </p:sp>
    </p:spTree>
    <p:extLst>
      <p:ext uri="{BB962C8B-B14F-4D97-AF65-F5344CB8AC3E}">
        <p14:creationId xmlns:p14="http://schemas.microsoft.com/office/powerpoint/2010/main" val="1132167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solidFill>
                  <a:schemeClr val="accent1">
                    <a:lumMod val="75000"/>
                  </a:schemeClr>
                </a:solidFill>
              </a:rPr>
              <a:t>K</a:t>
            </a:r>
            <a:r>
              <a:rPr lang="hu-HU" b="1" dirty="0" smtClean="0">
                <a:solidFill>
                  <a:schemeClr val="accent1">
                    <a:lumMod val="75000"/>
                  </a:schemeClr>
                </a:solidFill>
              </a:rPr>
              <a:t>éreg</a:t>
            </a:r>
            <a:endParaRPr lang="hu-HU" b="1" dirty="0">
              <a:solidFill>
                <a:schemeClr val="accent1">
                  <a:lumMod val="75000"/>
                </a:schemeClr>
              </a:solidFill>
            </a:endParaRPr>
          </a:p>
        </p:txBody>
      </p:sp>
      <p:sp>
        <p:nvSpPr>
          <p:cNvPr id="3" name="Tartalom helye 2"/>
          <p:cNvSpPr>
            <a:spLocks noGrp="1"/>
          </p:cNvSpPr>
          <p:nvPr>
            <p:ph idx="1"/>
          </p:nvPr>
        </p:nvSpPr>
        <p:spPr/>
        <p:txBody>
          <a:bodyPr>
            <a:normAutofit/>
          </a:bodyPr>
          <a:lstStyle/>
          <a:p>
            <a:pPr marL="0" indent="0">
              <a:buNone/>
            </a:pPr>
            <a:r>
              <a:rPr lang="hu-HU" sz="2400" dirty="0" smtClean="0"/>
              <a:t>Kívül helyezkedik el a földkéreg!</a:t>
            </a:r>
          </a:p>
          <a:p>
            <a:pPr marL="0" indent="0">
              <a:buNone/>
            </a:pPr>
            <a:r>
              <a:rPr lang="hu-HU" sz="2400" dirty="0" smtClean="0"/>
              <a:t>Óceánokat, kontinenseket hordoz magán és mi magunk is ezen élünk!</a:t>
            </a:r>
          </a:p>
          <a:p>
            <a:pPr marL="0" indent="0">
              <a:buNone/>
            </a:pPr>
            <a:r>
              <a:rPr lang="hu-HU" sz="2400" dirty="0" smtClean="0"/>
              <a:t>Eltérő vastagságú az óceánok és kontinensek alatt.</a:t>
            </a:r>
          </a:p>
          <a:p>
            <a:pPr marL="0" indent="0">
              <a:buNone/>
            </a:pPr>
            <a:r>
              <a:rPr lang="hu-HU" sz="2400" dirty="0" smtClean="0"/>
              <a:t>Óceáni kéreg alatt 6-7 km.</a:t>
            </a:r>
          </a:p>
          <a:p>
            <a:pPr marL="0" indent="0">
              <a:buNone/>
            </a:pPr>
            <a:r>
              <a:rPr lang="hu-HU" sz="2400" dirty="0" smtClean="0"/>
              <a:t>Kontinensek alatt 35-70 km is lehet.</a:t>
            </a:r>
          </a:p>
          <a:p>
            <a:pPr marL="0" indent="0">
              <a:buNone/>
            </a:pPr>
            <a:r>
              <a:rPr lang="hu-HU" sz="2400" dirty="0" smtClean="0"/>
              <a:t>A kéreg hőmérséklete a mélységgel változik.</a:t>
            </a:r>
          </a:p>
          <a:p>
            <a:pPr marL="0" indent="0">
              <a:buNone/>
            </a:pPr>
            <a:r>
              <a:rPr lang="hu-HU" sz="2400" dirty="0" smtClean="0"/>
              <a:t>A kérget hordozó köpenyben végbemenő anyagáramlások </a:t>
            </a:r>
            <a:endParaRPr lang="hu-HU" sz="2400" dirty="0"/>
          </a:p>
          <a:p>
            <a:pPr marL="0" indent="0">
              <a:buNone/>
            </a:pPr>
            <a:r>
              <a:rPr lang="hu-HU" sz="2400" dirty="0" smtClean="0"/>
              <a:t>miatt a kéreg nagyobb táblákra ún. litoszféralemezekre töredezett</a:t>
            </a:r>
          </a:p>
          <a:p>
            <a:pPr marL="0" indent="0">
              <a:buNone/>
            </a:pPr>
            <a:r>
              <a:rPr lang="hu-HU" sz="2400" dirty="0" smtClean="0"/>
              <a:t>amelyek folyamatosan vándorolnak, mozognak.</a:t>
            </a:r>
          </a:p>
        </p:txBody>
      </p:sp>
      <p:sp>
        <p:nvSpPr>
          <p:cNvPr id="4" name="Szövegdoboz 3"/>
          <p:cNvSpPr txBox="1"/>
          <p:nvPr/>
        </p:nvSpPr>
        <p:spPr>
          <a:xfrm>
            <a:off x="0" y="0"/>
            <a:ext cx="516835" cy="6858000"/>
          </a:xfrm>
          <a:prstGeom prst="rect">
            <a:avLst/>
          </a:prstGeom>
          <a:solidFill>
            <a:schemeClr val="tx2">
              <a:lumMod val="40000"/>
              <a:lumOff val="60000"/>
            </a:schemeClr>
          </a:solidFill>
        </p:spPr>
        <p:txBody>
          <a:bodyPr wrap="square" rtlCol="0">
            <a:spAutoFit/>
          </a:bodyPr>
          <a:lstStyle/>
          <a:p>
            <a:endParaRPr lang="hu-HU" dirty="0"/>
          </a:p>
        </p:txBody>
      </p:sp>
      <p:sp>
        <p:nvSpPr>
          <p:cNvPr id="7" name="Szövegdoboz 6"/>
          <p:cNvSpPr txBox="1"/>
          <p:nvPr/>
        </p:nvSpPr>
        <p:spPr>
          <a:xfrm>
            <a:off x="8499944" y="6528021"/>
            <a:ext cx="3692056" cy="615553"/>
          </a:xfrm>
          <a:prstGeom prst="rect">
            <a:avLst/>
          </a:prstGeom>
          <a:noFill/>
        </p:spPr>
        <p:txBody>
          <a:bodyPr wrap="square" rtlCol="0">
            <a:spAutoFit/>
          </a:bodyPr>
          <a:lstStyle/>
          <a:p>
            <a:r>
              <a:rPr lang="hu-HU" sz="800" dirty="0"/>
              <a:t>Készítette: </a:t>
            </a:r>
            <a:r>
              <a:rPr lang="hu-HU" sz="800" dirty="0" err="1"/>
              <a:t>Original</a:t>
            </a:r>
            <a:r>
              <a:rPr lang="hu-HU" sz="800" dirty="0"/>
              <a:t> </a:t>
            </a:r>
            <a:r>
              <a:rPr lang="hu-HU" sz="800" dirty="0" err="1"/>
              <a:t>Mats</a:t>
            </a:r>
            <a:r>
              <a:rPr lang="hu-HU" sz="800" dirty="0"/>
              <a:t> Halldin </a:t>
            </a:r>
            <a:r>
              <a:rPr lang="hu-HU" sz="800" dirty="0" err="1"/>
              <a:t>Vectorization</a:t>
            </a:r>
            <a:r>
              <a:rPr lang="hu-HU" sz="800" dirty="0"/>
              <a:t>: </a:t>
            </a:r>
            <a:r>
              <a:rPr lang="hu-HU" sz="800" dirty="0" err="1"/>
              <a:t>Chabacano</a:t>
            </a:r>
            <a:r>
              <a:rPr lang="hu-HU" sz="800" dirty="0"/>
              <a:t> - File:Jordens inre.jpg, CC BY-SA 3.0, https://commons.wikimedia.org/w/index.php?curid=1659604</a:t>
            </a:r>
          </a:p>
          <a:p>
            <a:endParaRPr lang="hu-HU" dirty="0"/>
          </a:p>
        </p:txBody>
      </p:sp>
      <p:sp>
        <p:nvSpPr>
          <p:cNvPr id="8" name="Szövegdoboz 7"/>
          <p:cNvSpPr txBox="1"/>
          <p:nvPr/>
        </p:nvSpPr>
        <p:spPr>
          <a:xfrm>
            <a:off x="516835" y="6528021"/>
            <a:ext cx="6273579" cy="830997"/>
          </a:xfrm>
          <a:prstGeom prst="rect">
            <a:avLst/>
          </a:prstGeom>
          <a:noFill/>
        </p:spPr>
        <p:txBody>
          <a:bodyPr wrap="square" rtlCol="0">
            <a:spAutoFit/>
          </a:bodyPr>
          <a:lstStyle/>
          <a:p>
            <a:r>
              <a:rPr lang="hu" sz="1200" dirty="0">
                <a:latin typeface="Roboto"/>
                <a:ea typeface="Roboto"/>
                <a:cs typeface="Roboto"/>
                <a:sym typeface="Roboto"/>
              </a:rPr>
              <a:t>EFOP-3.3.6-17-2017-00001 Élményből tudást – Természetesen a Mátra Múzeumban</a:t>
            </a:r>
            <a:endParaRPr lang="hu-HU" sz="1200" dirty="0"/>
          </a:p>
          <a:p>
            <a:endParaRPr lang="hu-HU" dirty="0"/>
          </a:p>
          <a:p>
            <a:endParaRPr lang="hu-HU" dirty="0"/>
          </a:p>
        </p:txBody>
      </p:sp>
      <p:pic>
        <p:nvPicPr>
          <p:cNvPr id="9" name="Picture 2" descr="https://upload.wikimedia.org/wikipedia/commons/thumb/5/53/Jordens_inre.svg/800px-Jordens_inr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9944" y="2614059"/>
            <a:ext cx="2537097" cy="264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488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2525</TotalTime>
  <Words>2635</Words>
  <Application>Microsoft Office PowerPoint</Application>
  <PresentationFormat>Egyéni</PresentationFormat>
  <Paragraphs>321</Paragraphs>
  <Slides>40</Slides>
  <Notes>11</Notes>
  <HiddenSlides>0</HiddenSlides>
  <MMClips>0</MMClips>
  <ScaleCrop>false</ScaleCrop>
  <HeadingPairs>
    <vt:vector size="4" baseType="variant">
      <vt:variant>
        <vt:lpstr>Téma</vt:lpstr>
      </vt:variant>
      <vt:variant>
        <vt:i4>1</vt:i4>
      </vt:variant>
      <vt:variant>
        <vt:lpstr>Diacímek</vt:lpstr>
      </vt:variant>
      <vt:variant>
        <vt:i4>40</vt:i4>
      </vt:variant>
    </vt:vector>
  </HeadingPairs>
  <TitlesOfParts>
    <vt:vector size="41" baseType="lpstr">
      <vt:lpstr>Office-téma</vt:lpstr>
      <vt:lpstr>Élményből tudást Természetesen a Mátra Múzeumban</vt:lpstr>
      <vt:lpstr>Rend vagy rendetlenség</vt:lpstr>
      <vt:lpstr>A Föld kialakulása</vt:lpstr>
      <vt:lpstr>Menjünk vissza az időben…</vt:lpstr>
      <vt:lpstr>Kialakult a Naprendszerünk</vt:lpstr>
      <vt:lpstr>GEOID- az meg mi?</vt:lpstr>
      <vt:lpstr>Láttuk hogyan alakult ki a Földünk!  De mit látnánk ha belenéznék?</vt:lpstr>
      <vt:lpstr>A Föld belső szerkezete</vt:lpstr>
      <vt:lpstr>Kéreg</vt:lpstr>
      <vt:lpstr>Köpeny</vt:lpstr>
      <vt:lpstr>Külső mag</vt:lpstr>
      <vt:lpstr>Misztikus fények az égbolton!</vt:lpstr>
      <vt:lpstr>Belső mag</vt:lpstr>
      <vt:lpstr>De  honnan tudjuk hogy így van?</vt:lpstr>
      <vt:lpstr>Érdekesség</vt:lpstr>
      <vt:lpstr>Játék!</vt:lpstr>
      <vt:lpstr>KŐZETLEMEZEK</vt:lpstr>
      <vt:lpstr>Aktív tűzhányók</vt:lpstr>
      <vt:lpstr>Ezek a kőzetlemezek mozognak!</vt:lpstr>
      <vt:lpstr>Távolodó kőzetlemezek</vt:lpstr>
      <vt:lpstr>Távolodó lemezek - hasadékvölgyek</vt:lpstr>
      <vt:lpstr>Közeledő lemezek</vt:lpstr>
      <vt:lpstr>Óceáni lemez ütközik kontinentális lemezzel</vt:lpstr>
      <vt:lpstr>Óceáni lemez ütközik óceáni lemezzel</vt:lpstr>
      <vt:lpstr>A Föld legmélyebb pontja!</vt:lpstr>
      <vt:lpstr>Szárazföldi lemez ütközik szárazföldivel</vt:lpstr>
      <vt:lpstr>Elcsúszó lemezszegélyek</vt:lpstr>
      <vt:lpstr>Érdekesség!</vt:lpstr>
      <vt:lpstr>JÁTÉK!</vt:lpstr>
      <vt:lpstr>PowerPoint bemutató</vt:lpstr>
      <vt:lpstr>200 millió év múlva…a tudósok szerint….</vt:lpstr>
      <vt:lpstr>Miért éppen a Föld?</vt:lpstr>
      <vt:lpstr>Miért éppen a Föld?</vt:lpstr>
      <vt:lpstr>Miért éppen a Föld?</vt:lpstr>
      <vt:lpstr>Miért éppen a Föld?</vt:lpstr>
      <vt:lpstr>EFOP-3.3.6-17-2017-00001 Élményből tudást – Természetesen a Mátra Múzeumban</vt:lpstr>
      <vt:lpstr>KVÍZJÁTÉK!</vt:lpstr>
      <vt:lpstr>KVÍZJÁTÉK!</vt:lpstr>
      <vt:lpstr>KVÍZJÁTÉK!</vt:lpstr>
      <vt:lpstr>MEGOLDÁSOK!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Élményből tudást Természetesen a Mátra Múzeumban</dc:title>
  <dc:creator>User</dc:creator>
  <cp:lastModifiedBy>elmenykozpont4@outlook.hu</cp:lastModifiedBy>
  <cp:revision>173</cp:revision>
  <dcterms:created xsi:type="dcterms:W3CDTF">2020-03-31T15:07:57Z</dcterms:created>
  <dcterms:modified xsi:type="dcterms:W3CDTF">2020-11-20T07:56:17Z</dcterms:modified>
</cp:coreProperties>
</file>