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59" r:id="rId4"/>
    <p:sldId id="261" r:id="rId5"/>
    <p:sldId id="262" r:id="rId6"/>
    <p:sldId id="263" r:id="rId7"/>
    <p:sldId id="264" r:id="rId8"/>
    <p:sldId id="265" r:id="rId9"/>
    <p:sldId id="302" r:id="rId10"/>
    <p:sldId id="266" r:id="rId11"/>
    <p:sldId id="268" r:id="rId12"/>
    <p:sldId id="269" r:id="rId13"/>
    <p:sldId id="270" r:id="rId14"/>
    <p:sldId id="271" r:id="rId15"/>
    <p:sldId id="272" r:id="rId16"/>
    <p:sldId id="273" r:id="rId17"/>
    <p:sldId id="275" r:id="rId18"/>
    <p:sldId id="277" r:id="rId19"/>
    <p:sldId id="278" r:id="rId20"/>
    <p:sldId id="280" r:id="rId21"/>
    <p:sldId id="281" r:id="rId22"/>
    <p:sldId id="282" r:id="rId23"/>
    <p:sldId id="283" r:id="rId24"/>
    <p:sldId id="284" r:id="rId25"/>
    <p:sldId id="285" r:id="rId26"/>
    <p:sldId id="286" r:id="rId27"/>
    <p:sldId id="296" r:id="rId28"/>
    <p:sldId id="292" r:id="rId29"/>
    <p:sldId id="287" r:id="rId30"/>
    <p:sldId id="288" r:id="rId31"/>
    <p:sldId id="289" r:id="rId32"/>
    <p:sldId id="290" r:id="rId33"/>
    <p:sldId id="293" r:id="rId34"/>
    <p:sldId id="294" r:id="rId35"/>
    <p:sldId id="297" r:id="rId36"/>
    <p:sldId id="298" r:id="rId37"/>
    <p:sldId id="299" r:id="rId38"/>
    <p:sldId id="300" r:id="rId39"/>
    <p:sldId id="301" r:id="rId4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spal Istvan" initials="KI"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81" d="100"/>
          <a:sy n="81" d="100"/>
        </p:scale>
        <p:origin x="-2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FDCD3-BCB6-4766-A3DB-E3E00AFEB792}" type="datetimeFigureOut">
              <a:rPr lang="hu-HU" smtClean="0"/>
              <a:t>2021. 03. 04.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78E9E-BFF4-4C63-A716-E5392610E3D3}" type="slidenum">
              <a:rPr lang="hu-HU" smtClean="0"/>
              <a:t>‹#›</a:t>
            </a:fld>
            <a:endParaRPr lang="hu-HU"/>
          </a:p>
        </p:txBody>
      </p:sp>
    </p:spTree>
    <p:extLst>
      <p:ext uri="{BB962C8B-B14F-4D97-AF65-F5344CB8AC3E}">
        <p14:creationId xmlns:p14="http://schemas.microsoft.com/office/powerpoint/2010/main" val="63210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55685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172b6f91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172b6f91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112441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172b6f912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172b6f91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49500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172b6f912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172b6f91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157803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fld id="{8E0CF300-0373-4078-BA18-B70A4BD5A59F}" type="datetimeFigureOut">
              <a:rPr lang="hu-HU" smtClean="0"/>
              <a:t>2021. 03. 04.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2793052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8E0CF300-0373-4078-BA18-B70A4BD5A59F}" type="datetimeFigureOut">
              <a:rPr lang="hu-HU" smtClean="0"/>
              <a:t>2021. 03. 04.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321190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8E0CF300-0373-4078-BA18-B70A4BD5A59F}" type="datetimeFigureOut">
              <a:rPr lang="hu-HU" smtClean="0"/>
              <a:t>2021. 03. 04.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135759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smtClean="0"/>
              <a:pPr/>
              <a:t>‹#›</a:t>
            </a:fld>
            <a:endParaRPr lang="hu"/>
          </a:p>
        </p:txBody>
      </p:sp>
    </p:spTree>
    <p:extLst>
      <p:ext uri="{BB962C8B-B14F-4D97-AF65-F5344CB8AC3E}">
        <p14:creationId xmlns:p14="http://schemas.microsoft.com/office/powerpoint/2010/main" val="423788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8E0CF300-0373-4078-BA18-B70A4BD5A59F}" type="datetimeFigureOut">
              <a:rPr lang="hu-HU" smtClean="0"/>
              <a:t>2021. 03. 04.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112848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8E0CF300-0373-4078-BA18-B70A4BD5A59F}" type="datetimeFigureOut">
              <a:rPr lang="hu-HU" smtClean="0"/>
              <a:t>2021. 03. 04.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2395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8E0CF300-0373-4078-BA18-B70A4BD5A59F}" type="datetimeFigureOut">
              <a:rPr lang="hu-HU" smtClean="0"/>
              <a:t>2021. 03. 04.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217035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8E0CF300-0373-4078-BA18-B70A4BD5A59F}" type="datetimeFigureOut">
              <a:rPr lang="hu-HU" smtClean="0"/>
              <a:t>2021. 03. 04.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54589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8E0CF300-0373-4078-BA18-B70A4BD5A59F}" type="datetimeFigureOut">
              <a:rPr lang="hu-HU" smtClean="0"/>
              <a:t>2021. 03. 04.</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378255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E0CF300-0373-4078-BA18-B70A4BD5A59F}" type="datetimeFigureOut">
              <a:rPr lang="hu-HU" smtClean="0"/>
              <a:t>2021. 03. 04.</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367204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8E0CF300-0373-4078-BA18-B70A4BD5A59F}" type="datetimeFigureOut">
              <a:rPr lang="hu-HU" smtClean="0"/>
              <a:t>2021. 03. 04.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852669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8E0CF300-0373-4078-BA18-B70A4BD5A59F}" type="datetimeFigureOut">
              <a:rPr lang="hu-HU" smtClean="0"/>
              <a:t>2021. 03. 04.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D636533-22CD-4375-B944-F05718BE9514}" type="slidenum">
              <a:rPr lang="hu-HU" smtClean="0"/>
              <a:t>‹#›</a:t>
            </a:fld>
            <a:endParaRPr lang="hu-HU"/>
          </a:p>
        </p:txBody>
      </p:sp>
    </p:spTree>
    <p:extLst>
      <p:ext uri="{BB962C8B-B14F-4D97-AF65-F5344CB8AC3E}">
        <p14:creationId xmlns:p14="http://schemas.microsoft.com/office/powerpoint/2010/main" val="660751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CF300-0373-4078-BA18-B70A4BD5A59F}" type="datetimeFigureOut">
              <a:rPr lang="hu-HU" smtClean="0"/>
              <a:t>2021. 03. 04.</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36533-22CD-4375-B944-F05718BE9514}" type="slidenum">
              <a:rPr lang="hu-HU" smtClean="0"/>
              <a:t>‹#›</a:t>
            </a:fld>
            <a:endParaRPr lang="hu-HU"/>
          </a:p>
        </p:txBody>
      </p:sp>
    </p:spTree>
    <p:extLst>
      <p:ext uri="{BB962C8B-B14F-4D97-AF65-F5344CB8AC3E}">
        <p14:creationId xmlns:p14="http://schemas.microsoft.com/office/powerpoint/2010/main" val="3067988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4.xml"/><Relationship Id="rId7" Type="http://schemas.openxmlformats.org/officeDocument/2006/relationships/image" Target="../media/image23.jp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hyperlink" Target="https://www.youtube.com/watch?v=GAiS-vetWak"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40.jp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158800" y="480000"/>
            <a:ext cx="10033200" cy="1602000"/>
          </a:xfrm>
          <a:prstGeom prst="rect">
            <a:avLst/>
          </a:prstGeom>
        </p:spPr>
        <p:txBody>
          <a:bodyPr spcFirstLastPara="1" vert="horz" wrap="square" lIns="121900" tIns="121900" rIns="121900" bIns="121900" rtlCol="0" anchor="t" anchorCtr="0">
            <a:noAutofit/>
          </a:bodyPr>
          <a:lstStyle/>
          <a:p>
            <a:pPr algn="l">
              <a:spcBef>
                <a:spcPts val="0"/>
              </a:spcBef>
            </a:pPr>
            <a:r>
              <a:rPr lang="hu" sz="4800">
                <a:latin typeface="Roboto"/>
                <a:ea typeface="Roboto"/>
                <a:cs typeface="Roboto"/>
                <a:sym typeface="Roboto"/>
              </a:rPr>
              <a:t>Élményből tudást Természetesen</a:t>
            </a:r>
            <a:br>
              <a:rPr lang="hu" sz="4800">
                <a:latin typeface="Roboto"/>
                <a:ea typeface="Roboto"/>
                <a:cs typeface="Roboto"/>
                <a:sym typeface="Roboto"/>
              </a:rPr>
            </a:br>
            <a:r>
              <a:rPr lang="hu" sz="4800">
                <a:latin typeface="Roboto"/>
                <a:ea typeface="Roboto"/>
                <a:cs typeface="Roboto"/>
                <a:sym typeface="Roboto"/>
              </a:rPr>
              <a:t>a Mátra Múzeumban</a:t>
            </a:r>
            <a:endParaRPr sz="4800">
              <a:latin typeface="Roboto"/>
              <a:ea typeface="Roboto"/>
              <a:cs typeface="Roboto"/>
              <a:sym typeface="Roboto"/>
            </a:endParaRPr>
          </a:p>
        </p:txBody>
      </p:sp>
      <p:sp>
        <p:nvSpPr>
          <p:cNvPr id="57" name="Google Shape;57;p13"/>
          <p:cNvSpPr txBox="1">
            <a:spLocks noGrp="1"/>
          </p:cNvSpPr>
          <p:nvPr>
            <p:ph type="ctrTitle"/>
          </p:nvPr>
        </p:nvSpPr>
        <p:spPr>
          <a:xfrm>
            <a:off x="811767" y="6240000"/>
            <a:ext cx="6387200" cy="618000"/>
          </a:xfrm>
          <a:prstGeom prst="rect">
            <a:avLst/>
          </a:prstGeom>
        </p:spPr>
        <p:txBody>
          <a:bodyPr spcFirstLastPara="1" vert="horz" wrap="square" lIns="121900" tIns="121900" rIns="121900" bIns="121900" rtlCol="0" anchor="b" anchorCtr="0">
            <a:noAutofit/>
          </a:bodyPr>
          <a:lstStyle/>
          <a:p>
            <a:pPr algn="l">
              <a:spcBef>
                <a:spcPts val="0"/>
              </a:spcBef>
            </a:pPr>
            <a:r>
              <a:rPr lang="hu" sz="1600">
                <a:latin typeface="Roboto"/>
                <a:ea typeface="Roboto"/>
                <a:cs typeface="Roboto"/>
                <a:sym typeface="Roboto"/>
              </a:rPr>
              <a:t>EFOP-3.3.6-17-2017-00001</a:t>
            </a:r>
            <a:br>
              <a:rPr lang="hu" sz="1600">
                <a:latin typeface="Roboto"/>
                <a:ea typeface="Roboto"/>
                <a:cs typeface="Roboto"/>
                <a:sym typeface="Roboto"/>
              </a:rPr>
            </a:br>
            <a:r>
              <a:rPr lang="hu" sz="1600">
                <a:latin typeface="Roboto"/>
                <a:ea typeface="Roboto"/>
                <a:cs typeface="Roboto"/>
                <a:sym typeface="Roboto"/>
              </a:rPr>
              <a:t>Élményből tudást – Természetesen a Mátra Múzeumban</a:t>
            </a:r>
            <a:endParaRPr sz="1600">
              <a:latin typeface="Roboto"/>
              <a:ea typeface="Roboto"/>
              <a:cs typeface="Roboto"/>
              <a:sym typeface="Roboto"/>
            </a:endParaRPr>
          </a:p>
        </p:txBody>
      </p:sp>
      <p:pic>
        <p:nvPicPr>
          <p:cNvPr id="58" name="Google Shape;58;p13"/>
          <p:cNvPicPr preferRelativeResize="0"/>
          <p:nvPr/>
        </p:nvPicPr>
        <p:blipFill>
          <a:blip r:embed="rId5">
            <a:alphaModFix/>
          </a:blip>
          <a:stretch>
            <a:fillRect/>
          </a:stretch>
        </p:blipFill>
        <p:spPr>
          <a:xfrm>
            <a:off x="5804967" y="2444531"/>
            <a:ext cx="6387199" cy="4413471"/>
          </a:xfrm>
          <a:prstGeom prst="rect">
            <a:avLst/>
          </a:prstGeom>
          <a:noFill/>
          <a:ln>
            <a:noFill/>
          </a:ln>
        </p:spPr>
      </p:pic>
      <p:sp>
        <p:nvSpPr>
          <p:cNvPr id="2" name="Téglalap 1"/>
          <p:cNvSpPr/>
          <p:nvPr/>
        </p:nvSpPr>
        <p:spPr>
          <a:xfrm>
            <a:off x="2236967" y="2444531"/>
            <a:ext cx="6096000" cy="1200329"/>
          </a:xfrm>
          <a:prstGeom prst="rect">
            <a:avLst/>
          </a:prstGeom>
        </p:spPr>
        <p:txBody>
          <a:bodyPr>
            <a:spAutoFit/>
          </a:bodyPr>
          <a:lstStyle/>
          <a:p>
            <a:r>
              <a:rPr lang="hu" sz="2400" dirty="0">
                <a:latin typeface="Roboto"/>
                <a:ea typeface="Roboto"/>
                <a:cs typeface="Roboto"/>
                <a:sym typeface="Roboto"/>
              </a:rPr>
              <a:t>EFOP-3.3.6-17-2017-00001</a:t>
            </a:r>
            <a:br>
              <a:rPr lang="hu" sz="2400" dirty="0">
                <a:latin typeface="Roboto"/>
                <a:ea typeface="Roboto"/>
                <a:cs typeface="Roboto"/>
                <a:sym typeface="Roboto"/>
              </a:rPr>
            </a:br>
            <a:r>
              <a:rPr lang="hu" sz="2400" dirty="0">
                <a:latin typeface="Roboto"/>
                <a:ea typeface="Roboto"/>
                <a:cs typeface="Roboto"/>
                <a:sym typeface="Roboto"/>
              </a:rPr>
              <a:t>Élményből tudást – Természetesen a Mátra Múzeumban</a:t>
            </a:r>
            <a:endParaRPr lang="hu-HU" sz="2400" dirty="0"/>
          </a:p>
        </p:txBody>
      </p:sp>
      <p:sp>
        <p:nvSpPr>
          <p:cNvPr id="8" name="Google Shape;164;p25"/>
          <p:cNvSpPr/>
          <p:nvPr/>
        </p:nvSpPr>
        <p:spPr>
          <a:xfrm>
            <a:off x="-166"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pic>
        <p:nvPicPr>
          <p:cNvPr id="9" name="Google Shape;163;p25"/>
          <p:cNvPicPr preferRelativeResize="0"/>
          <p:nvPr/>
        </p:nvPicPr>
        <p:blipFill rotWithShape="1">
          <a:blip r:embed="rId6">
            <a:alphaModFix/>
          </a:blip>
          <a:srcRect l="1133" r="1133"/>
          <a:stretch/>
        </p:blipFill>
        <p:spPr>
          <a:xfrm>
            <a:off x="680004" y="480101"/>
            <a:ext cx="963467" cy="1309391"/>
          </a:xfrm>
          <a:prstGeom prst="rect">
            <a:avLst/>
          </a:prstGeom>
          <a:noFill/>
          <a:ln>
            <a:noFill/>
          </a:ln>
        </p:spPr>
      </p:pic>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94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3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Legidősebb fa a Földön</a:t>
            </a:r>
            <a:endParaRPr lang="hu-HU" dirty="0"/>
          </a:p>
        </p:txBody>
      </p:sp>
      <p:sp>
        <p:nvSpPr>
          <p:cNvPr id="8" name="Tartalom helye 7"/>
          <p:cNvSpPr>
            <a:spLocks noGrp="1"/>
          </p:cNvSpPr>
          <p:nvPr>
            <p:ph idx="1"/>
          </p:nvPr>
        </p:nvSpPr>
        <p:spPr/>
        <p:txBody>
          <a:bodyPr>
            <a:normAutofit/>
          </a:bodyPr>
          <a:lstStyle/>
          <a:p>
            <a:pPr marL="0" indent="0">
              <a:buNone/>
            </a:pPr>
            <a:r>
              <a:rPr lang="hu-HU" sz="2400" b="1" dirty="0"/>
              <a:t>Közel tízezer éves a világ legöregebb fája</a:t>
            </a:r>
            <a:r>
              <a:rPr lang="hu-HU" sz="2400" dirty="0"/>
              <a:t>, egy </a:t>
            </a:r>
            <a:r>
              <a:rPr lang="hu-HU" sz="2400" b="1" dirty="0"/>
              <a:t>Svédországban</a:t>
            </a:r>
            <a:r>
              <a:rPr lang="hu-HU" sz="2400" dirty="0"/>
              <a:t> található lucfenyő. Hosszú életének titka, hogy a fenyő nagyjából 600 évente új törzset növeszt, de </a:t>
            </a:r>
            <a:r>
              <a:rPr lang="hu-HU" sz="2400" dirty="0" smtClean="0"/>
              <a:t>a növény </a:t>
            </a:r>
            <a:r>
              <a:rPr lang="hu-HU" sz="2400" dirty="0"/>
              <a:t>évezredek óta ugyanabból a gyökérrendszerből éled újra. </a:t>
            </a:r>
            <a:endParaRPr lang="hu-HU" sz="2400" dirty="0" smtClean="0"/>
          </a:p>
          <a:p>
            <a:pPr marL="0" indent="0">
              <a:buNone/>
            </a:pPr>
            <a:r>
              <a:rPr lang="hu-HU" sz="2400" dirty="0" smtClean="0"/>
              <a:t>A </a:t>
            </a:r>
            <a:r>
              <a:rPr lang="hu-HU" sz="2400" dirty="0"/>
              <a:t>különleges fa az </a:t>
            </a:r>
            <a:r>
              <a:rPr lang="hu-HU" sz="2400" b="1" dirty="0"/>
              <a:t>Old </a:t>
            </a:r>
            <a:r>
              <a:rPr lang="hu-HU" sz="2400" b="1" dirty="0" err="1"/>
              <a:t>Tjikko</a:t>
            </a:r>
            <a:r>
              <a:rPr lang="hu-HU" sz="2400" dirty="0"/>
              <a:t> (Öreg </a:t>
            </a:r>
            <a:r>
              <a:rPr lang="hu-HU" sz="2400" dirty="0" err="1"/>
              <a:t>Tjikko</a:t>
            </a:r>
            <a:r>
              <a:rPr lang="hu-HU" sz="2400" dirty="0"/>
              <a:t>) nevet </a:t>
            </a:r>
            <a:r>
              <a:rPr lang="hu-HU" sz="2400" dirty="0" smtClean="0"/>
              <a:t>kapta. </a:t>
            </a:r>
            <a:r>
              <a:rPr lang="hu-HU" sz="2400" dirty="0"/>
              <a:t>A svéd </a:t>
            </a:r>
            <a:r>
              <a:rPr lang="hu-HU" sz="2400" dirty="0" err="1"/>
              <a:t>Umeå</a:t>
            </a:r>
            <a:r>
              <a:rPr lang="hu-HU" sz="2400" dirty="0"/>
              <a:t> egyetem kutatója az ország középső részén található </a:t>
            </a:r>
            <a:r>
              <a:rPr lang="hu-HU" sz="2400" dirty="0" err="1"/>
              <a:t>Dalarna</a:t>
            </a:r>
            <a:r>
              <a:rPr lang="hu-HU" sz="2400" dirty="0"/>
              <a:t> dombjai között, 910 méteres tengerszint feletti magasságban talált rá a rekorderre. </a:t>
            </a:r>
            <a:endParaRPr lang="hu-HU" sz="2400" dirty="0" smtClean="0"/>
          </a:p>
          <a:p>
            <a:pPr marL="0" indent="0">
              <a:buNone/>
            </a:pPr>
            <a:r>
              <a:rPr lang="hu-HU" sz="2400" dirty="0" smtClean="0"/>
              <a:t>Az </a:t>
            </a:r>
            <a:r>
              <a:rPr lang="hu-HU" sz="2400" dirty="0"/>
              <a:t>Európa-szerte karácsonyfaként használt norvég lucfenyő magányosan álldogál a sziklás talajon. A </a:t>
            </a:r>
            <a:r>
              <a:rPr lang="hu-HU" sz="2400" b="1" dirty="0"/>
              <a:t>négy méter magas </a:t>
            </a:r>
            <a:r>
              <a:rPr lang="hu-HU" sz="2400" dirty="0"/>
              <a:t>fenyő a szénizotópos kormeghatározás alapján </a:t>
            </a:r>
            <a:r>
              <a:rPr lang="hu-HU" sz="2400" b="1" dirty="0"/>
              <a:t>9550 éves</a:t>
            </a:r>
            <a:r>
              <a:rPr lang="hu-HU" sz="2400" dirty="0"/>
              <a:t>, tehát a legutóbbi jégkorszak után hajtott ki.</a:t>
            </a:r>
            <a:endParaRPr lang="hu-HU" sz="2400"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4105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9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Legidősebb fa a Földön</a:t>
            </a:r>
            <a:endParaRPr lang="hu-HU" dirty="0"/>
          </a:p>
        </p:txBody>
      </p:sp>
      <p:sp>
        <p:nvSpPr>
          <p:cNvPr id="8" name="Tartalom helye 7"/>
          <p:cNvSpPr>
            <a:spLocks noGrp="1"/>
          </p:cNvSpPr>
          <p:nvPr>
            <p:ph idx="1"/>
          </p:nvPr>
        </p:nvSpPr>
        <p:spPr/>
        <p:txBody>
          <a:bodyPr>
            <a:normAutofit/>
          </a:bodyPr>
          <a:lstStyle/>
          <a:p>
            <a:pPr marL="0" indent="0">
              <a:buNone/>
            </a:pPr>
            <a:r>
              <a:rPr lang="hu-HU" sz="2400" dirty="0" smtClean="0"/>
              <a:t>Álljunk meg egy pillanatra! Ha becsukod a szemed, milyennek látod? Rajzold le!  Mit is mondtunk?</a:t>
            </a:r>
          </a:p>
          <a:p>
            <a:r>
              <a:rPr lang="hu-HU" sz="2400" dirty="0" smtClean="0"/>
              <a:t>Lucfenyő</a:t>
            </a:r>
          </a:p>
          <a:p>
            <a:r>
              <a:rPr lang="hu-HU" sz="2400" dirty="0"/>
              <a:t>4</a:t>
            </a:r>
            <a:r>
              <a:rPr lang="hu-HU" sz="2400" dirty="0" smtClean="0"/>
              <a:t> méter magas</a:t>
            </a:r>
          </a:p>
          <a:p>
            <a:r>
              <a:rPr lang="hu-HU" sz="2400" dirty="0" smtClean="0"/>
              <a:t>9550 éves</a:t>
            </a:r>
          </a:p>
          <a:p>
            <a:pPr marL="0" indent="0">
              <a:buNone/>
            </a:pPr>
            <a:r>
              <a:rPr lang="hu-HU" sz="2400" dirty="0" smtClean="0"/>
              <a:t>Rajzold le, hogyan képzeled el. A következő dián megnézheted, hogy is néz ki ez a fa. Kíváncsi vagyok, hogy hasonlít-e rá! </a:t>
            </a:r>
            <a:r>
              <a:rPr lang="hu-HU" sz="2400" dirty="0" smtClean="0">
                <a:sym typeface="Wingdings" panose="05000000000000000000" pitchFamily="2" charset="2"/>
              </a:rPr>
              <a:t></a:t>
            </a:r>
            <a:endParaRPr lang="hu-HU" sz="2400" dirty="0" smtClean="0"/>
          </a:p>
          <a:p>
            <a:pPr marL="0" indent="0">
              <a:buNone/>
            </a:pPr>
            <a:endParaRPr lang="hu-HU" sz="2400"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1085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76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Öreg </a:t>
            </a:r>
            <a:r>
              <a:rPr lang="hu-HU" b="1" dirty="0" err="1" smtClean="0">
                <a:solidFill>
                  <a:srgbClr val="00B050"/>
                </a:solidFill>
                <a:latin typeface="Roboto"/>
                <a:sym typeface="Roboto"/>
              </a:rPr>
              <a:t>Tjikko</a:t>
            </a:r>
            <a:endParaRPr lang="hu-HU" dirty="0"/>
          </a:p>
        </p:txBody>
      </p:sp>
      <p:pic>
        <p:nvPicPr>
          <p:cNvPr id="2" name="Tartalom helye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7246" y="1825625"/>
            <a:ext cx="6557507" cy="4351338"/>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10" name="Szövegdoboz 9"/>
          <p:cNvSpPr txBox="1"/>
          <p:nvPr/>
        </p:nvSpPr>
        <p:spPr>
          <a:xfrm>
            <a:off x="8515847" y="6642556"/>
            <a:ext cx="3498574" cy="215444"/>
          </a:xfrm>
          <a:prstGeom prst="rect">
            <a:avLst/>
          </a:prstGeom>
          <a:noFill/>
        </p:spPr>
        <p:txBody>
          <a:bodyPr wrap="square" rtlCol="0">
            <a:spAutoFit/>
          </a:bodyPr>
          <a:lstStyle/>
          <a:p>
            <a:r>
              <a:rPr lang="hu-HU" sz="800" dirty="0" smtClean="0"/>
              <a:t>https://www.erdekesvilag.hu/kozel-tizezer-eves-a-vilag-legoregebb-faja/</a:t>
            </a:r>
            <a:endParaRPr lang="hu-HU" sz="800" dirty="0"/>
          </a:p>
        </p:txBody>
      </p:sp>
    </p:spTree>
    <p:extLst>
      <p:ext uri="{BB962C8B-B14F-4D97-AF65-F5344CB8AC3E}">
        <p14:creationId xmlns:p14="http://schemas.microsoft.com/office/powerpoint/2010/main" val="685190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Magyarország legidősebb fája</a:t>
            </a:r>
            <a:endParaRPr lang="hu-HU" dirty="0"/>
          </a:p>
        </p:txBody>
      </p:sp>
      <p:sp>
        <p:nvSpPr>
          <p:cNvPr id="8" name="Tartalom helye 7"/>
          <p:cNvSpPr>
            <a:spLocks noGrp="1"/>
          </p:cNvSpPr>
          <p:nvPr>
            <p:ph idx="1"/>
          </p:nvPr>
        </p:nvSpPr>
        <p:spPr/>
        <p:txBody>
          <a:bodyPr>
            <a:normAutofit fontScale="92500" lnSpcReduction="10000"/>
          </a:bodyPr>
          <a:lstStyle/>
          <a:p>
            <a:pPr marL="0" indent="0">
              <a:buNone/>
            </a:pPr>
            <a:r>
              <a:rPr lang="hu-HU" dirty="0"/>
              <a:t>Magyarország legidősebb fája a </a:t>
            </a:r>
            <a:r>
              <a:rPr lang="hu-HU" dirty="0" err="1"/>
              <a:t>hédervári</a:t>
            </a:r>
            <a:r>
              <a:rPr lang="hu-HU" dirty="0"/>
              <a:t> Boldogasszony kápolna közelében található</a:t>
            </a:r>
            <a:r>
              <a:rPr lang="hu-HU" dirty="0" smtClean="0"/>
              <a:t>.</a:t>
            </a:r>
          </a:p>
          <a:p>
            <a:pPr marL="0" indent="0">
              <a:buNone/>
            </a:pPr>
            <a:r>
              <a:rPr lang="hu-HU" dirty="0" smtClean="0"/>
              <a:t>A </a:t>
            </a:r>
            <a:r>
              <a:rPr lang="hu-HU" dirty="0"/>
              <a:t>néphagyomány úgy tartja, hogy a kocsányos tölgy mellett, maga Árpád vezér pihent meg és tartott haditanácsot 907-ben, a Pozsonyi csata előtt, sőt még nyomot is hagyott a törzsében a fejedelem </a:t>
            </a:r>
            <a:r>
              <a:rPr lang="hu-HU" dirty="0" err="1"/>
              <a:t>lovának</a:t>
            </a:r>
            <a:r>
              <a:rPr lang="hu-HU" dirty="0"/>
              <a:t> kötőféke. A szakemberek azonban úgy vélik, hogy a fa Árpád idejében még nem élt, bár így is tekintélyes kort ért meg, hiszen körülbelül </a:t>
            </a:r>
            <a:r>
              <a:rPr lang="hu-HU" b="1" dirty="0"/>
              <a:t>800 éves</a:t>
            </a:r>
            <a:r>
              <a:rPr lang="hu-HU" dirty="0"/>
              <a:t>. </a:t>
            </a:r>
            <a:endParaRPr lang="hu-HU" dirty="0" smtClean="0"/>
          </a:p>
          <a:p>
            <a:pPr marL="0" indent="0">
              <a:buNone/>
            </a:pPr>
            <a:r>
              <a:rPr lang="hu-HU" dirty="0" smtClean="0"/>
              <a:t>Az </a:t>
            </a:r>
            <a:r>
              <a:rPr lang="hu-HU" dirty="0"/>
              <a:t>1942 óta védett Árpád-tölgy korhadásnak indult és 2007 áprilisában derékba tört, de a civil összefogásnak köszönhetően életben maradt. A beteg részeit eltávolították, az egyetlen megmaradt ágát (a négyből) tartógúla és kötelek segítségével sikerült megmenteni. A fa azóta is minden évben virágzik. </a:t>
            </a:r>
            <a:endParaRPr lang="hu-HU"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10" name="Szövegdoboz 9"/>
          <p:cNvSpPr txBox="1"/>
          <p:nvPr/>
        </p:nvSpPr>
        <p:spPr>
          <a:xfrm>
            <a:off x="8515847" y="6642556"/>
            <a:ext cx="3498574" cy="215444"/>
          </a:xfrm>
          <a:prstGeom prst="rect">
            <a:avLst/>
          </a:prstGeom>
          <a:noFill/>
        </p:spPr>
        <p:txBody>
          <a:bodyPr wrap="square" rtlCol="0">
            <a:spAutoFit/>
          </a:bodyPr>
          <a:lstStyle/>
          <a:p>
            <a:r>
              <a:rPr lang="hu-HU" sz="800" dirty="0" smtClean="0"/>
              <a:t>https://divany.hu/vilagom/2019/06/24/leonardo-valoban-ketkezes-volt/</a:t>
            </a:r>
            <a:endParaRPr lang="hu-HU" sz="800"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9886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61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err="1" smtClean="0">
                <a:solidFill>
                  <a:srgbClr val="00B050"/>
                </a:solidFill>
                <a:latin typeface="Roboto"/>
                <a:sym typeface="Roboto"/>
              </a:rPr>
              <a:t>Hédervári</a:t>
            </a:r>
            <a:r>
              <a:rPr lang="hu-HU" b="1" dirty="0" smtClean="0">
                <a:solidFill>
                  <a:srgbClr val="00B050"/>
                </a:solidFill>
                <a:latin typeface="Roboto"/>
                <a:sym typeface="Roboto"/>
              </a:rPr>
              <a:t> Árpád-tölgy</a:t>
            </a:r>
            <a:endParaRPr lang="hu-HU" dirty="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10" name="Szövegdoboz 9"/>
          <p:cNvSpPr txBox="1"/>
          <p:nvPr/>
        </p:nvSpPr>
        <p:spPr>
          <a:xfrm>
            <a:off x="8515847" y="6642556"/>
            <a:ext cx="3498574" cy="215444"/>
          </a:xfrm>
          <a:prstGeom prst="rect">
            <a:avLst/>
          </a:prstGeom>
          <a:noFill/>
        </p:spPr>
        <p:txBody>
          <a:bodyPr wrap="square" rtlCol="0">
            <a:spAutoFit/>
          </a:bodyPr>
          <a:lstStyle/>
          <a:p>
            <a:r>
              <a:rPr lang="hu-HU" sz="800" dirty="0" smtClean="0"/>
              <a:t>https://zoldvilagunk.blog.hu/2019/09/21/magyarorszag_legidosebb_fai</a:t>
            </a:r>
            <a:endParaRPr lang="hu-HU" sz="800" dirty="0"/>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3455764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A Mátra Múzeum legidősebb fája</a:t>
            </a:r>
            <a:endParaRPr lang="hu-HU" dirty="0"/>
          </a:p>
        </p:txBody>
      </p:sp>
      <p:sp>
        <p:nvSpPr>
          <p:cNvPr id="8" name="Tartalom helye 7"/>
          <p:cNvSpPr>
            <a:spLocks noGrp="1"/>
          </p:cNvSpPr>
          <p:nvPr>
            <p:ph sz="half" idx="1"/>
          </p:nvPr>
        </p:nvSpPr>
        <p:spPr/>
        <p:txBody>
          <a:bodyPr>
            <a:normAutofit fontScale="92500" lnSpcReduction="10000"/>
          </a:bodyPr>
          <a:lstStyle/>
          <a:p>
            <a:pPr marL="0" indent="0">
              <a:buNone/>
            </a:pPr>
            <a:r>
              <a:rPr lang="hu-HU" dirty="0"/>
              <a:t>A Mátra Múzeum kertjének dísze a </a:t>
            </a:r>
            <a:r>
              <a:rPr lang="hu-HU" dirty="0" smtClean="0"/>
              <a:t>törökmogyoró fa </a:t>
            </a:r>
            <a:r>
              <a:rPr lang="hu-HU" dirty="0"/>
              <a:t>(</a:t>
            </a:r>
            <a:r>
              <a:rPr lang="hu-HU" dirty="0" err="1"/>
              <a:t>Corylus</a:t>
            </a:r>
            <a:r>
              <a:rPr lang="hu-HU" dirty="0"/>
              <a:t> colurna).</a:t>
            </a:r>
            <a:r>
              <a:rPr lang="hu-HU" dirty="0" smtClean="0"/>
              <a:t/>
            </a:r>
            <a:br>
              <a:rPr lang="hu-HU" dirty="0" smtClean="0"/>
            </a:br>
            <a:r>
              <a:rPr lang="hu-HU" b="1" dirty="0"/>
              <a:t>430 cm-es törzskerületével </a:t>
            </a:r>
            <a:r>
              <a:rPr lang="hu-HU" dirty="0" smtClean="0"/>
              <a:t>kiemelkedik </a:t>
            </a:r>
            <a:r>
              <a:rPr lang="hu-HU" dirty="0"/>
              <a:t>a park többi fája közül. </a:t>
            </a:r>
            <a:r>
              <a:rPr lang="hu-HU" dirty="0" smtClean="0"/>
              <a:t>Báró II. Orczy Lőrinc idejében ültették. </a:t>
            </a:r>
            <a:r>
              <a:rPr lang="hu-HU" dirty="0"/>
              <a:t>S</a:t>
            </a:r>
            <a:r>
              <a:rPr lang="hu-HU" dirty="0" smtClean="0"/>
              <a:t>zámításaink </a:t>
            </a:r>
            <a:r>
              <a:rPr lang="hu-HU" dirty="0"/>
              <a:t>alapján </a:t>
            </a:r>
            <a:r>
              <a:rPr lang="hu-HU" b="1" dirty="0"/>
              <a:t>legalább 160 éves</a:t>
            </a:r>
            <a:r>
              <a:rPr lang="hu-HU" dirty="0"/>
              <a:t>. </a:t>
            </a:r>
            <a:r>
              <a:rPr lang="hu-HU" dirty="0" smtClean="0"/>
              <a:t>Nemrég frissítő </a:t>
            </a:r>
            <a:r>
              <a:rPr lang="hu-HU" dirty="0"/>
              <a:t>metszésen esett át. A "szépészeti beavatkozás" mellett bőséges talajdúsítást is kapott, annak érdekében, hogy minél tovább gyönyörködhessünk benne.</a:t>
            </a:r>
            <a:endParaRPr lang="hu-HU"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10" name="Szövegdoboz 9"/>
          <p:cNvSpPr txBox="1"/>
          <p:nvPr/>
        </p:nvSpPr>
        <p:spPr>
          <a:xfrm>
            <a:off x="8301161" y="6069241"/>
            <a:ext cx="3498574" cy="215444"/>
          </a:xfrm>
          <a:prstGeom prst="rect">
            <a:avLst/>
          </a:prstGeom>
          <a:noFill/>
        </p:spPr>
        <p:txBody>
          <a:bodyPr wrap="square" rtlCol="0">
            <a:spAutoFit/>
          </a:bodyPr>
          <a:lstStyle/>
          <a:p>
            <a:r>
              <a:rPr lang="hu-HU" sz="800" dirty="0" smtClean="0"/>
              <a:t>Fotó: Székely Ágnes</a:t>
            </a:r>
            <a:endParaRPr lang="hu-HU" sz="800" dirty="0"/>
          </a:p>
        </p:txBody>
      </p:sp>
      <p:pic>
        <p:nvPicPr>
          <p:cNvPr id="1026" name="Picture 2" descr="A képen a következők lehetnek: fa, égbolt, növény, fű, túra/szabadtéri és természe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012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28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365125"/>
            <a:ext cx="10515600" cy="983029"/>
          </a:xfrm>
        </p:spPr>
        <p:txBody>
          <a:bodyPr/>
          <a:lstStyle/>
          <a:p>
            <a:r>
              <a:rPr lang="hu-HU" b="1" dirty="0" smtClean="0">
                <a:solidFill>
                  <a:srgbClr val="00B050"/>
                </a:solidFill>
                <a:latin typeface="Roboto"/>
                <a:sym typeface="Roboto"/>
              </a:rPr>
              <a:t>Az év fája 2020</a:t>
            </a:r>
            <a:endParaRPr lang="hu-HU" dirty="0"/>
          </a:p>
        </p:txBody>
      </p:sp>
      <p:sp>
        <p:nvSpPr>
          <p:cNvPr id="8" name="Tartalom helye 7"/>
          <p:cNvSpPr>
            <a:spLocks noGrp="1"/>
          </p:cNvSpPr>
          <p:nvPr>
            <p:ph idx="1"/>
          </p:nvPr>
        </p:nvSpPr>
        <p:spPr>
          <a:xfrm>
            <a:off x="838200" y="1324708"/>
            <a:ext cx="6910754" cy="5098440"/>
          </a:xfrm>
        </p:spPr>
        <p:txBody>
          <a:bodyPr>
            <a:normAutofit fontScale="77500" lnSpcReduction="20000"/>
          </a:bodyPr>
          <a:lstStyle/>
          <a:p>
            <a:pPr marL="0" indent="0">
              <a:buNone/>
            </a:pPr>
            <a:r>
              <a:rPr lang="hu-HU" dirty="0" smtClean="0"/>
              <a:t>Az </a:t>
            </a:r>
            <a:r>
              <a:rPr lang="hu-HU" dirty="0"/>
              <a:t>Országos Erdészeti Egyesület által indított internetes szavazáson az Év fája címet </a:t>
            </a:r>
            <a:r>
              <a:rPr lang="hu-HU" dirty="0" smtClean="0"/>
              <a:t>2020-ban </a:t>
            </a:r>
            <a:r>
              <a:rPr lang="hu-HU" dirty="0"/>
              <a:t>a</a:t>
            </a:r>
            <a:r>
              <a:rPr lang="hu-HU" b="1" dirty="0"/>
              <a:t> tatár juhar </a:t>
            </a:r>
            <a:r>
              <a:rPr lang="hu-HU" dirty="0"/>
              <a:t>(</a:t>
            </a:r>
            <a:r>
              <a:rPr lang="hu-HU" i="1" dirty="0" err="1"/>
              <a:t>Acer</a:t>
            </a:r>
            <a:r>
              <a:rPr lang="hu-HU" i="1" dirty="0"/>
              <a:t> </a:t>
            </a:r>
            <a:r>
              <a:rPr lang="hu-HU" i="1" dirty="0" err="1"/>
              <a:t>tataricum</a:t>
            </a:r>
            <a:r>
              <a:rPr lang="hu-HU" dirty="0"/>
              <a:t>) nyerte el</a:t>
            </a:r>
            <a:r>
              <a:rPr lang="hu-HU" dirty="0" smtClean="0"/>
              <a:t>.</a:t>
            </a:r>
          </a:p>
          <a:p>
            <a:pPr marL="0" indent="0">
              <a:buNone/>
            </a:pPr>
            <a:r>
              <a:rPr lang="hu-HU" dirty="0" smtClean="0"/>
              <a:t>A </a:t>
            </a:r>
            <a:r>
              <a:rPr lang="hu-HU" dirty="0"/>
              <a:t>tatár juhar már honfoglaló eleink útvonalán is elterjedt, általuk is jól ismert </a:t>
            </a:r>
            <a:r>
              <a:rPr lang="hu-HU" dirty="0" smtClean="0"/>
              <a:t>fafaj</a:t>
            </a:r>
            <a:r>
              <a:rPr lang="hu-HU" dirty="0"/>
              <a:t>. Napjainkra az alföldi területeinken erőteljesen visszaszorult, hegy- és dombvidékeken pedig kevésre becsülik alacsony termete, csekély gazdasági értéke miatt. Ökológiai szerepe viszont jelentős, emellett pedig szárazságtűrése, alacsony termete, színes termése és őszi </a:t>
            </a:r>
            <a:r>
              <a:rPr lang="hu-HU" dirty="0" smtClean="0"/>
              <a:t>lomb színe </a:t>
            </a:r>
            <a:r>
              <a:rPr lang="hu-HU" dirty="0"/>
              <a:t>kiváló parkfává teszi</a:t>
            </a:r>
            <a:r>
              <a:rPr lang="hu-HU" dirty="0" smtClean="0"/>
              <a:t>.</a:t>
            </a:r>
          </a:p>
          <a:p>
            <a:pPr marL="0" indent="0">
              <a:buNone/>
            </a:pPr>
            <a:r>
              <a:rPr lang="hu-HU" dirty="0" smtClean="0"/>
              <a:t>Magyarországon </a:t>
            </a:r>
            <a:r>
              <a:rPr lang="hu-HU" dirty="0"/>
              <a:t>többek közt a Cserhátban fordul </a:t>
            </a:r>
            <a:r>
              <a:rPr lang="hu-HU" dirty="0" smtClean="0"/>
              <a:t>elő. </a:t>
            </a:r>
            <a:r>
              <a:rPr lang="hu-HU" dirty="0"/>
              <a:t>Közepes termetű fa (20m). Törzse szabálytalan, görbe, erősen ágas, kérge téglalapokra tagolt</a:t>
            </a:r>
            <a:r>
              <a:rPr lang="hu-HU" dirty="0" smtClean="0"/>
              <a:t>, </a:t>
            </a:r>
            <a:r>
              <a:rPr lang="hu-HU" dirty="0"/>
              <a:t>szürkésbarna, koronája sűrű. </a:t>
            </a:r>
            <a:r>
              <a:rPr lang="hu-HU" dirty="0" err="1"/>
              <a:t>Vesszeje</a:t>
            </a:r>
            <a:r>
              <a:rPr lang="hu-HU" dirty="0"/>
              <a:t> </a:t>
            </a:r>
            <a:r>
              <a:rPr lang="hu-HU" dirty="0" smtClean="0"/>
              <a:t>rozsdabarna, </a:t>
            </a:r>
            <a:r>
              <a:rPr lang="hu-HU" dirty="0"/>
              <a:t>rügyei barnák, csúcsukon szürkén molyhosak. Levelei keresztben átellenesek, 4–7 cm hosszúak, </a:t>
            </a:r>
            <a:r>
              <a:rPr lang="hu-HU" dirty="0" smtClean="0"/>
              <a:t>Termése </a:t>
            </a:r>
            <a:r>
              <a:rPr lang="hu-HU" dirty="0"/>
              <a:t>2–4 cm hosszú </a:t>
            </a:r>
            <a:r>
              <a:rPr lang="hu-HU" dirty="0" err="1"/>
              <a:t>ikerlependék</a:t>
            </a:r>
            <a:r>
              <a:rPr lang="hu-HU" dirty="0"/>
              <a:t>, a szárnyak közel párhuzamosan állnak</a:t>
            </a:r>
            <a:r>
              <a:rPr lang="hu-HU" dirty="0" smtClean="0"/>
              <a:t>. Hosszú </a:t>
            </a:r>
            <a:r>
              <a:rPr lang="hu-HU" dirty="0"/>
              <a:t>életű (200-300 év), lassan növő faj. Termése szeptember végén érik, október novemberben hullik. </a:t>
            </a:r>
            <a:endParaRPr lang="hu-HU"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6" name="Tartalom hely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5019" y="2999817"/>
            <a:ext cx="3070223" cy="3127808"/>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019" y="327197"/>
            <a:ext cx="3569443" cy="2672620"/>
          </a:xfrm>
          <a:prstGeom prst="rect">
            <a:avLst/>
          </a:prstGeom>
        </p:spPr>
      </p:pic>
      <p:sp>
        <p:nvSpPr>
          <p:cNvPr id="2" name="Szövegdoboz 1"/>
          <p:cNvSpPr txBox="1"/>
          <p:nvPr/>
        </p:nvSpPr>
        <p:spPr>
          <a:xfrm>
            <a:off x="8095019" y="6158175"/>
            <a:ext cx="3367312" cy="707886"/>
          </a:xfrm>
          <a:prstGeom prst="rect">
            <a:avLst/>
          </a:prstGeom>
          <a:noFill/>
        </p:spPr>
        <p:txBody>
          <a:bodyPr wrap="square" rtlCol="0">
            <a:spAutoFit/>
          </a:bodyPr>
          <a:lstStyle/>
          <a:p>
            <a:r>
              <a:rPr lang="hu-HU" sz="800" dirty="0"/>
              <a:t>https://citygreen.hu/a-tatar-juhar-acer-tataricum-gondozasa/</a:t>
            </a:r>
          </a:p>
          <a:p>
            <a:r>
              <a:rPr lang="hu-HU" sz="800" dirty="0"/>
              <a:t>Készítette: Herman, D.E. et </a:t>
            </a:r>
            <a:r>
              <a:rPr lang="hu-HU" sz="800" dirty="0" err="1"/>
              <a:t>al</a:t>
            </a:r>
            <a:r>
              <a:rPr lang="hu-HU" sz="800" dirty="0"/>
              <a:t>. 1996. </a:t>
            </a:r>
            <a:r>
              <a:rPr lang="hu-HU" sz="800" dirty="0" err="1"/>
              <a:t>North</a:t>
            </a:r>
            <a:r>
              <a:rPr lang="hu-HU" sz="800" dirty="0"/>
              <a:t> Dakota </a:t>
            </a:r>
            <a:r>
              <a:rPr lang="hu-HU" sz="800" dirty="0" err="1"/>
              <a:t>tree</a:t>
            </a:r>
            <a:r>
              <a:rPr lang="hu-HU" sz="800" dirty="0"/>
              <a:t> </a:t>
            </a:r>
            <a:r>
              <a:rPr lang="hu-HU" sz="800" dirty="0" err="1"/>
              <a:t>handbook</a:t>
            </a:r>
            <a:r>
              <a:rPr lang="hu-HU" sz="800" dirty="0"/>
              <a:t>. USDA NRCS ND </a:t>
            </a:r>
            <a:r>
              <a:rPr lang="hu-HU" sz="800" dirty="0" err="1"/>
              <a:t>State</a:t>
            </a:r>
            <a:r>
              <a:rPr lang="hu-HU" sz="800" dirty="0"/>
              <a:t> </a:t>
            </a:r>
            <a:r>
              <a:rPr lang="hu-HU" sz="800" dirty="0" err="1"/>
              <a:t>Soil</a:t>
            </a:r>
            <a:r>
              <a:rPr lang="hu-HU" sz="800" dirty="0"/>
              <a:t> </a:t>
            </a:r>
            <a:r>
              <a:rPr lang="hu-HU" sz="800" dirty="0" err="1"/>
              <a:t>Conservation</a:t>
            </a:r>
            <a:r>
              <a:rPr lang="hu-HU" sz="800" dirty="0"/>
              <a:t> </a:t>
            </a:r>
            <a:r>
              <a:rPr lang="hu-HU" sz="800" dirty="0" err="1"/>
              <a:t>Committee</a:t>
            </a:r>
            <a:r>
              <a:rPr lang="hu-HU" sz="800" dirty="0"/>
              <a:t>; NDSU </a:t>
            </a:r>
            <a:r>
              <a:rPr lang="hu-HU" sz="800" dirty="0" err="1"/>
              <a:t>Extension</a:t>
            </a:r>
            <a:r>
              <a:rPr lang="hu-HU" sz="800" dirty="0"/>
              <a:t> and Western </a:t>
            </a:r>
            <a:r>
              <a:rPr lang="hu-HU" sz="800" dirty="0" err="1"/>
              <a:t>Area</a:t>
            </a:r>
            <a:r>
              <a:rPr lang="hu-HU" sz="800" dirty="0"/>
              <a:t> </a:t>
            </a:r>
            <a:r>
              <a:rPr lang="hu-HU" sz="800" dirty="0" err="1"/>
              <a:t>Power</a:t>
            </a:r>
            <a:r>
              <a:rPr lang="hu-HU" sz="800" dirty="0"/>
              <a:t> </a:t>
            </a:r>
            <a:r>
              <a:rPr lang="hu-HU" sz="800" dirty="0" err="1"/>
              <a:t>Admin</a:t>
            </a:r>
            <a:r>
              <a:rPr lang="hu-HU" sz="800" dirty="0"/>
              <a:t>., Bismarck, ND. - USDA, Közkincs, https://commons.wikimedia.org/w/index.php?curid=1008817</a:t>
            </a: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568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365126"/>
            <a:ext cx="10515600" cy="905344"/>
          </a:xfrm>
        </p:spPr>
        <p:txBody>
          <a:bodyPr/>
          <a:lstStyle/>
          <a:p>
            <a:pPr algn="ctr"/>
            <a:r>
              <a:rPr lang="hu-HU" b="1" dirty="0" smtClean="0">
                <a:solidFill>
                  <a:srgbClr val="00B050"/>
                </a:solidFill>
                <a:latin typeface="Roboto"/>
                <a:sym typeface="Roboto"/>
              </a:rPr>
              <a:t>Mit ad a fa?</a:t>
            </a:r>
            <a:endParaRPr lang="hu-HU" dirty="0"/>
          </a:p>
        </p:txBody>
      </p:sp>
      <p:pic>
        <p:nvPicPr>
          <p:cNvPr id="6" name="Tartalom helye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8200" y="3835436"/>
            <a:ext cx="1839977" cy="2155073"/>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3" name="Szövegdoboz 2"/>
          <p:cNvSpPr txBox="1"/>
          <p:nvPr/>
        </p:nvSpPr>
        <p:spPr>
          <a:xfrm>
            <a:off x="8173941" y="6096619"/>
            <a:ext cx="3919993" cy="1077218"/>
          </a:xfrm>
          <a:prstGeom prst="rect">
            <a:avLst/>
          </a:prstGeom>
          <a:noFill/>
        </p:spPr>
        <p:txBody>
          <a:bodyPr wrap="square" rtlCol="0">
            <a:spAutoFit/>
          </a:bodyPr>
          <a:lstStyle/>
          <a:p>
            <a:r>
              <a:rPr lang="hu-HU" sz="800" dirty="0" smtClean="0"/>
              <a:t>Fekete rigó fészek-Fotó: Földi Péter</a:t>
            </a:r>
          </a:p>
          <a:p>
            <a:r>
              <a:rPr lang="hu-HU" sz="800" dirty="0" smtClean="0"/>
              <a:t>https</a:t>
            </a:r>
            <a:r>
              <a:rPr lang="hu-HU" sz="800" dirty="0"/>
              <a:t>://www.autonavigator.hu/cikkek/igy-autopalyazz-nyaron-a-balaton-fele/ </a:t>
            </a:r>
            <a:r>
              <a:rPr lang="hu-HU" sz="800" dirty="0" smtClean="0"/>
              <a:t>http</a:t>
            </a:r>
            <a:r>
              <a:rPr lang="hu-HU" sz="800" dirty="0"/>
              <a:t>://</a:t>
            </a:r>
            <a:r>
              <a:rPr lang="hu-HU" sz="800" dirty="0" smtClean="0"/>
              <a:t>network.hu/fulopnebarnaeva/kepek/evszakok/oszi_avar</a:t>
            </a:r>
          </a:p>
          <a:p>
            <a:r>
              <a:rPr lang="hu-HU" sz="800" dirty="0" smtClean="0"/>
              <a:t>Készítette</a:t>
            </a:r>
            <a:r>
              <a:rPr lang="hu-HU" sz="800" dirty="0"/>
              <a:t>: </a:t>
            </a:r>
            <a:r>
              <a:rPr lang="hu-HU" sz="800" dirty="0" err="1"/>
              <a:t>PeterRohrbeck</a:t>
            </a:r>
            <a:r>
              <a:rPr lang="hu-HU" sz="800" dirty="0"/>
              <a:t> - A feltöltő saját munkája, CC BY-SA 4.0, https://</a:t>
            </a:r>
            <a:r>
              <a:rPr lang="hu-HU" sz="800" dirty="0" smtClean="0"/>
              <a:t>commons.wikimedia.org/w/index.php?curid=47068981</a:t>
            </a:r>
          </a:p>
          <a:p>
            <a:r>
              <a:rPr lang="hu-HU" sz="800" dirty="0" smtClean="0"/>
              <a:t>Készítette</a:t>
            </a:r>
            <a:r>
              <a:rPr lang="hu-HU" sz="800" dirty="0"/>
              <a:t>: </a:t>
            </a:r>
            <a:r>
              <a:rPr lang="hu-HU" sz="800" dirty="0" err="1"/>
              <a:t>Pellinger</a:t>
            </a:r>
            <a:r>
              <a:rPr lang="hu-HU" sz="800" dirty="0"/>
              <a:t> Attila a(z) magyar </a:t>
            </a:r>
            <a:r>
              <a:rPr lang="hu-HU" sz="800" dirty="0" err="1"/>
              <a:t>Wikipédia-ról</a:t>
            </a:r>
            <a:r>
              <a:rPr lang="hu-HU" sz="800" dirty="0"/>
              <a:t> - </a:t>
            </a:r>
            <a:r>
              <a:rPr lang="hu-HU" sz="800" dirty="0" err="1"/>
              <a:t>Áthozva</a:t>
            </a:r>
            <a:r>
              <a:rPr lang="hu-HU" sz="800" dirty="0"/>
              <a:t> a </a:t>
            </a:r>
            <a:r>
              <a:rPr lang="hu-HU" sz="800" dirty="0" err="1"/>
              <a:t>hu.wikipedia</a:t>
            </a:r>
            <a:r>
              <a:rPr lang="hu-HU" sz="800" dirty="0"/>
              <a:t> projektből a </a:t>
            </a:r>
            <a:r>
              <a:rPr lang="hu-HU" sz="800" dirty="0" err="1"/>
              <a:t>Commonsba</a:t>
            </a:r>
            <a:r>
              <a:rPr lang="hu-HU" sz="800" dirty="0"/>
              <a:t>.; 2008-09-27 (</a:t>
            </a:r>
            <a:r>
              <a:rPr lang="hu-HU" sz="800" dirty="0" err="1"/>
              <a:t>first</a:t>
            </a:r>
            <a:r>
              <a:rPr lang="hu-HU" sz="800" dirty="0"/>
              <a:t> version); 2008-09-27 (last version), CC BY 3.0, https://commons.wikimedia.org/w/index.php?curid=33243850</a:t>
            </a:r>
          </a:p>
        </p:txBody>
      </p:sp>
      <p:pic>
        <p:nvPicPr>
          <p:cNvPr id="1026" name="Picture 2" descr="Zuurstofteken stock illustratie. Illustratie bestaande uit elem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301" y="1648975"/>
            <a:ext cx="2028825"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fbud4-1.fna.fbcdn.net/v/t1.15752-9/56998329_591124128073096_2073231849659826176_n.jpg?_nc_cat=109&amp;_nc_sid=b96e70&amp;_nc_ohc=AdGllD61itEAX94Wl2t&amp;_nc_ht=scontent.fbud4-1.fna&amp;oh=87b889777dcfaaee1ea142c68a63db5b&amp;oe=5ECC154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5251" y="3976635"/>
            <a:ext cx="1058129" cy="1058129"/>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9597225" y="1131969"/>
            <a:ext cx="2044338" cy="2585323"/>
          </a:xfrm>
          <a:prstGeom prst="rect">
            <a:avLst/>
          </a:prstGeom>
          <a:noFill/>
          <a:ln w="19050">
            <a:solidFill>
              <a:srgbClr val="0070C0"/>
            </a:solidFill>
          </a:ln>
        </p:spPr>
        <p:txBody>
          <a:bodyPr wrap="square" rtlCol="0">
            <a:spAutoFit/>
          </a:bodyPr>
          <a:lstStyle/>
          <a:p>
            <a:r>
              <a:rPr lang="hu-HU" sz="1600" dirty="0"/>
              <a:t>Nagy mennyiségű </a:t>
            </a:r>
            <a:r>
              <a:rPr lang="hu-HU" sz="1600" dirty="0" smtClean="0"/>
              <a:t>szennyezőanyagot  </a:t>
            </a:r>
            <a:r>
              <a:rPr lang="hu-HU" sz="1600" dirty="0"/>
              <a:t>képes megszűrni.</a:t>
            </a:r>
          </a:p>
          <a:p>
            <a:r>
              <a:rPr lang="hu-HU" sz="1600" dirty="0"/>
              <a:t>A fa oxigént termel és szén-dioxidot köt meg, ezzel a folyamattal is jelentős mértékben járul hozzá a levegő tisztulásához.</a:t>
            </a:r>
          </a:p>
          <a:p>
            <a:endParaRPr lang="hu-HU" dirty="0"/>
          </a:p>
        </p:txBody>
      </p:sp>
      <p:sp>
        <p:nvSpPr>
          <p:cNvPr id="9" name="Szövegdoboz 8"/>
          <p:cNvSpPr txBox="1"/>
          <p:nvPr/>
        </p:nvSpPr>
        <p:spPr>
          <a:xfrm>
            <a:off x="2840325" y="5094708"/>
            <a:ext cx="2522026" cy="923330"/>
          </a:xfrm>
          <a:prstGeom prst="rect">
            <a:avLst/>
          </a:prstGeom>
          <a:noFill/>
          <a:ln w="19050">
            <a:solidFill>
              <a:schemeClr val="accent4">
                <a:lumMod val="50000"/>
              </a:schemeClr>
            </a:solidFill>
          </a:ln>
        </p:spPr>
        <p:txBody>
          <a:bodyPr wrap="square" rtlCol="0">
            <a:spAutoFit/>
          </a:bodyPr>
          <a:lstStyle/>
          <a:p>
            <a:r>
              <a:rPr lang="hu-HU" dirty="0" err="1" smtClean="0"/>
              <a:t>Élőhelyet</a:t>
            </a:r>
            <a:r>
              <a:rPr lang="hu-HU" dirty="0"/>
              <a:t>,</a:t>
            </a:r>
            <a:r>
              <a:rPr lang="hu-HU" dirty="0" smtClean="0"/>
              <a:t> </a:t>
            </a:r>
            <a:r>
              <a:rPr lang="hu-HU" dirty="0" err="1"/>
              <a:t>költőhelyet</a:t>
            </a:r>
            <a:r>
              <a:rPr lang="hu-HU" dirty="0"/>
              <a:t>, és </a:t>
            </a:r>
            <a:r>
              <a:rPr lang="hu-HU" dirty="0" smtClean="0"/>
              <a:t>élelmet ad </a:t>
            </a:r>
            <a:r>
              <a:rPr lang="hu-HU" dirty="0"/>
              <a:t>az állatoknak.</a:t>
            </a:r>
          </a:p>
          <a:p>
            <a:endParaRPr lang="hu-HU" dirty="0"/>
          </a:p>
        </p:txBody>
      </p:sp>
      <p:pic>
        <p:nvPicPr>
          <p:cNvPr id="11" name="Kép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111" y="1270469"/>
            <a:ext cx="3019584" cy="2158531"/>
          </a:xfrm>
          <a:prstGeom prst="rect">
            <a:avLst/>
          </a:prstGeom>
        </p:spPr>
      </p:pic>
      <p:sp>
        <p:nvSpPr>
          <p:cNvPr id="12" name="Szövegdoboz 11"/>
          <p:cNvSpPr txBox="1"/>
          <p:nvPr/>
        </p:nvSpPr>
        <p:spPr>
          <a:xfrm>
            <a:off x="4059606" y="1270469"/>
            <a:ext cx="3128373" cy="2585323"/>
          </a:xfrm>
          <a:prstGeom prst="rect">
            <a:avLst/>
          </a:prstGeom>
          <a:noFill/>
          <a:ln w="19050">
            <a:solidFill>
              <a:srgbClr val="C00000"/>
            </a:solidFill>
          </a:ln>
        </p:spPr>
        <p:txBody>
          <a:bodyPr wrap="square" rtlCol="0">
            <a:spAutoFit/>
          </a:bodyPr>
          <a:lstStyle/>
          <a:p>
            <a:r>
              <a:rPr lang="hu-HU" dirty="0" smtClean="0"/>
              <a:t>Az </a:t>
            </a:r>
            <a:r>
              <a:rPr lang="hu-HU" dirty="0"/>
              <a:t>erdőkben lehullott lomb vastag avarréteget képez, mely jelentős csapadékvíz felvételére képes, egyben tárolja azt, és csak lassan, folyamatosan bocsátja vissza a körforgásba. Ezzel jótékony hatást fejt ki a terület vízgazdálkodására.</a:t>
            </a:r>
          </a:p>
          <a:p>
            <a:endParaRPr lang="hu-HU" dirty="0"/>
          </a:p>
        </p:txBody>
      </p:sp>
      <p:pic>
        <p:nvPicPr>
          <p:cNvPr id="13" name="Kép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2578" y="4152660"/>
            <a:ext cx="3130802" cy="1764207"/>
          </a:xfrm>
          <a:prstGeom prst="rect">
            <a:avLst/>
          </a:prstGeom>
        </p:spPr>
      </p:pic>
      <p:sp>
        <p:nvSpPr>
          <p:cNvPr id="14" name="Szövegdoboz 13"/>
          <p:cNvSpPr txBox="1"/>
          <p:nvPr/>
        </p:nvSpPr>
        <p:spPr>
          <a:xfrm>
            <a:off x="8825948" y="4152660"/>
            <a:ext cx="2957885" cy="1200329"/>
          </a:xfrm>
          <a:prstGeom prst="rect">
            <a:avLst/>
          </a:prstGeom>
          <a:noFill/>
          <a:ln w="19050">
            <a:solidFill>
              <a:srgbClr val="00B050"/>
            </a:solidFill>
          </a:ln>
        </p:spPr>
        <p:txBody>
          <a:bodyPr wrap="square" rtlCol="0">
            <a:spAutoFit/>
          </a:bodyPr>
          <a:lstStyle/>
          <a:p>
            <a:r>
              <a:rPr lang="hu-HU" dirty="0"/>
              <a:t>A fasoroknak, erdősávoknak komoly szerepük van a zaj csökkentésében, illetve a szélerő mérséklésében is.</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3929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72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365126"/>
            <a:ext cx="10515600" cy="944965"/>
          </a:xfrm>
        </p:spPr>
        <p:txBody>
          <a:bodyPr>
            <a:normAutofit/>
          </a:bodyPr>
          <a:lstStyle/>
          <a:p>
            <a:pPr algn="ctr"/>
            <a:r>
              <a:rPr lang="hu-HU" sz="6000" b="1" dirty="0" err="1" smtClean="0">
                <a:solidFill>
                  <a:srgbClr val="00B050"/>
                </a:solidFill>
              </a:rPr>
              <a:t>Xilofág</a:t>
            </a:r>
            <a:r>
              <a:rPr lang="hu-HU" sz="6000" b="1" dirty="0" smtClean="0">
                <a:solidFill>
                  <a:srgbClr val="00B050"/>
                </a:solidFill>
              </a:rPr>
              <a:t> rovarok</a:t>
            </a:r>
            <a:endParaRPr lang="hu-HU" sz="6000" dirty="0"/>
          </a:p>
        </p:txBody>
      </p:sp>
      <p:sp>
        <p:nvSpPr>
          <p:cNvPr id="8" name="Tartalom helye 7"/>
          <p:cNvSpPr>
            <a:spLocks noGrp="1"/>
          </p:cNvSpPr>
          <p:nvPr>
            <p:ph sz="half" idx="1"/>
          </p:nvPr>
        </p:nvSpPr>
        <p:spPr>
          <a:xfrm>
            <a:off x="838199" y="1312985"/>
            <a:ext cx="8376139" cy="4863979"/>
          </a:xfrm>
        </p:spPr>
        <p:txBody>
          <a:bodyPr>
            <a:noAutofit/>
          </a:bodyPr>
          <a:lstStyle/>
          <a:p>
            <a:pPr marL="0" indent="0">
              <a:buNone/>
            </a:pPr>
            <a:r>
              <a:rPr lang="hu-HU" sz="2000" b="1" dirty="0" err="1" smtClean="0"/>
              <a:t>Xilofág</a:t>
            </a:r>
            <a:r>
              <a:rPr lang="hu-HU" sz="2000" dirty="0" err="1" smtClean="0"/>
              <a:t>nak</a:t>
            </a:r>
            <a:r>
              <a:rPr lang="hu-HU" sz="2000" dirty="0" smtClean="0"/>
              <a:t> </a:t>
            </a:r>
            <a:r>
              <a:rPr lang="hu-HU" sz="2000" dirty="0"/>
              <a:t>nevezzük a fásszárú növények fatestéből, azaz a </a:t>
            </a:r>
            <a:r>
              <a:rPr lang="hu-HU" sz="2000" dirty="0" err="1"/>
              <a:t>xilémből</a:t>
            </a:r>
            <a:r>
              <a:rPr lang="hu-HU" sz="2000" dirty="0"/>
              <a:t> táplálkozó élőlényeket, függetlenül attól, hogy a tápnövény már elpusztult, vagy még élő. Ezek az élőlények legtöbbször a fák és cserjék törzsében, tuskójában, ágaiban vagy kérge alatt élnek és táplálkoznak</a:t>
            </a:r>
            <a:r>
              <a:rPr lang="hu-HU" sz="2000" dirty="0" smtClean="0"/>
              <a:t>.</a:t>
            </a:r>
            <a:endParaRPr lang="hu-HU" sz="2000" baseline="30000" dirty="0"/>
          </a:p>
          <a:p>
            <a:pPr marL="0" indent="0">
              <a:buNone/>
            </a:pPr>
            <a:r>
              <a:rPr lang="hu-HU" sz="2000" dirty="0"/>
              <a:t>A fásszárú növények faszövetét (</a:t>
            </a:r>
            <a:r>
              <a:rPr lang="hu-HU" sz="2000" dirty="0" err="1"/>
              <a:t>xilemet</a:t>
            </a:r>
            <a:r>
              <a:rPr lang="hu-HU" sz="2000" dirty="0"/>
              <a:t>), valamint a kéreg- és háncs részt (</a:t>
            </a:r>
            <a:r>
              <a:rPr lang="hu-HU" sz="2000" dirty="0" err="1"/>
              <a:t>floem</a:t>
            </a:r>
            <a:r>
              <a:rPr lang="hu-HU" sz="2000" dirty="0"/>
              <a:t>) fogyasztják. Ezek a rovarok speciális szájszervvel, rágókkal rendelkeznek, amivel képesek a kemény fás szövet fogyasztására. Ezen rovarok egy része egész </a:t>
            </a:r>
            <a:r>
              <a:rPr lang="hu-HU" sz="2000" dirty="0" smtClean="0"/>
              <a:t>életében </a:t>
            </a:r>
            <a:r>
              <a:rPr lang="hu-HU" sz="2000" dirty="0"/>
              <a:t>csak fás részeket </a:t>
            </a:r>
            <a:r>
              <a:rPr lang="hu-HU" sz="2000" dirty="0" smtClean="0"/>
              <a:t>eszik, </a:t>
            </a:r>
            <a:r>
              <a:rPr lang="hu-HU" sz="2000" dirty="0"/>
              <a:t>a </a:t>
            </a:r>
            <a:r>
              <a:rPr lang="hu-HU" sz="2000" dirty="0" smtClean="0"/>
              <a:t>fában él, </a:t>
            </a:r>
            <a:r>
              <a:rPr lang="hu-HU" sz="2000" dirty="0"/>
              <a:t>mint például a szúbogarak, más részük csak lárva állapotban </a:t>
            </a:r>
            <a:r>
              <a:rPr lang="hu-HU" sz="2000" dirty="0" smtClean="0"/>
              <a:t>táplálkozik </a:t>
            </a:r>
            <a:r>
              <a:rPr lang="hu-HU" sz="2000" dirty="0"/>
              <a:t>a fákból, imágóként virágport és fanedveket </a:t>
            </a:r>
            <a:r>
              <a:rPr lang="hu-HU" sz="2000" dirty="0" smtClean="0"/>
              <a:t>fogyaszt, </a:t>
            </a:r>
            <a:r>
              <a:rPr lang="hu-HU" sz="2000" dirty="0"/>
              <a:t>például a cincérfélék</a:t>
            </a:r>
            <a:r>
              <a:rPr lang="hu-HU" sz="2000" dirty="0" smtClean="0"/>
              <a:t>.</a:t>
            </a:r>
            <a:endParaRPr lang="hu-HU" sz="2000" dirty="0"/>
          </a:p>
          <a:p>
            <a:pPr marL="0" indent="0">
              <a:buNone/>
            </a:pPr>
            <a:r>
              <a:rPr lang="hu-HU" sz="2000" dirty="0" smtClean="0"/>
              <a:t>A </a:t>
            </a:r>
            <a:r>
              <a:rPr lang="hu-HU" sz="2000" dirty="0" err="1"/>
              <a:t>xilofág</a:t>
            </a:r>
            <a:r>
              <a:rPr lang="hu-HU" sz="2000" dirty="0"/>
              <a:t> rovarok az erdei ökoszisztémákban jelentős szerepet töltenek be. Nélkülük az erdők tápanyagkörforgalma jelentős mértékben lelassulna, a fás növényekben felhalmozott szerves anyag csak igen lassan jutna vissza a talajba. A kemény faanyag bontásának megkezdését más élőlények nem lennének képesek </a:t>
            </a:r>
            <a:r>
              <a:rPr lang="hu-HU" sz="2000" dirty="0" smtClean="0"/>
              <a:t>elvégezni.</a:t>
            </a:r>
            <a:endParaRPr lang="hu-HU" sz="2000" dirty="0"/>
          </a:p>
          <a:p>
            <a:pPr marL="0" indent="0">
              <a:buNone/>
            </a:pPr>
            <a:endParaRPr lang="hu-HU" sz="1800"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9" name="Tartalom helye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9687158" y="1582310"/>
            <a:ext cx="1666642" cy="1953213"/>
          </a:xfrm>
        </p:spPr>
      </p:pic>
      <p:sp>
        <p:nvSpPr>
          <p:cNvPr id="2" name="Szövegdoboz 1"/>
          <p:cNvSpPr txBox="1"/>
          <p:nvPr/>
        </p:nvSpPr>
        <p:spPr>
          <a:xfrm>
            <a:off x="9406393" y="6424654"/>
            <a:ext cx="2785607" cy="461665"/>
          </a:xfrm>
          <a:prstGeom prst="rect">
            <a:avLst/>
          </a:prstGeom>
          <a:noFill/>
        </p:spPr>
        <p:txBody>
          <a:bodyPr wrap="square" rtlCol="0">
            <a:spAutoFit/>
          </a:bodyPr>
          <a:lstStyle/>
          <a:p>
            <a:r>
              <a:rPr lang="hu-HU" sz="800" dirty="0"/>
              <a:t>Készítette: </a:t>
            </a:r>
            <a:r>
              <a:rPr lang="hu-HU" sz="800" dirty="0" err="1"/>
              <a:t>Michal</a:t>
            </a:r>
            <a:r>
              <a:rPr lang="hu-HU" sz="800" dirty="0"/>
              <a:t> </a:t>
            </a:r>
            <a:r>
              <a:rPr lang="hu-HU" sz="800" dirty="0" err="1"/>
              <a:t>Klajban</a:t>
            </a:r>
            <a:r>
              <a:rPr lang="hu-HU" sz="800" dirty="0"/>
              <a:t> - A feltöltő saját munkája, CC BY-SA </a:t>
            </a:r>
            <a:r>
              <a:rPr lang="hu-HU" sz="800" dirty="0" smtClean="0"/>
              <a:t>3.0,https</a:t>
            </a:r>
            <a:r>
              <a:rPr lang="hu-HU" sz="800" dirty="0"/>
              <a:t>://commons.wikimedia.org/w/index.php?curid=4866358</a:t>
            </a:r>
          </a:p>
        </p:txBody>
      </p:sp>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58" y="3625795"/>
            <a:ext cx="1666642" cy="2222883"/>
          </a:xfrm>
          <a:prstGeom prst="rect">
            <a:avLst/>
          </a:prstGeom>
        </p:spPr>
      </p:pic>
      <p:sp>
        <p:nvSpPr>
          <p:cNvPr id="3" name="Szövegdoboz 2"/>
          <p:cNvSpPr txBox="1"/>
          <p:nvPr/>
        </p:nvSpPr>
        <p:spPr>
          <a:xfrm>
            <a:off x="9665773" y="5838763"/>
            <a:ext cx="1666642" cy="369332"/>
          </a:xfrm>
          <a:prstGeom prst="rect">
            <a:avLst/>
          </a:prstGeom>
          <a:noFill/>
        </p:spPr>
        <p:txBody>
          <a:bodyPr wrap="square" rtlCol="0">
            <a:spAutoFit/>
          </a:bodyPr>
          <a:lstStyle/>
          <a:p>
            <a:r>
              <a:rPr lang="hu-HU" sz="900" dirty="0"/>
              <a:t>Nagy hőscincér lárvajáratai és </a:t>
            </a:r>
            <a:r>
              <a:rPr lang="hu-HU" sz="900" dirty="0" smtClean="0"/>
              <a:t>kirepülőnyílásai.</a:t>
            </a:r>
            <a:endParaRPr lang="hu-HU" sz="900" dirty="0"/>
          </a:p>
        </p:txBody>
      </p:sp>
      <p:pic>
        <p:nvPicPr>
          <p:cNvPr id="10"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083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254" fill="hold"/>
                                        <p:tgtEl>
                                          <p:spTgt spid="10"/>
                                        </p:tgtEl>
                                      </p:cBhvr>
                                    </p:cmd>
                                  </p:childTnLst>
                                </p:cTn>
                              </p:par>
                            </p:childTnLst>
                          </p:cTn>
                        </p:par>
                      </p:childTnLst>
                    </p:cTn>
                  </p:par>
                </p:childTnLst>
              </p:cTn>
              <p:nextCondLst>
                <p:cond evt="onClick" delay="0">
                  <p:tgtEl>
                    <p:spTgt spid="10"/>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365125"/>
            <a:ext cx="10515600" cy="1060607"/>
          </a:xfrm>
        </p:spPr>
        <p:txBody>
          <a:bodyPr>
            <a:normAutofit/>
          </a:bodyPr>
          <a:lstStyle/>
          <a:p>
            <a:pPr algn="ctr"/>
            <a:r>
              <a:rPr lang="hu-HU" b="1" dirty="0" smtClean="0">
                <a:solidFill>
                  <a:srgbClr val="00B050"/>
                </a:solidFill>
                <a:latin typeface="Roboto"/>
                <a:sym typeface="Roboto"/>
              </a:rPr>
              <a:t>Mire használjuk a fát?</a:t>
            </a:r>
            <a:endParaRPr lang="hu-HU" dirty="0"/>
          </a:p>
        </p:txBody>
      </p:sp>
      <p:sp>
        <p:nvSpPr>
          <p:cNvPr id="13" name="Tartalom helye 12"/>
          <p:cNvSpPr>
            <a:spLocks noGrp="1"/>
          </p:cNvSpPr>
          <p:nvPr>
            <p:ph sz="half" idx="1"/>
          </p:nvPr>
        </p:nvSpPr>
        <p:spPr/>
        <p:txBody>
          <a:bodyPr/>
          <a:lstStyle/>
          <a:p>
            <a:r>
              <a:rPr lang="hu-HU" dirty="0" smtClean="0"/>
              <a:t>Papírgyártáshoz</a:t>
            </a:r>
          </a:p>
          <a:p>
            <a:r>
              <a:rPr lang="hu-HU" dirty="0" smtClean="0"/>
              <a:t>Építkezéshez</a:t>
            </a:r>
          </a:p>
          <a:p>
            <a:r>
              <a:rPr lang="hu-HU" dirty="0" smtClean="0"/>
              <a:t>Bútorkészítéshez</a:t>
            </a:r>
          </a:p>
          <a:p>
            <a:r>
              <a:rPr lang="hu-HU" dirty="0" smtClean="0"/>
              <a:t>Használati eszközök készítéséhez</a:t>
            </a:r>
          </a:p>
          <a:p>
            <a:pPr marL="0" indent="0">
              <a:buNone/>
            </a:pPr>
            <a:r>
              <a:rPr lang="hu-HU" dirty="0" err="1" smtClean="0"/>
              <a:t>Gyűjtsetek</a:t>
            </a:r>
            <a:r>
              <a:rPr lang="hu-HU" dirty="0" smtClean="0"/>
              <a:t> még ötleteket!</a:t>
            </a:r>
            <a:endParaRPr lang="hu-HU" dirty="0"/>
          </a:p>
        </p:txBody>
      </p:sp>
      <p:pic>
        <p:nvPicPr>
          <p:cNvPr id="16" name="Tartalom helye 1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619215" y="1294275"/>
            <a:ext cx="2194560" cy="1920565"/>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15" name="Szövegdoboz 14"/>
          <p:cNvSpPr txBox="1"/>
          <p:nvPr/>
        </p:nvSpPr>
        <p:spPr>
          <a:xfrm>
            <a:off x="6378000" y="5805932"/>
            <a:ext cx="6029347" cy="1077218"/>
          </a:xfrm>
          <a:prstGeom prst="rect">
            <a:avLst/>
          </a:prstGeom>
          <a:noFill/>
        </p:spPr>
        <p:txBody>
          <a:bodyPr wrap="square" rtlCol="0">
            <a:spAutoFit/>
          </a:bodyPr>
          <a:lstStyle/>
          <a:p>
            <a:r>
              <a:rPr lang="hu-HU" sz="800" dirty="0"/>
              <a:t>https://</a:t>
            </a:r>
            <a:r>
              <a:rPr lang="hu-HU" sz="800" dirty="0" smtClean="0"/>
              <a:t>www.grandopet.hu/kutya/kutya-felszereles/kutyahazak-es-felszereleseik/trixie-kutyahaz-natura-satortetos-s-71x77x76cm-cser-trx39530.html</a:t>
            </a:r>
          </a:p>
          <a:p>
            <a:r>
              <a:rPr lang="hu-HU" sz="800" dirty="0"/>
              <a:t>https://</a:t>
            </a:r>
            <a:r>
              <a:rPr lang="hu-HU" sz="800" dirty="0" smtClean="0"/>
              <a:t>www.meska.hu/t1146613-fakanal</a:t>
            </a:r>
          </a:p>
          <a:p>
            <a:r>
              <a:rPr lang="hu-HU" sz="800" dirty="0"/>
              <a:t>Készítette: Barabás Béla - https://www.google.hu/</a:t>
            </a:r>
            <a:r>
              <a:rPr lang="hu-HU" sz="800" dirty="0" err="1"/>
              <a:t>search?hl</a:t>
            </a:r>
            <a:r>
              <a:rPr lang="hu-HU" sz="800" dirty="0"/>
              <a:t>=</a:t>
            </a:r>
            <a:r>
              <a:rPr lang="hu-HU" sz="800" dirty="0" err="1"/>
              <a:t>hu&amp;dcr</a:t>
            </a:r>
            <a:r>
              <a:rPr lang="hu-HU" sz="800" dirty="0"/>
              <a:t>=0&amp;biw=1536&amp;bih=750&amp;tbm=</a:t>
            </a:r>
            <a:r>
              <a:rPr lang="hu-HU" sz="800" dirty="0" err="1"/>
              <a:t>isch&amp;sa</a:t>
            </a:r>
            <a:r>
              <a:rPr lang="hu-HU" sz="800" dirty="0"/>
              <a:t>=1&amp;ei=aLlhXNXrH635qwGEsazoBw&amp;q=Magyar+%C3%9Ajs%C3%A1g+napilap&amp;oq=Magyar+%C3%9Ajs%C3%A1g+napilap&amp;gs_l=img.3...3852.5906..6129...0.0..0.355.1362.1j6j1j1......0....1..gws-wiz-img.......0i8i30j0i24.BEL3yQqA_sU#imgrc=UV5L4pFp02VZsM:, Közkincs, https://</a:t>
            </a:r>
            <a:r>
              <a:rPr lang="hu-HU" sz="800" dirty="0" smtClean="0"/>
              <a:t>commons.wikimedia.org/w/index.php?curid=76508971</a:t>
            </a:r>
          </a:p>
          <a:p>
            <a:r>
              <a:rPr lang="hu-HU" sz="800" dirty="0"/>
              <a:t>https://furdancs.blog.hu/2017/05/08/ingatlanszemle_ronkhazak</a:t>
            </a:r>
          </a:p>
        </p:txBody>
      </p:sp>
      <p:pic>
        <p:nvPicPr>
          <p:cNvPr id="17" name="Kép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7238" y="3580974"/>
            <a:ext cx="1311977" cy="1966429"/>
          </a:xfrm>
          <a:prstGeom prst="rect">
            <a:avLst/>
          </a:prstGeom>
        </p:spPr>
      </p:pic>
      <p:pic>
        <p:nvPicPr>
          <p:cNvPr id="18" name="Kép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5985" y="1351816"/>
            <a:ext cx="1330011" cy="1930179"/>
          </a:xfrm>
          <a:prstGeom prst="rect">
            <a:avLst/>
          </a:prstGeom>
        </p:spPr>
      </p:pic>
      <p:pic>
        <p:nvPicPr>
          <p:cNvPr id="19" name="Kép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8200" y="3397806"/>
            <a:ext cx="2820461" cy="2018196"/>
          </a:xfrm>
          <a:prstGeom prst="rect">
            <a:avLst/>
          </a:prstGeom>
        </p:spPr>
      </p:pic>
      <p:pic>
        <p:nvPicPr>
          <p:cNvPr id="20" name="Kép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5745" y="4564189"/>
            <a:ext cx="1594836" cy="1594836"/>
          </a:xfrm>
          <a:prstGeom prst="rect">
            <a:avLst/>
          </a:prstGeom>
        </p:spPr>
      </p:pic>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141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72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3558367" y="480000"/>
            <a:ext cx="8153600" cy="763600"/>
          </a:xfrm>
          <a:prstGeom prst="rect">
            <a:avLst/>
          </a:prstGeom>
        </p:spPr>
        <p:txBody>
          <a:bodyPr spcFirstLastPara="1" vert="horz" wrap="square" lIns="121900" tIns="121900" rIns="121900" bIns="121900" rtlCol="0" anchor="t" anchorCtr="0">
            <a:noAutofit/>
          </a:bodyPr>
          <a:lstStyle/>
          <a:p>
            <a:r>
              <a:rPr lang="hu" sz="3200" dirty="0" smtClean="0">
                <a:latin typeface="Roboto"/>
                <a:ea typeface="Roboto"/>
                <a:cs typeface="Roboto"/>
                <a:sym typeface="Roboto"/>
              </a:rPr>
              <a:t>Változó Világ</a:t>
            </a:r>
            <a:endParaRPr sz="3200" dirty="0">
              <a:latin typeface="Roboto"/>
              <a:ea typeface="Roboto"/>
              <a:cs typeface="Roboto"/>
              <a:sym typeface="Roboto"/>
            </a:endParaRPr>
          </a:p>
        </p:txBody>
      </p:sp>
      <p:sp>
        <p:nvSpPr>
          <p:cNvPr id="154" name="Google Shape;154;p24"/>
          <p:cNvSpPr txBox="1">
            <a:spLocks noGrp="1"/>
          </p:cNvSpPr>
          <p:nvPr>
            <p:ph type="body" idx="1"/>
          </p:nvPr>
        </p:nvSpPr>
        <p:spPr>
          <a:xfrm>
            <a:off x="3558400" y="1536633"/>
            <a:ext cx="8153600" cy="4555200"/>
          </a:xfrm>
          <a:prstGeom prst="rect">
            <a:avLst/>
          </a:prstGeom>
        </p:spPr>
        <p:txBody>
          <a:bodyPr spcFirstLastPara="1" vert="horz" wrap="square" lIns="121900" tIns="121900" rIns="121900" bIns="121900" rtlCol="0" anchor="t" anchorCtr="0">
            <a:noAutofit/>
          </a:bodyPr>
          <a:lstStyle/>
          <a:p>
            <a:pPr indent="-423323">
              <a:lnSpc>
                <a:spcPct val="150000"/>
              </a:lnSpc>
              <a:buClr>
                <a:srgbClr val="000000"/>
              </a:buClr>
              <a:buSzPts val="1400"/>
              <a:buFont typeface="Roboto"/>
              <a:buChar char="●"/>
            </a:pPr>
            <a:r>
              <a:rPr lang="hu" sz="1867" dirty="0">
                <a:solidFill>
                  <a:srgbClr val="000000"/>
                </a:solidFill>
                <a:latin typeface="Roboto"/>
                <a:ea typeface="Roboto"/>
                <a:cs typeface="Roboto"/>
                <a:sym typeface="Roboto"/>
              </a:rPr>
              <a:t>1. </a:t>
            </a:r>
            <a:r>
              <a:rPr lang="hu" sz="1867" dirty="0" smtClean="0">
                <a:solidFill>
                  <a:srgbClr val="000000"/>
                </a:solidFill>
                <a:latin typeface="Roboto"/>
                <a:ea typeface="Roboto"/>
                <a:cs typeface="Roboto"/>
                <a:sym typeface="Roboto"/>
              </a:rPr>
              <a:t>Az élővilág kialakulása</a:t>
            </a:r>
            <a:endParaRPr sz="1867" dirty="0">
              <a:solidFill>
                <a:srgbClr val="000000"/>
              </a:solidFill>
              <a:latin typeface="Roboto"/>
              <a:ea typeface="Roboto"/>
              <a:cs typeface="Roboto"/>
              <a:sym typeface="Roboto"/>
            </a:endParaRPr>
          </a:p>
          <a:p>
            <a:pPr indent="-423323">
              <a:lnSpc>
                <a:spcPct val="150000"/>
              </a:lnSpc>
              <a:buClr>
                <a:srgbClr val="000000"/>
              </a:buClr>
              <a:buSzPts val="1400"/>
              <a:buFont typeface="Roboto"/>
              <a:buChar char="●"/>
            </a:pPr>
            <a:r>
              <a:rPr lang="hu" sz="1867" dirty="0">
                <a:solidFill>
                  <a:schemeClr val="dk1"/>
                </a:solidFill>
                <a:latin typeface="Roboto"/>
                <a:ea typeface="Roboto"/>
                <a:cs typeface="Roboto"/>
                <a:sym typeface="Roboto"/>
              </a:rPr>
              <a:t>2. </a:t>
            </a:r>
            <a:r>
              <a:rPr lang="hu" sz="1867" dirty="0">
                <a:solidFill>
                  <a:srgbClr val="000000"/>
                </a:solidFill>
                <a:latin typeface="Roboto"/>
                <a:ea typeface="Roboto"/>
                <a:cs typeface="Roboto"/>
                <a:sym typeface="Roboto"/>
              </a:rPr>
              <a:t>Élőlény és környezete </a:t>
            </a:r>
            <a:endParaRPr lang="hu" sz="1867" dirty="0" smtClean="0">
              <a:solidFill>
                <a:srgbClr val="000000"/>
              </a:solidFill>
              <a:latin typeface="Roboto"/>
              <a:ea typeface="Roboto"/>
              <a:cs typeface="Roboto"/>
              <a:sym typeface="Roboto"/>
            </a:endParaRPr>
          </a:p>
          <a:p>
            <a:pPr indent="-423323">
              <a:lnSpc>
                <a:spcPct val="150000"/>
              </a:lnSpc>
              <a:buClr>
                <a:srgbClr val="000000"/>
              </a:buClr>
              <a:buSzPts val="1400"/>
              <a:buFont typeface="Roboto"/>
              <a:buChar char="●"/>
            </a:pPr>
            <a:r>
              <a:rPr lang="hu" sz="1867" dirty="0" smtClean="0">
                <a:solidFill>
                  <a:srgbClr val="000000"/>
                </a:solidFill>
                <a:latin typeface="Roboto"/>
                <a:ea typeface="Roboto"/>
                <a:cs typeface="Roboto"/>
                <a:sym typeface="Roboto"/>
              </a:rPr>
              <a:t>3</a:t>
            </a:r>
            <a:r>
              <a:rPr lang="hu" sz="1867" dirty="0">
                <a:solidFill>
                  <a:srgbClr val="000000"/>
                </a:solidFill>
                <a:latin typeface="Roboto"/>
                <a:ea typeface="Roboto"/>
                <a:cs typeface="Roboto"/>
                <a:sym typeface="Roboto"/>
              </a:rPr>
              <a:t>. </a:t>
            </a:r>
            <a:r>
              <a:rPr lang="hu" sz="1867" dirty="0">
                <a:solidFill>
                  <a:schemeClr val="dk1"/>
                </a:solidFill>
                <a:latin typeface="Roboto"/>
                <a:ea typeface="Roboto"/>
                <a:cs typeface="Roboto"/>
                <a:sym typeface="Roboto"/>
              </a:rPr>
              <a:t>Milyen volt az éghajlat? – </a:t>
            </a:r>
            <a:r>
              <a:rPr lang="hu" sz="1867" dirty="0" smtClean="0">
                <a:solidFill>
                  <a:schemeClr val="dk1"/>
                </a:solidFill>
                <a:latin typeface="Roboto"/>
                <a:ea typeface="Roboto"/>
                <a:cs typeface="Roboto"/>
                <a:sym typeface="Roboto"/>
              </a:rPr>
              <a:t>Klímajelző </a:t>
            </a:r>
            <a:r>
              <a:rPr lang="hu" sz="1867" dirty="0">
                <a:solidFill>
                  <a:schemeClr val="dk1"/>
                </a:solidFill>
                <a:latin typeface="Roboto"/>
                <a:ea typeface="Roboto"/>
                <a:cs typeface="Roboto"/>
                <a:sym typeface="Roboto"/>
              </a:rPr>
              <a:t>fosszíliák </a:t>
            </a:r>
            <a:endParaRPr lang="hu" sz="1867" dirty="0" smtClean="0">
              <a:solidFill>
                <a:schemeClr val="dk1"/>
              </a:solidFill>
              <a:latin typeface="Roboto"/>
              <a:ea typeface="Roboto"/>
              <a:cs typeface="Roboto"/>
              <a:sym typeface="Roboto"/>
            </a:endParaRPr>
          </a:p>
          <a:p>
            <a:pPr indent="-423323">
              <a:lnSpc>
                <a:spcPct val="150000"/>
              </a:lnSpc>
              <a:buClr>
                <a:srgbClr val="000000"/>
              </a:buClr>
              <a:buSzPts val="1400"/>
              <a:buFont typeface="Roboto"/>
              <a:buChar char="●"/>
            </a:pPr>
            <a:r>
              <a:rPr lang="hu" sz="1867" dirty="0" smtClean="0">
                <a:solidFill>
                  <a:srgbClr val="000000"/>
                </a:solidFill>
                <a:latin typeface="Roboto"/>
                <a:ea typeface="Roboto"/>
                <a:cs typeface="Roboto"/>
                <a:sym typeface="Roboto"/>
              </a:rPr>
              <a:t>4</a:t>
            </a:r>
            <a:r>
              <a:rPr lang="hu" sz="1867" dirty="0">
                <a:solidFill>
                  <a:srgbClr val="000000"/>
                </a:solidFill>
                <a:latin typeface="Roboto"/>
                <a:ea typeface="Roboto"/>
                <a:cs typeface="Roboto"/>
                <a:sym typeface="Roboto"/>
              </a:rPr>
              <a:t>. </a:t>
            </a:r>
            <a:r>
              <a:rPr lang="hu" sz="1867" dirty="0">
                <a:solidFill>
                  <a:schemeClr val="dk1"/>
                </a:solidFill>
                <a:latin typeface="Roboto"/>
                <a:ea typeface="Roboto"/>
                <a:cs typeface="Roboto"/>
                <a:sym typeface="Roboto"/>
              </a:rPr>
              <a:t>Milyen volt az éghajlat? –</a:t>
            </a:r>
            <a:r>
              <a:rPr lang="hu" sz="1867" dirty="0" smtClean="0">
                <a:solidFill>
                  <a:schemeClr val="dk1"/>
                </a:solidFill>
                <a:latin typeface="Roboto"/>
                <a:ea typeface="Roboto"/>
                <a:cs typeface="Roboto"/>
                <a:sym typeface="Roboto"/>
              </a:rPr>
              <a:t> </a:t>
            </a:r>
            <a:r>
              <a:rPr lang="hu" sz="1867" dirty="0">
                <a:solidFill>
                  <a:schemeClr val="dk1"/>
                </a:solidFill>
                <a:latin typeface="Roboto"/>
                <a:ea typeface="Roboto"/>
                <a:cs typeface="Roboto"/>
                <a:sym typeface="Roboto"/>
              </a:rPr>
              <a:t>J</a:t>
            </a:r>
            <a:r>
              <a:rPr lang="hu" sz="1867" dirty="0" smtClean="0">
                <a:solidFill>
                  <a:schemeClr val="dk1"/>
                </a:solidFill>
                <a:latin typeface="Roboto"/>
                <a:ea typeface="Roboto"/>
                <a:cs typeface="Roboto"/>
                <a:sym typeface="Roboto"/>
              </a:rPr>
              <a:t>égkorszak </a:t>
            </a:r>
          </a:p>
          <a:p>
            <a:pPr indent="-423323">
              <a:lnSpc>
                <a:spcPct val="150000"/>
              </a:lnSpc>
              <a:buClr>
                <a:srgbClr val="000000"/>
              </a:buClr>
              <a:buSzPts val="1400"/>
              <a:buFont typeface="Roboto"/>
              <a:buChar char="●"/>
            </a:pPr>
            <a:r>
              <a:rPr lang="hu" sz="1867" dirty="0" smtClean="0">
                <a:solidFill>
                  <a:srgbClr val="000000"/>
                </a:solidFill>
                <a:latin typeface="Roboto"/>
                <a:ea typeface="Roboto"/>
                <a:cs typeface="Roboto"/>
                <a:sym typeface="Roboto"/>
              </a:rPr>
              <a:t>5</a:t>
            </a:r>
            <a:r>
              <a:rPr lang="hu" sz="1867" dirty="0">
                <a:solidFill>
                  <a:srgbClr val="000000"/>
                </a:solidFill>
                <a:latin typeface="Roboto"/>
                <a:ea typeface="Roboto"/>
                <a:cs typeface="Roboto"/>
                <a:sym typeface="Roboto"/>
              </a:rPr>
              <a:t>. </a:t>
            </a:r>
            <a:r>
              <a:rPr lang="hu" sz="1867" b="1" dirty="0" smtClean="0">
                <a:solidFill>
                  <a:srgbClr val="00B050"/>
                </a:solidFill>
                <a:latin typeface="Roboto"/>
                <a:ea typeface="Roboto"/>
                <a:cs typeface="Roboto"/>
                <a:sym typeface="Roboto"/>
              </a:rPr>
              <a:t>Milyen volt az éghajlat? – Dendrokronológia </a:t>
            </a:r>
            <a:endParaRPr sz="1867" b="1" dirty="0">
              <a:solidFill>
                <a:srgbClr val="00B050"/>
              </a:solidFill>
              <a:latin typeface="Roboto"/>
              <a:ea typeface="Roboto"/>
              <a:cs typeface="Roboto"/>
              <a:sym typeface="Roboto"/>
            </a:endParaRPr>
          </a:p>
        </p:txBody>
      </p:sp>
      <p:pic>
        <p:nvPicPr>
          <p:cNvPr id="155" name="Google Shape;155;p24"/>
          <p:cNvPicPr preferRelativeResize="0"/>
          <p:nvPr/>
        </p:nvPicPr>
        <p:blipFill rotWithShape="1">
          <a:blip r:embed="rId5">
            <a:alphaModFix/>
          </a:blip>
          <a:srcRect l="1133" r="1133"/>
          <a:stretch/>
        </p:blipFill>
        <p:spPr>
          <a:xfrm>
            <a:off x="680785" y="479985"/>
            <a:ext cx="2420224" cy="3137858"/>
          </a:xfrm>
          <a:prstGeom prst="rect">
            <a:avLst/>
          </a:prstGeom>
          <a:noFill/>
          <a:ln>
            <a:noFill/>
          </a:ln>
        </p:spPr>
      </p:pic>
      <p:sp>
        <p:nvSpPr>
          <p:cNvPr id="156" name="Google Shape;156;p24"/>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157" name="Google Shape;157;p24"/>
          <p:cNvSpPr txBox="1">
            <a:spLocks noGrp="1"/>
          </p:cNvSpPr>
          <p:nvPr>
            <p:ph type="ctrTitle" idx="4294967295"/>
          </p:nvPr>
        </p:nvSpPr>
        <p:spPr>
          <a:xfrm>
            <a:off x="680800" y="6384867"/>
            <a:ext cx="8699600" cy="473200"/>
          </a:xfrm>
          <a:prstGeom prst="rect">
            <a:avLst/>
          </a:prstGeom>
        </p:spPr>
        <p:txBody>
          <a:bodyPr spcFirstLastPara="1" vert="horz" wrap="square" lIns="121900" tIns="121900" rIns="121900" bIns="121900" rtlCol="0" anchor="ctr" anchorCtr="0">
            <a:noAutofit/>
          </a:bodyPr>
          <a:lstStyle/>
          <a:p>
            <a:pPr>
              <a:spcBef>
                <a:spcPts val="0"/>
              </a:spcBef>
            </a:pPr>
            <a:r>
              <a:rPr lang="hu" sz="1600">
                <a:latin typeface="Roboto"/>
                <a:ea typeface="Roboto"/>
                <a:cs typeface="Roboto"/>
                <a:sym typeface="Roboto"/>
              </a:rPr>
              <a:t>EFOP-3.3.6-17-2017-00001 Élményből tudást – Természetesen a Mátra Múzeumban</a:t>
            </a:r>
            <a:endParaRPr sz="1600">
              <a:latin typeface="Roboto"/>
              <a:ea typeface="Roboto"/>
              <a:cs typeface="Roboto"/>
              <a:sym typeface="Roboto"/>
            </a:endParaRPr>
          </a:p>
        </p:txBody>
      </p:sp>
      <p:sp>
        <p:nvSpPr>
          <p:cNvPr id="2" name="Szövegdoboz 1"/>
          <p:cNvSpPr txBox="1"/>
          <p:nvPr/>
        </p:nvSpPr>
        <p:spPr>
          <a:xfrm>
            <a:off x="747423" y="4007457"/>
            <a:ext cx="2480807" cy="2308324"/>
          </a:xfrm>
          <a:prstGeom prst="rect">
            <a:avLst/>
          </a:prstGeom>
          <a:noFill/>
        </p:spPr>
        <p:txBody>
          <a:bodyPr wrap="square" rtlCol="0">
            <a:spAutoFit/>
          </a:bodyPr>
          <a:lstStyle/>
          <a:p>
            <a:r>
              <a:rPr lang="hu-HU" dirty="0"/>
              <a:t>Korosztály: 7-8. osztály</a:t>
            </a:r>
          </a:p>
          <a:p>
            <a:r>
              <a:rPr lang="hu-HU" dirty="0"/>
              <a:t>Kapcsolódás a NAT-hoz:</a:t>
            </a:r>
          </a:p>
          <a:p>
            <a:r>
              <a:rPr lang="hu-HU" dirty="0"/>
              <a:t>Ember és természet&gt;</a:t>
            </a:r>
          </a:p>
          <a:p>
            <a:r>
              <a:rPr lang="hu-HU" dirty="0"/>
              <a:t>Tudomány, technika, kultúra&gt;a természettudományos megismerés.</a:t>
            </a: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4005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85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365125"/>
            <a:ext cx="10515600" cy="830263"/>
          </a:xfrm>
        </p:spPr>
        <p:txBody>
          <a:bodyPr>
            <a:normAutofit/>
          </a:bodyPr>
          <a:lstStyle/>
          <a:p>
            <a:r>
              <a:rPr lang="hu-HU" b="1" dirty="0" smtClean="0">
                <a:solidFill>
                  <a:srgbClr val="00B050"/>
                </a:solidFill>
                <a:latin typeface="Roboto"/>
                <a:sym typeface="Roboto"/>
              </a:rPr>
              <a:t>Hogyan készül a papír?</a:t>
            </a:r>
            <a:endParaRPr lang="hu-HU" dirty="0"/>
          </a:p>
        </p:txBody>
      </p:sp>
      <p:sp>
        <p:nvSpPr>
          <p:cNvPr id="13" name="Tartalom helye 12"/>
          <p:cNvSpPr>
            <a:spLocks noGrp="1"/>
          </p:cNvSpPr>
          <p:nvPr>
            <p:ph idx="1"/>
          </p:nvPr>
        </p:nvSpPr>
        <p:spPr>
          <a:xfrm>
            <a:off x="730784" y="1610181"/>
            <a:ext cx="10969487" cy="4901937"/>
          </a:xfrm>
        </p:spPr>
        <p:txBody>
          <a:bodyPr>
            <a:noAutofit/>
          </a:bodyPr>
          <a:lstStyle/>
          <a:p>
            <a:r>
              <a:rPr lang="hu-HU" sz="1600" dirty="0"/>
              <a:t>Első lépésben, a környezetvédők rémálma: </a:t>
            </a:r>
            <a:r>
              <a:rPr lang="hu-HU" sz="1600" b="1" dirty="0"/>
              <a:t>kivágják a </a:t>
            </a:r>
            <a:r>
              <a:rPr lang="hu-HU" sz="1600" b="1" dirty="0" smtClean="0"/>
              <a:t>fákat és feldarabolják</a:t>
            </a:r>
            <a:r>
              <a:rPr lang="hu-HU" sz="1600" dirty="0" smtClean="0"/>
              <a:t>.</a:t>
            </a:r>
          </a:p>
          <a:p>
            <a:pPr fontAlgn="base"/>
            <a:r>
              <a:rPr lang="hu-HU" sz="1600" b="1" dirty="0" smtClean="0"/>
              <a:t>Fa </a:t>
            </a:r>
            <a:r>
              <a:rPr lang="hu-HU" sz="1600" b="1" dirty="0"/>
              <a:t>áztatása, </a:t>
            </a:r>
            <a:r>
              <a:rPr lang="hu-HU" sz="1600" b="1" dirty="0" smtClean="0"/>
              <a:t>hántolása</a:t>
            </a:r>
            <a:r>
              <a:rPr lang="hu-HU" sz="1600" dirty="0" smtClean="0"/>
              <a:t>. A </a:t>
            </a:r>
            <a:r>
              <a:rPr lang="hu-HU" sz="1600" dirty="0"/>
              <a:t>kéreg anyaga a papírt barnás színűvé tenné, ezért </a:t>
            </a:r>
            <a:r>
              <a:rPr lang="hu-HU" sz="1600" dirty="0" err="1"/>
              <a:t>kérgező</a:t>
            </a:r>
            <a:r>
              <a:rPr lang="hu-HU" sz="1600" dirty="0"/>
              <a:t> és hántoló gépekkel lehántják róla.</a:t>
            </a:r>
          </a:p>
          <a:p>
            <a:r>
              <a:rPr lang="hu-HU" sz="1600" b="1" dirty="0" smtClean="0"/>
              <a:t>Rönkök felaprítása</a:t>
            </a:r>
            <a:r>
              <a:rPr lang="hu-HU" sz="1600" dirty="0" smtClean="0"/>
              <a:t>. </a:t>
            </a:r>
            <a:r>
              <a:rPr lang="hu-HU" sz="1600" dirty="0"/>
              <a:t>Facsiszoló és faaprító gépekkel dolgozzák fel a rönköket</a:t>
            </a:r>
            <a:r>
              <a:rPr lang="hu-HU" sz="1600" dirty="0" smtClean="0"/>
              <a:t>.</a:t>
            </a:r>
          </a:p>
          <a:p>
            <a:r>
              <a:rPr lang="hu-HU" sz="1600" b="1" dirty="0" err="1" smtClean="0"/>
              <a:t>Pépesítés</a:t>
            </a:r>
            <a:r>
              <a:rPr lang="hu-HU" sz="1600" dirty="0" smtClean="0"/>
              <a:t>. </a:t>
            </a:r>
            <a:r>
              <a:rPr lang="hu-HU" sz="1600" dirty="0"/>
              <a:t>Vízzel </a:t>
            </a:r>
            <a:r>
              <a:rPr lang="hu-HU" sz="1600" dirty="0" err="1"/>
              <a:t>pépesítik</a:t>
            </a:r>
            <a:r>
              <a:rPr lang="hu-HU" sz="1600" dirty="0"/>
              <a:t>, főzik, kémiai anyagokkal leválasztják a cellulóz rostokat, és nátrium szulfidot adnak hozzá. Így választják szét a fa rostjait finomabb szálakra</a:t>
            </a:r>
            <a:r>
              <a:rPr lang="hu-HU" sz="1600" dirty="0" smtClean="0"/>
              <a:t>.</a:t>
            </a:r>
          </a:p>
          <a:p>
            <a:r>
              <a:rPr lang="hu-HU" sz="1600" b="1" dirty="0" smtClean="0"/>
              <a:t>Átmosás</a:t>
            </a:r>
            <a:r>
              <a:rPr lang="hu-HU" sz="1600" dirty="0" smtClean="0"/>
              <a:t>. </a:t>
            </a:r>
            <a:r>
              <a:rPr lang="hu-HU" sz="1600" dirty="0"/>
              <a:t>Átmossák a vegyi oldáson átesett, rostokból álló pépet</a:t>
            </a:r>
            <a:r>
              <a:rPr lang="hu-HU" sz="1600" dirty="0" smtClean="0"/>
              <a:t>.</a:t>
            </a:r>
          </a:p>
          <a:p>
            <a:r>
              <a:rPr lang="hu-HU" sz="1600" b="1" dirty="0" smtClean="0"/>
              <a:t>Őrlés.</a:t>
            </a:r>
            <a:r>
              <a:rPr lang="hu-HU" sz="1600" dirty="0" smtClean="0"/>
              <a:t> </a:t>
            </a:r>
            <a:r>
              <a:rPr lang="hu-HU" sz="1600" dirty="0"/>
              <a:t>Az apró rostszálak őrlése, </a:t>
            </a:r>
            <a:r>
              <a:rPr lang="hu-HU" sz="1600" dirty="0" err="1"/>
              <a:t>fibrálása</a:t>
            </a:r>
            <a:r>
              <a:rPr lang="hu-HU" sz="1600" dirty="0"/>
              <a:t>. Ez a művelet megnöveli a rostok felszínét és így könnyebben összetapadnak</a:t>
            </a:r>
            <a:r>
              <a:rPr lang="hu-HU" sz="1600" dirty="0" smtClean="0"/>
              <a:t>.</a:t>
            </a:r>
          </a:p>
          <a:p>
            <a:r>
              <a:rPr lang="hu-HU" sz="1600" b="1" dirty="0" smtClean="0"/>
              <a:t>Adalékanyagok hozzáadása</a:t>
            </a:r>
            <a:r>
              <a:rPr lang="hu-HU" sz="1600" dirty="0" smtClean="0"/>
              <a:t>. </a:t>
            </a:r>
            <a:r>
              <a:rPr lang="hu-HU" sz="1600" dirty="0"/>
              <a:t>Ezektől függ a papír különlegessége, minősége. A hozzáadott adalékanyagok: kalcium-karbonát, klór</a:t>
            </a:r>
            <a:r>
              <a:rPr lang="hu-HU" sz="1600" dirty="0" smtClean="0"/>
              <a:t>, enyv</a:t>
            </a:r>
            <a:r>
              <a:rPr lang="hu-HU" sz="1600" dirty="0"/>
              <a:t>. A klór a papír fehérítésére, az enyv pedig a víztaszítás szempontjából jelentős. Erős papírt állítanak elő, ha sok adalékanyaggal kezelik a pépet. Így jön létre például az írólap és a hullámkarton doboz</a:t>
            </a:r>
            <a:r>
              <a:rPr lang="hu-HU" sz="1600" dirty="0" smtClean="0"/>
              <a:t>.</a:t>
            </a:r>
          </a:p>
          <a:p>
            <a:r>
              <a:rPr lang="hu-HU" sz="1600" b="1" dirty="0" smtClean="0"/>
              <a:t>Szitálás.</a:t>
            </a:r>
            <a:r>
              <a:rPr lang="hu-HU" sz="1600" dirty="0" smtClean="0"/>
              <a:t> </a:t>
            </a:r>
            <a:r>
              <a:rPr lang="hu-HU" sz="1600" dirty="0"/>
              <a:t>Ez a művelet a papírgyártó gépsor elején megy végbe, tulajdonképpen az a célja, mint a hagyományos szitának: eltávolítani a folyadékot az anyagból. A szitaszövet hengersoron gördül, ezen van a pép, ami közben szárad, folytonos szalagot alkot, több méter széles hengersoron haladva</a:t>
            </a:r>
            <a:r>
              <a:rPr lang="hu-HU" sz="1600" dirty="0" smtClean="0"/>
              <a:t>.</a:t>
            </a:r>
          </a:p>
          <a:p>
            <a:r>
              <a:rPr lang="hu-HU" sz="1600" b="1" dirty="0"/>
              <a:t>P</a:t>
            </a:r>
            <a:r>
              <a:rPr lang="hu-HU" sz="1600" b="1" dirty="0" smtClean="0"/>
              <a:t>réselés</a:t>
            </a:r>
            <a:r>
              <a:rPr lang="hu-HU" sz="1600" dirty="0" smtClean="0"/>
              <a:t>. </a:t>
            </a:r>
            <a:r>
              <a:rPr lang="hu-HU" sz="1600" dirty="0"/>
              <a:t>A préshengerek megfelelő méretre sajtolják a közöttük áthaladó papírlemezt</a:t>
            </a:r>
            <a:r>
              <a:rPr lang="hu-HU" sz="1600" dirty="0" smtClean="0"/>
              <a:t>.</a:t>
            </a:r>
          </a:p>
          <a:p>
            <a:pPr fontAlgn="base"/>
            <a:r>
              <a:rPr lang="hu-HU" sz="1600" b="1" dirty="0" smtClean="0"/>
              <a:t>Szárítás.</a:t>
            </a:r>
            <a:r>
              <a:rPr lang="hu-HU" sz="1600" dirty="0" smtClean="0"/>
              <a:t> </a:t>
            </a:r>
            <a:r>
              <a:rPr lang="hu-HU" sz="1600" dirty="0"/>
              <a:t>A feszítőhengereken szárad, majd feltekercselhető</a:t>
            </a:r>
            <a:r>
              <a:rPr lang="hu-HU" sz="1600" dirty="0" smtClean="0"/>
              <a:t>.</a:t>
            </a:r>
          </a:p>
          <a:p>
            <a:pPr marL="0" indent="0" fontAlgn="base">
              <a:buNone/>
            </a:pPr>
            <a:r>
              <a:rPr lang="hu-HU" sz="1400" dirty="0" smtClean="0">
                <a:hlinkClick r:id="rId4"/>
              </a:rPr>
              <a:t>      https</a:t>
            </a:r>
            <a:r>
              <a:rPr lang="hu-HU" sz="1400" dirty="0">
                <a:hlinkClick r:id="rId4"/>
              </a:rPr>
              <a:t>://www.youtube.com/watch?v=GAiS-vetWak</a:t>
            </a:r>
            <a:endParaRPr lang="hu-HU" sz="1400" dirty="0"/>
          </a:p>
          <a:p>
            <a:pPr marL="0" indent="0">
              <a:buNone/>
            </a:pPr>
            <a:r>
              <a:rPr lang="hu-HU" sz="1400" dirty="0"/>
              <a:t/>
            </a:r>
            <a:br>
              <a:rPr lang="hu-HU" sz="1400" dirty="0"/>
            </a:br>
            <a:endParaRPr lang="hu-HU" sz="1400" dirty="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Kép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239" y="2964704"/>
            <a:ext cx="1278636" cy="928591"/>
          </a:xfrm>
          <a:prstGeom prst="rect">
            <a:avLst/>
          </a:prstGeom>
        </p:spPr>
      </p:pic>
      <p:pic>
        <p:nvPicPr>
          <p:cNvPr id="3" name="Kép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955" y="5306493"/>
            <a:ext cx="1316875" cy="1316875"/>
          </a:xfrm>
          <a:prstGeom prst="rect">
            <a:avLst/>
          </a:prstGeom>
        </p:spPr>
      </p:pic>
      <p:sp>
        <p:nvSpPr>
          <p:cNvPr id="6" name="Szövegdoboz 5"/>
          <p:cNvSpPr txBox="1"/>
          <p:nvPr/>
        </p:nvSpPr>
        <p:spPr>
          <a:xfrm>
            <a:off x="9979222" y="6623368"/>
            <a:ext cx="2592515" cy="215444"/>
          </a:xfrm>
          <a:prstGeom prst="rect">
            <a:avLst/>
          </a:prstGeom>
          <a:noFill/>
        </p:spPr>
        <p:txBody>
          <a:bodyPr wrap="square" rtlCol="0">
            <a:spAutoFit/>
          </a:bodyPr>
          <a:lstStyle/>
          <a:p>
            <a:r>
              <a:rPr lang="hu-HU" sz="800" dirty="0"/>
              <a:t>https://kozepsuli.hu/hogyan-lesz-fabol-papir/</a:t>
            </a:r>
          </a:p>
        </p:txBody>
      </p:sp>
      <p:pic>
        <p:nvPicPr>
          <p:cNvPr id="8" name="Kép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6218" y="623888"/>
            <a:ext cx="1524000" cy="1143000"/>
          </a:xfrm>
          <a:prstGeom prst="rect">
            <a:avLst/>
          </a:prstGeom>
        </p:spPr>
      </p:pic>
      <p:pic>
        <p:nvPicPr>
          <p:cNvPr id="9"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95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607"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A fa részei</a:t>
            </a:r>
            <a:endParaRPr lang="hu-HU" dirty="0"/>
          </a:p>
        </p:txBody>
      </p:sp>
      <p:pic>
        <p:nvPicPr>
          <p:cNvPr id="6" name="Tartalom helye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19275" y="2910681"/>
            <a:ext cx="3219450" cy="2181225"/>
          </a:xfrm>
        </p:spPr>
      </p:pic>
      <p:pic>
        <p:nvPicPr>
          <p:cNvPr id="8" name="Tartalom helye 7"/>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056847"/>
            <a:ext cx="5181600" cy="3888893"/>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054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3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A fa részei</a:t>
            </a:r>
            <a:endParaRPr lang="hu-HU" dirty="0"/>
          </a:p>
        </p:txBody>
      </p:sp>
      <p:sp>
        <p:nvSpPr>
          <p:cNvPr id="13" name="Tartalom helye 12"/>
          <p:cNvSpPr>
            <a:spLocks noGrp="1"/>
          </p:cNvSpPr>
          <p:nvPr>
            <p:ph idx="1"/>
          </p:nvPr>
        </p:nvSpPr>
        <p:spPr>
          <a:xfrm>
            <a:off x="838199" y="1825625"/>
            <a:ext cx="10969487" cy="4351338"/>
          </a:xfrm>
        </p:spPr>
        <p:txBody>
          <a:bodyPr>
            <a:normAutofit fontScale="92500"/>
          </a:bodyPr>
          <a:lstStyle/>
          <a:p>
            <a:r>
              <a:rPr lang="hu-HU" sz="2600" b="1" dirty="0"/>
              <a:t>KÉREG</a:t>
            </a:r>
            <a:r>
              <a:rPr lang="hu-HU" sz="2600" dirty="0"/>
              <a:t>- a fa külső része, mely megakadályozza a fa kiszáradását és védi a külső sérülésektől. Egy külső, elhalt para rétegből és egy belső rostrétegből áll.</a:t>
            </a:r>
          </a:p>
          <a:p>
            <a:r>
              <a:rPr lang="hu-HU" sz="2600" b="1" dirty="0"/>
              <a:t>HÁNCS</a:t>
            </a:r>
            <a:r>
              <a:rPr lang="hu-HU" sz="2600" dirty="0"/>
              <a:t>- a kéreg belső részén lévő rostos anyag mely a levelek által előállított szerves anyagot szállítja vagy raktározza.</a:t>
            </a:r>
          </a:p>
          <a:p>
            <a:r>
              <a:rPr lang="hu-HU" sz="2600" b="1" dirty="0"/>
              <a:t>KAMBIUM</a:t>
            </a:r>
            <a:r>
              <a:rPr lang="hu-HU" sz="2600" dirty="0"/>
              <a:t>- szabad szemmel nem látható osztódó sejtszövetből álló réteg, mely a fatörzs külső részei felé a háncs, befelé a fatest sejtjeit hozza létre körkörös rétegekben.</a:t>
            </a:r>
          </a:p>
          <a:p>
            <a:r>
              <a:rPr lang="hu-HU" sz="2600" b="1" dirty="0"/>
              <a:t>FATEST</a:t>
            </a:r>
            <a:r>
              <a:rPr lang="hu-HU" sz="2600" dirty="0"/>
              <a:t>- szilárdító, tartó szerepe mellett itt találhatók azok a szállítóelemek, melyek a gyökértől a levelekig szállítják a vizet és a benne lévő ásványi anyagokat valamint raktározzák is azokat.</a:t>
            </a:r>
          </a:p>
          <a:p>
            <a:r>
              <a:rPr lang="hu-HU" sz="2600" b="1" dirty="0"/>
              <a:t>BÉL</a:t>
            </a:r>
            <a:r>
              <a:rPr lang="hu-HU" sz="2600" dirty="0"/>
              <a:t>- a fatörzs legbelső, középponti része, mely nagy üregű, vékony falú sejtekből áll.</a:t>
            </a:r>
          </a:p>
          <a:p>
            <a:endParaRPr lang="hu-HU" dirty="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88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5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Évgyűrűk </a:t>
            </a:r>
            <a:endParaRPr lang="hu-HU" dirty="0"/>
          </a:p>
        </p:txBody>
      </p:sp>
      <p:sp>
        <p:nvSpPr>
          <p:cNvPr id="13" name="Tartalom helye 12"/>
          <p:cNvSpPr>
            <a:spLocks noGrp="1"/>
          </p:cNvSpPr>
          <p:nvPr>
            <p:ph sz="half" idx="1"/>
          </p:nvPr>
        </p:nvSpPr>
        <p:spPr>
          <a:xfrm>
            <a:off x="838200" y="1629508"/>
            <a:ext cx="6148754" cy="4547455"/>
          </a:xfrm>
        </p:spPr>
        <p:txBody>
          <a:bodyPr>
            <a:normAutofit fontScale="70000" lnSpcReduction="20000"/>
          </a:bodyPr>
          <a:lstStyle/>
          <a:p>
            <a:pPr marL="0" indent="0">
              <a:buNone/>
            </a:pPr>
            <a:r>
              <a:rPr lang="hu-HU" sz="3200" dirty="0" smtClean="0"/>
              <a:t>Az évgyűrűk kialakulását az évszakok váltakozása okozza. Leginkább a fatörzs keresztmetszetén tanulmányozhatók, ahol a bél körül futó többnyire koncentrikus körökként vagy ellipszisekként jelennek meg.</a:t>
            </a:r>
          </a:p>
          <a:p>
            <a:pPr marL="0" indent="0">
              <a:buNone/>
            </a:pPr>
            <a:r>
              <a:rPr lang="hu-HU" sz="3200" dirty="0" smtClean="0"/>
              <a:t>Minden évgyűrű két jól elkülöníthető részre (pászta) osztható. A tavaszi- vagy korai - és az „őszi”- vagy kései pásztára. </a:t>
            </a:r>
          </a:p>
          <a:p>
            <a:r>
              <a:rPr lang="hu-HU" sz="3200" dirty="0" smtClean="0"/>
              <a:t>A </a:t>
            </a:r>
            <a:r>
              <a:rPr lang="hu-HU" sz="3200" b="1" dirty="0" smtClean="0"/>
              <a:t>korai pászta </a:t>
            </a:r>
            <a:r>
              <a:rPr lang="hu-HU" sz="3200" dirty="0" smtClean="0"/>
              <a:t> szélesebb, a </a:t>
            </a:r>
            <a:r>
              <a:rPr lang="hu-HU" sz="3200" dirty="0" err="1" smtClean="0"/>
              <a:t>szövetei</a:t>
            </a:r>
            <a:r>
              <a:rPr lang="hu-HU" sz="3200" dirty="0" smtClean="0"/>
              <a:t> lazábbak, nagy edények, edénynyalábok figyelhetők meg benne, melyek a fa tavaszi, ébredési ciklusát jelzik.</a:t>
            </a:r>
          </a:p>
          <a:p>
            <a:r>
              <a:rPr lang="hu-HU" sz="3200" dirty="0" smtClean="0"/>
              <a:t>A </a:t>
            </a:r>
            <a:r>
              <a:rPr lang="hu-HU" sz="3200" b="1" dirty="0" smtClean="0"/>
              <a:t>kései pászta</a:t>
            </a:r>
            <a:r>
              <a:rPr lang="hu-HU" sz="3200" dirty="0" smtClean="0"/>
              <a:t>, melyet valójában nyáron növeszt a fa, sokkal tömörebbek, keskenyebbek és többnyire jóval sötétebb színű.</a:t>
            </a:r>
          </a:p>
          <a:p>
            <a:endParaRPr lang="hu-HU" dirty="0"/>
          </a:p>
        </p:txBody>
      </p:sp>
      <p:pic>
        <p:nvPicPr>
          <p:cNvPr id="3" name="Tartalom helye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72102" y="1624788"/>
            <a:ext cx="3981698" cy="4552175"/>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6" name="Szövegdoboz 5"/>
          <p:cNvSpPr txBox="1"/>
          <p:nvPr/>
        </p:nvSpPr>
        <p:spPr>
          <a:xfrm>
            <a:off x="8436334" y="6694998"/>
            <a:ext cx="3755666" cy="215444"/>
          </a:xfrm>
          <a:prstGeom prst="rect">
            <a:avLst/>
          </a:prstGeom>
          <a:noFill/>
        </p:spPr>
        <p:txBody>
          <a:bodyPr wrap="square" rtlCol="0">
            <a:spAutoFit/>
          </a:bodyPr>
          <a:lstStyle/>
          <a:p>
            <a:r>
              <a:rPr lang="hu-HU" sz="800" dirty="0"/>
              <a:t>https://magyarmezogazdasag.hu/2015/04/15/mirol-tanuskodnak-az-evgyuruk</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155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86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Biológiai óra</a:t>
            </a:r>
            <a:endParaRPr lang="hu-HU" dirty="0"/>
          </a:p>
        </p:txBody>
      </p:sp>
      <p:sp>
        <p:nvSpPr>
          <p:cNvPr id="13" name="Tartalom helye 12"/>
          <p:cNvSpPr>
            <a:spLocks noGrp="1"/>
          </p:cNvSpPr>
          <p:nvPr>
            <p:ph sz="half" idx="1"/>
          </p:nvPr>
        </p:nvSpPr>
        <p:spPr/>
        <p:txBody>
          <a:bodyPr>
            <a:normAutofit fontScale="92500" lnSpcReduction="20000"/>
          </a:bodyPr>
          <a:lstStyle/>
          <a:p>
            <a:pPr marL="0" indent="0">
              <a:buNone/>
            </a:pPr>
            <a:r>
              <a:rPr lang="hu-HU" dirty="0"/>
              <a:t>Az időt nem csak órával lehet mérni. </a:t>
            </a:r>
            <a:endParaRPr lang="hu-HU" dirty="0" smtClean="0"/>
          </a:p>
          <a:p>
            <a:pPr marL="0" indent="0">
              <a:buNone/>
            </a:pPr>
            <a:r>
              <a:rPr lang="hu-HU" dirty="0" smtClean="0"/>
              <a:t>Az </a:t>
            </a:r>
            <a:r>
              <a:rPr lang="hu-HU" dirty="0"/>
              <a:t>idő múlásának a nyomai a természetben is fellelhetők. A biológiai óra a természet örök körforgásának nyomait mutatja, például az évszakok </a:t>
            </a:r>
            <a:r>
              <a:rPr lang="hu-HU" dirty="0" smtClean="0"/>
              <a:t>változását.</a:t>
            </a:r>
          </a:p>
          <a:p>
            <a:pPr marL="0" indent="0">
              <a:buNone/>
            </a:pPr>
            <a:r>
              <a:rPr lang="hu-HU" dirty="0"/>
              <a:t/>
            </a:r>
            <a:br>
              <a:rPr lang="hu-HU" dirty="0"/>
            </a:br>
            <a:r>
              <a:rPr lang="hu-HU" dirty="0"/>
              <a:t>Ha egy kivágott fát megvizsgálunk, láthatjuk rajta az évgyűrűket. Az évgyűrűk egy világos és egy sötét sávból állnak. Minden évben keletkezik egy ilyen gyűrűpár. Megszámolva ezeket a sávokat, megtudhatjuk mennyi idős volt a fa.</a:t>
            </a:r>
          </a:p>
        </p:txBody>
      </p:sp>
      <p:pic>
        <p:nvPicPr>
          <p:cNvPr id="3" name="Tartalom helye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058194"/>
            <a:ext cx="5181600" cy="3886200"/>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6" name="Szövegdoboz 5"/>
          <p:cNvSpPr txBox="1"/>
          <p:nvPr/>
        </p:nvSpPr>
        <p:spPr>
          <a:xfrm>
            <a:off x="7866762" y="6519446"/>
            <a:ext cx="4026010" cy="338554"/>
          </a:xfrm>
          <a:prstGeom prst="rect">
            <a:avLst/>
          </a:prstGeom>
          <a:noFill/>
        </p:spPr>
        <p:txBody>
          <a:bodyPr wrap="square" rtlCol="0">
            <a:spAutoFit/>
          </a:bodyPr>
          <a:lstStyle/>
          <a:p>
            <a:r>
              <a:rPr lang="hu-HU" sz="800" dirty="0"/>
              <a:t>https://tudasbazis.sulinet.hu/HU/termeszettudomanyok/termeszetismeret/ember-a-termeszetben-5-osztaly/az-ido-merese/idomeres-a-termeszetben</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93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39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Évgyűrűk</a:t>
            </a:r>
            <a:endParaRPr lang="hu-HU" dirty="0"/>
          </a:p>
        </p:txBody>
      </p:sp>
      <p:sp>
        <p:nvSpPr>
          <p:cNvPr id="2" name="Tartalom helye 1"/>
          <p:cNvSpPr>
            <a:spLocks noGrp="1"/>
          </p:cNvSpPr>
          <p:nvPr>
            <p:ph sz="half" idx="1"/>
          </p:nvPr>
        </p:nvSpPr>
        <p:spPr>
          <a:xfrm>
            <a:off x="838200" y="1825625"/>
            <a:ext cx="4831080" cy="4351338"/>
          </a:xfrm>
        </p:spPr>
        <p:txBody>
          <a:bodyPr/>
          <a:lstStyle/>
          <a:p>
            <a:pPr marL="0" indent="0">
              <a:buNone/>
            </a:pPr>
            <a:r>
              <a:rPr lang="hu-HU" dirty="0" smtClean="0"/>
              <a:t>Számoljátok meg hány éves lehetett a fa!</a:t>
            </a:r>
          </a:p>
          <a:p>
            <a:pPr marL="0" indent="0">
              <a:buNone/>
            </a:pPr>
            <a:r>
              <a:rPr lang="hu-HU" dirty="0" smtClean="0"/>
              <a:t>Emlékeztek? </a:t>
            </a:r>
          </a:p>
          <a:p>
            <a:pPr marL="0" indent="0">
              <a:buNone/>
            </a:pPr>
            <a:r>
              <a:rPr lang="hu-HU" dirty="0"/>
              <a:t>Az évgyűrűk egy világos és egy sötét sávból állnak. Minden évben keletkezik egy ilyen gyűrűpár</a:t>
            </a:r>
            <a:r>
              <a:rPr lang="hu-HU" dirty="0" smtClean="0"/>
              <a:t>.</a:t>
            </a:r>
          </a:p>
          <a:p>
            <a:pPr marL="0" indent="0">
              <a:buNone/>
            </a:pPr>
            <a:r>
              <a:rPr lang="hu-HU" dirty="0" smtClean="0"/>
              <a:t>Használhatsz kézinagyítót is!</a:t>
            </a:r>
            <a:endParaRPr lang="hu-HU" dirty="0"/>
          </a:p>
        </p:txBody>
      </p:sp>
      <p:pic>
        <p:nvPicPr>
          <p:cNvPr id="6" name="Tartalom helye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55377" y="1825625"/>
            <a:ext cx="5718571" cy="4288928"/>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8" name="Szövegdoboz 7"/>
          <p:cNvSpPr txBox="1"/>
          <p:nvPr/>
        </p:nvSpPr>
        <p:spPr>
          <a:xfrm>
            <a:off x="10972801" y="6134074"/>
            <a:ext cx="1105231" cy="230832"/>
          </a:xfrm>
          <a:prstGeom prst="rect">
            <a:avLst/>
          </a:prstGeom>
          <a:noFill/>
        </p:spPr>
        <p:txBody>
          <a:bodyPr wrap="square" rtlCol="0">
            <a:spAutoFit/>
          </a:bodyPr>
          <a:lstStyle/>
          <a:p>
            <a:r>
              <a:rPr lang="hu-HU" sz="900" dirty="0" smtClean="0"/>
              <a:t>Fotó: Földi Péter</a:t>
            </a:r>
            <a:endParaRPr lang="hu-HU" sz="900"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213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9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Árulkodó jelek</a:t>
            </a:r>
            <a:endParaRPr lang="hu-HU" dirty="0"/>
          </a:p>
        </p:txBody>
      </p:sp>
      <p:sp>
        <p:nvSpPr>
          <p:cNvPr id="2" name="Tartalom helye 1"/>
          <p:cNvSpPr>
            <a:spLocks noGrp="1"/>
          </p:cNvSpPr>
          <p:nvPr>
            <p:ph sz="half" idx="1"/>
          </p:nvPr>
        </p:nvSpPr>
        <p:spPr/>
        <p:txBody>
          <a:bodyPr>
            <a:normAutofit/>
          </a:bodyPr>
          <a:lstStyle/>
          <a:p>
            <a:pPr marL="0" indent="0">
              <a:buNone/>
            </a:pPr>
            <a:r>
              <a:rPr lang="hu-HU" sz="2000" dirty="0" smtClean="0"/>
              <a:t>Ha jobban megfigyeljük akkor láthatjuk, hogy vastagabb és vékonyabb pásztákat is hozhat a fa. Ebből kiolvashatjuk az esősebb vagy szárazabb időszakokat.</a:t>
            </a:r>
          </a:p>
          <a:p>
            <a:pPr marL="0" indent="0">
              <a:buNone/>
            </a:pPr>
            <a:r>
              <a:rPr lang="hu-HU" sz="2000" dirty="0" smtClean="0"/>
              <a:t>Szintén  a klimatológia vizsgálati területéhez tartoznak az erdőtüzek nyomai az évgyűrűkön.</a:t>
            </a:r>
            <a:r>
              <a:rPr lang="hu-HU" sz="2000" dirty="0"/>
              <a:t> </a:t>
            </a:r>
            <a:r>
              <a:rPr lang="hu-HU" sz="2000" dirty="0" smtClean="0"/>
              <a:t>Az erdőtüzek többnyire aszályos időszakhoz kötődnek. Heves, kiterjedt erdőtűzben nemcsak a kéreg, hanem a fatest is sérülhet. Az évgyűrűk a sérülés helyén megszakadnak, sőt a tűzeseményt követően későbbi években is szünetel a növekedés és csak évek múltán képes a fa eltüntetni a sebet. Ez úgy éri el, hogy </a:t>
            </a:r>
            <a:r>
              <a:rPr lang="hu-HU" sz="2000" dirty="0" err="1" smtClean="0"/>
              <a:t>benövi</a:t>
            </a:r>
            <a:r>
              <a:rPr lang="hu-HU" sz="2000" dirty="0" smtClean="0"/>
              <a:t> azt, és onnantól kezdve újra normális, körkörös rendben növekszik a fatest.</a:t>
            </a:r>
          </a:p>
        </p:txBody>
      </p:sp>
      <p:pic>
        <p:nvPicPr>
          <p:cNvPr id="6" name="Tartalom helye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85258" y="1757239"/>
            <a:ext cx="5749078" cy="3910336"/>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234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94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sz="4800" b="1" dirty="0" smtClean="0">
                <a:solidFill>
                  <a:srgbClr val="00B050"/>
                </a:solidFill>
              </a:rPr>
              <a:t>Erdőhatár változása</a:t>
            </a:r>
            <a:endParaRPr lang="hu-HU" sz="4800" b="1" dirty="0">
              <a:solidFill>
                <a:srgbClr val="00B050"/>
              </a:solidFill>
            </a:endParaRPr>
          </a:p>
        </p:txBody>
      </p:sp>
      <p:sp>
        <p:nvSpPr>
          <p:cNvPr id="2" name="Tartalom helye 1"/>
          <p:cNvSpPr>
            <a:spLocks noGrp="1"/>
          </p:cNvSpPr>
          <p:nvPr>
            <p:ph sz="half" idx="1"/>
          </p:nvPr>
        </p:nvSpPr>
        <p:spPr/>
        <p:txBody>
          <a:bodyPr>
            <a:normAutofit/>
          </a:bodyPr>
          <a:lstStyle/>
          <a:p>
            <a:pPr marL="0" indent="0">
              <a:buNone/>
            </a:pPr>
            <a:endParaRPr lang="hu-HU" sz="2000" dirty="0" smtClean="0"/>
          </a:p>
          <a:p>
            <a:pPr marL="0" indent="0">
              <a:buNone/>
            </a:pPr>
            <a:r>
              <a:rPr lang="hu-HU" sz="2000" dirty="0" smtClean="0"/>
              <a:t>Fontos klímakutatási terület még a múltbéli erdőhatár változások követése a magashegységekben. Az éghajlat hűlésével vagy éppen melegedésével az egyes fafajok elterjedési területe is jelentős mértékben megváltozhat. Ezek a folyamatok az évgyűrű sorozatokban pl. erős lehűléskor éveken át ismétlődő egyre keskenyebb évgyűrűként jelennek meg a hűvös éghajlat következtében lerövidült tenyészidőszak miatt.</a:t>
            </a:r>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8" name="Tartalom helye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18723"/>
            <a:ext cx="5181600" cy="3231185"/>
          </a:xfrm>
        </p:spPr>
      </p:pic>
      <p:sp>
        <p:nvSpPr>
          <p:cNvPr id="9" name="Szövegdoboz 8"/>
          <p:cNvSpPr txBox="1"/>
          <p:nvPr/>
        </p:nvSpPr>
        <p:spPr>
          <a:xfrm>
            <a:off x="8953169" y="6631388"/>
            <a:ext cx="3238831" cy="215444"/>
          </a:xfrm>
          <a:prstGeom prst="rect">
            <a:avLst/>
          </a:prstGeom>
          <a:noFill/>
        </p:spPr>
        <p:txBody>
          <a:bodyPr wrap="square" rtlCol="0">
            <a:spAutoFit/>
          </a:bodyPr>
          <a:lstStyle/>
          <a:p>
            <a:r>
              <a:rPr lang="hu-HU" sz="800" dirty="0"/>
              <a:t>https://www.idokep.hu/keptar/tag/havas/kep/174807</a:t>
            </a: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0169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55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838200" y="365125"/>
            <a:ext cx="10515600" cy="929737"/>
          </a:xfrm>
        </p:spPr>
        <p:txBody>
          <a:bodyPr/>
          <a:lstStyle/>
          <a:p>
            <a:pPr algn="ctr"/>
            <a:r>
              <a:rPr lang="hu-HU" b="1" dirty="0" smtClean="0">
                <a:solidFill>
                  <a:srgbClr val="00B050"/>
                </a:solidFill>
                <a:latin typeface="Times New Roman" panose="02020603050405020304" pitchFamily="18" charset="0"/>
                <a:cs typeface="Times New Roman" panose="02020603050405020304" pitchFamily="18" charset="0"/>
                <a:sym typeface="Roboto"/>
              </a:rPr>
              <a:t>Stradivari – a titok!</a:t>
            </a:r>
            <a:endParaRPr lang="hu-HU" dirty="0">
              <a:latin typeface="Times New Roman" panose="02020603050405020304" pitchFamily="18" charset="0"/>
              <a:cs typeface="Times New Roman" panose="02020603050405020304" pitchFamily="18" charset="0"/>
            </a:endParaRPr>
          </a:p>
        </p:txBody>
      </p:sp>
      <p:sp>
        <p:nvSpPr>
          <p:cNvPr id="10" name="Tartalom helye 9"/>
          <p:cNvSpPr>
            <a:spLocks noGrp="1"/>
          </p:cNvSpPr>
          <p:nvPr>
            <p:ph sz="half" idx="1"/>
          </p:nvPr>
        </p:nvSpPr>
        <p:spPr>
          <a:xfrm>
            <a:off x="838200" y="1301262"/>
            <a:ext cx="6174850" cy="4875701"/>
          </a:xfrm>
        </p:spPr>
        <p:txBody>
          <a:bodyPr>
            <a:normAutofit fontScale="32500" lnSpcReduction="20000"/>
          </a:bodyPr>
          <a:lstStyle/>
          <a:p>
            <a:endParaRPr lang="hu-HU" sz="2000" dirty="0" smtClean="0"/>
          </a:p>
          <a:p>
            <a:pPr marL="0" indent="0">
              <a:lnSpc>
                <a:spcPct val="120000"/>
              </a:lnSpc>
              <a:buNone/>
            </a:pPr>
            <a:r>
              <a:rPr lang="hu-HU" sz="5500" dirty="0" smtClean="0"/>
              <a:t>Antonio Stradivari kora leghíresebb hegedűkészítője volt. Legjobb </a:t>
            </a:r>
            <a:r>
              <a:rPr lang="hu-HU" sz="5500" dirty="0"/>
              <a:t>hangszereit 1698 és 1725 </a:t>
            </a:r>
            <a:r>
              <a:rPr lang="hu-HU" sz="5500" dirty="0" smtClean="0"/>
              <a:t>között készítette.  </a:t>
            </a:r>
            <a:r>
              <a:rPr lang="hu-HU" sz="5500" dirty="0" err="1" smtClean="0"/>
              <a:t>Ferdinando</a:t>
            </a:r>
            <a:r>
              <a:rPr lang="hu-HU" sz="5500" dirty="0" smtClean="0"/>
              <a:t> </a:t>
            </a:r>
            <a:r>
              <a:rPr lang="hu-HU" sz="5500" dirty="0" err="1"/>
              <a:t>Sacconi</a:t>
            </a:r>
            <a:r>
              <a:rPr lang="hu-HU" sz="5500" dirty="0"/>
              <a:t> (a 20. század egyik legjelentősebb hegedűkészítője) szerint hangszereinek hangkaraktere a fapácoláshoz felhasznált kvarc-kálium-nátrium keverék eredménye. Mások a különleges lakkozásnak tulajdonítják a máig utánozhatatlan, egyedi hangzást. </a:t>
            </a:r>
            <a:endParaRPr lang="hu-HU" sz="5500" dirty="0" smtClean="0"/>
          </a:p>
          <a:p>
            <a:pPr marL="0" indent="0">
              <a:lnSpc>
                <a:spcPct val="120000"/>
              </a:lnSpc>
              <a:buNone/>
            </a:pPr>
            <a:r>
              <a:rPr lang="hu-HU" sz="5500" dirty="0" smtClean="0"/>
              <a:t>Újabb </a:t>
            </a:r>
            <a:r>
              <a:rPr lang="hu-HU" sz="5500" dirty="0"/>
              <a:t>kutatások kimutatták a Stradivari-alkotta hangszerek rendkívüli minőségének másik okát: az úgynevezett </a:t>
            </a:r>
            <a:r>
              <a:rPr lang="hu-HU" sz="5500" b="1" dirty="0"/>
              <a:t>kis-jégkorszak</a:t>
            </a:r>
            <a:r>
              <a:rPr lang="hu-HU" sz="5500" dirty="0"/>
              <a:t> (1400 körül) lehetővé tette a legegészségesebb fákban a teljesen arányos évgyűrűk kialakulását. Ez a nyersanyag szinte tökéletesen mentes a hibáktól, vagyis igen szabályos, sűrűn évgyűrűzött. Stradivari személyesen utazott el </a:t>
            </a:r>
            <a:r>
              <a:rPr lang="hu-HU" sz="5500" dirty="0" err="1"/>
              <a:t>Trentinóba</a:t>
            </a:r>
            <a:r>
              <a:rPr lang="hu-HU" sz="5500" dirty="0"/>
              <a:t>, hogy hangszerei számára leginkább megfelelő fenyőfákat </a:t>
            </a:r>
            <a:r>
              <a:rPr lang="hu-HU" sz="5500" dirty="0" smtClean="0"/>
              <a:t>válassza ki. </a:t>
            </a:r>
            <a:r>
              <a:rPr lang="hu-HU" sz="5500" dirty="0"/>
              <a:t>Az a vidék ma is egyik termőhelye a világ legjobb, húros hangszertestek készítésére alkalmas fáinak. </a:t>
            </a:r>
            <a:endParaRPr lang="hu-HU" sz="5500" dirty="0" smtClean="0"/>
          </a:p>
          <a:p>
            <a:endParaRPr lang="hu-HU" sz="2000"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9406393" y="6424654"/>
            <a:ext cx="2785607" cy="215444"/>
          </a:xfrm>
          <a:prstGeom prst="rect">
            <a:avLst/>
          </a:prstGeom>
          <a:noFill/>
        </p:spPr>
        <p:txBody>
          <a:bodyPr wrap="square" rtlCol="0">
            <a:spAutoFit/>
          </a:bodyPr>
          <a:lstStyle/>
          <a:p>
            <a:endParaRPr lang="hu-HU" sz="800" dirty="0"/>
          </a:p>
        </p:txBody>
      </p:sp>
      <p:pic>
        <p:nvPicPr>
          <p:cNvPr id="8" name="Tartalom helye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86762" y="2414706"/>
            <a:ext cx="4205287" cy="2977568"/>
          </a:xfrm>
        </p:spPr>
      </p:pic>
      <p:sp>
        <p:nvSpPr>
          <p:cNvPr id="6" name="Szövegdoboz 5"/>
          <p:cNvSpPr txBox="1"/>
          <p:nvPr/>
        </p:nvSpPr>
        <p:spPr>
          <a:xfrm>
            <a:off x="8563555" y="6550223"/>
            <a:ext cx="3143416" cy="615553"/>
          </a:xfrm>
          <a:prstGeom prst="rect">
            <a:avLst/>
          </a:prstGeom>
          <a:noFill/>
        </p:spPr>
        <p:txBody>
          <a:bodyPr wrap="square" rtlCol="0">
            <a:spAutoFit/>
          </a:bodyPr>
          <a:lstStyle/>
          <a:p>
            <a:r>
              <a:rPr lang="hu-HU" sz="800" dirty="0"/>
              <a:t>https://kulturpart.hu/2011/11/30/kokas_katalin_kapta_a_felbecsulhetetlen_erteku_hegedut</a:t>
            </a: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775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71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smtClean="0">
                <a:solidFill>
                  <a:srgbClr val="00B050"/>
                </a:solidFill>
                <a:latin typeface="Roboto"/>
                <a:sym typeface="Roboto"/>
              </a:rPr>
              <a:t>Régészeti  kormeghatározás</a:t>
            </a:r>
            <a:endParaRPr lang="hu-HU" dirty="0"/>
          </a:p>
        </p:txBody>
      </p:sp>
      <p:sp>
        <p:nvSpPr>
          <p:cNvPr id="13" name="Tartalom helye 12"/>
          <p:cNvSpPr>
            <a:spLocks noGrp="1"/>
          </p:cNvSpPr>
          <p:nvPr>
            <p:ph idx="1"/>
          </p:nvPr>
        </p:nvSpPr>
        <p:spPr>
          <a:xfrm>
            <a:off x="838199" y="1825625"/>
            <a:ext cx="10969487" cy="4351338"/>
          </a:xfrm>
        </p:spPr>
        <p:txBody>
          <a:bodyPr>
            <a:normAutofit/>
          </a:bodyPr>
          <a:lstStyle/>
          <a:p>
            <a:pPr marL="0" indent="0">
              <a:buNone/>
            </a:pPr>
            <a:r>
              <a:rPr lang="hu-HU" sz="2400" dirty="0" smtClean="0"/>
              <a:t>A régészek számára egy-egy ásatás során különösen fontos dolog a leletek korának meghatározása. Ha előkerülnek írott emlékek ( pl. agyagtáblák, kőbe vésett felíratok) vagy pénzérmék, akkor a kormeghatározás viszonylag egyszerű. De  mi a helyzet, ha ezek nem állnak rendelkezésre? Ilyenkor segíthet a </a:t>
            </a:r>
            <a:r>
              <a:rPr lang="hu-HU" sz="2400" dirty="0" err="1" smtClean="0"/>
              <a:t>dendrokronológia</a:t>
            </a:r>
            <a:r>
              <a:rPr lang="hu-HU" sz="2400" dirty="0" smtClean="0"/>
              <a:t>, ha előkerülnek gerenda vagy oszlopmaradványok, esetleg széles deszkák, melyeken tanulmányozhatók az évgyűrűk.</a:t>
            </a:r>
            <a:endParaRPr lang="hu-HU" sz="2400" dirty="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81001"/>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8452237" y="6365557"/>
            <a:ext cx="3739763" cy="492443"/>
          </a:xfrm>
          <a:prstGeom prst="rect">
            <a:avLst/>
          </a:prstGeom>
          <a:noFill/>
        </p:spPr>
        <p:txBody>
          <a:bodyPr wrap="square" rtlCol="0">
            <a:spAutoFit/>
          </a:bodyPr>
          <a:lstStyle/>
          <a:p>
            <a:r>
              <a:rPr lang="hu-HU" sz="1000" dirty="0"/>
              <a:t>A </a:t>
            </a:r>
            <a:r>
              <a:rPr lang="hu-HU" sz="1000" dirty="0" err="1"/>
              <a:t>T</a:t>
            </a:r>
            <a:r>
              <a:rPr lang="hu-HU" sz="1000" dirty="0" err="1" smtClean="0"/>
              <a:t>atárlakai</a:t>
            </a:r>
            <a:r>
              <a:rPr lang="hu-HU" sz="1000" dirty="0" smtClean="0"/>
              <a:t> </a:t>
            </a:r>
            <a:r>
              <a:rPr lang="hu-HU" sz="1000" dirty="0"/>
              <a:t>három </a:t>
            </a:r>
            <a:r>
              <a:rPr lang="hu-HU" sz="1000" dirty="0" smtClean="0"/>
              <a:t>agyagtábla</a:t>
            </a:r>
          </a:p>
          <a:p>
            <a:r>
              <a:rPr lang="hu-HU" sz="800" dirty="0" smtClean="0"/>
              <a:t>Készítette</a:t>
            </a:r>
            <a:r>
              <a:rPr lang="hu-HU" sz="800" dirty="0"/>
              <a:t>: Mazarin07 - saját, Közkincs, https://hu.wikipedia.org/w/index.php?curid=184844</a:t>
            </a:r>
          </a:p>
        </p:txBody>
      </p:sp>
      <p:pic>
        <p:nvPicPr>
          <p:cNvPr id="6" name="Kép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522" y="3762964"/>
            <a:ext cx="4498616" cy="2749154"/>
          </a:xfrm>
          <a:prstGeom prst="rect">
            <a:avLst/>
          </a:prstGeom>
        </p:spPr>
      </p:pic>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9146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97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5">
            <a:alphaModFix/>
          </a:blip>
          <a:srcRect l="1133" r="1133"/>
          <a:stretch/>
        </p:blipFill>
        <p:spPr>
          <a:xfrm>
            <a:off x="680004" y="480101"/>
            <a:ext cx="963467" cy="1309391"/>
          </a:xfrm>
          <a:prstGeom prst="rect">
            <a:avLst/>
          </a:prstGeom>
          <a:noFill/>
          <a:ln>
            <a:noFill/>
          </a:ln>
        </p:spPr>
      </p:pic>
      <p:sp>
        <p:nvSpPr>
          <p:cNvPr id="16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165" name="Google Shape;165;p25"/>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pPr algn="ctr">
              <a:spcBef>
                <a:spcPts val="0"/>
              </a:spcBef>
            </a:pPr>
            <a:r>
              <a:rPr lang="hu-HU" sz="4000" b="1" dirty="0" smtClean="0">
                <a:solidFill>
                  <a:srgbClr val="00B050"/>
                </a:solidFill>
                <a:latin typeface="Roboto"/>
                <a:ea typeface="Roboto"/>
                <a:cs typeface="Roboto"/>
                <a:sym typeface="Roboto"/>
              </a:rPr>
              <a:t>DENDROKRONOLÓGIA</a:t>
            </a:r>
            <a:endParaRPr sz="4000" b="1" dirty="0">
              <a:solidFill>
                <a:srgbClr val="00B050"/>
              </a:solidFill>
              <a:latin typeface="Roboto"/>
              <a:ea typeface="Roboto"/>
              <a:cs typeface="Roboto"/>
              <a:sym typeface="Roboto"/>
            </a:endParaRPr>
          </a:p>
        </p:txBody>
      </p:sp>
      <p:pic>
        <p:nvPicPr>
          <p:cNvPr id="5" name="Tartalom helye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776871" y="1600333"/>
            <a:ext cx="4405022" cy="4467801"/>
          </a:xfrm>
        </p:spPr>
      </p:pic>
      <p:sp>
        <p:nvSpPr>
          <p:cNvPr id="3" name="Szövegdoboz 2"/>
          <p:cNvSpPr txBox="1"/>
          <p:nvPr/>
        </p:nvSpPr>
        <p:spPr>
          <a:xfrm>
            <a:off x="480000" y="6531272"/>
            <a:ext cx="6326317" cy="461665"/>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sz="1200" dirty="0"/>
          </a:p>
        </p:txBody>
      </p:sp>
      <p:sp>
        <p:nvSpPr>
          <p:cNvPr id="4" name="Szövegdoboz 3"/>
          <p:cNvSpPr txBox="1"/>
          <p:nvPr/>
        </p:nvSpPr>
        <p:spPr>
          <a:xfrm>
            <a:off x="7975158" y="6384925"/>
            <a:ext cx="3338955" cy="461665"/>
          </a:xfrm>
          <a:prstGeom prst="rect">
            <a:avLst/>
          </a:prstGeom>
          <a:noFill/>
        </p:spPr>
        <p:txBody>
          <a:bodyPr wrap="square" rtlCol="0">
            <a:spAutoFit/>
          </a:bodyPr>
          <a:lstStyle/>
          <a:p>
            <a:r>
              <a:rPr lang="hu-HU" sz="800" dirty="0" smtClean="0"/>
              <a:t>Készítette: MPF - </a:t>
            </a:r>
            <a:r>
              <a:rPr lang="hu-HU" sz="800" dirty="0" err="1" smtClean="0"/>
              <a:t>copied</a:t>
            </a:r>
            <a:r>
              <a:rPr lang="hu-HU" sz="800" dirty="0" smtClean="0"/>
              <a:t> </a:t>
            </a:r>
            <a:r>
              <a:rPr lang="hu-HU" sz="800" dirty="0" err="1" smtClean="0"/>
              <a:t>from</a:t>
            </a:r>
            <a:r>
              <a:rPr lang="hu-HU" sz="800" dirty="0" smtClean="0"/>
              <a:t> </a:t>
            </a:r>
            <a:r>
              <a:rPr lang="hu-HU" sz="800" dirty="0" err="1" smtClean="0"/>
              <a:t>en.wikipedia</a:t>
            </a:r>
            <a:r>
              <a:rPr lang="hu-HU" sz="800" dirty="0" smtClean="0"/>
              <a:t> 17:13, 5 November 2004 . . MPF . . 421x427 (38110 </a:t>
            </a:r>
            <a:r>
              <a:rPr lang="hu-HU" sz="800" dirty="0" err="1" smtClean="0"/>
              <a:t>bytes</a:t>
            </a:r>
            <a:r>
              <a:rPr lang="hu-HU" sz="800" dirty="0" smtClean="0"/>
              <a:t>)</a:t>
            </a:r>
            <a:r>
              <a:rPr lang="hu-HU" sz="800" dirty="0" err="1" smtClean="0"/>
              <a:t>Original</a:t>
            </a:r>
            <a:r>
              <a:rPr lang="hu-HU" sz="800" dirty="0" smtClean="0"/>
              <a:t> </a:t>
            </a:r>
            <a:r>
              <a:rPr lang="hu-HU" sz="800" dirty="0" err="1" smtClean="0"/>
              <a:t>source</a:t>
            </a:r>
            <a:r>
              <a:rPr lang="hu-HU" sz="800" dirty="0" smtClean="0"/>
              <a:t>: Photo: MPF, CC BY-SA 3.0, https://commons.wikimedia.org/w/index.php?curid=539591</a:t>
            </a:r>
            <a:endParaRPr lang="hu-HU" sz="800"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127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algn="ctr"/>
            <a:r>
              <a:rPr lang="hu-HU" b="1" dirty="0">
                <a:solidFill>
                  <a:srgbClr val="00B050"/>
                </a:solidFill>
                <a:latin typeface="Roboto"/>
                <a:sym typeface="Roboto"/>
              </a:rPr>
              <a:t>Régészeti  kormeghatározás</a:t>
            </a:r>
            <a:endParaRPr lang="hu-HU" dirty="0"/>
          </a:p>
        </p:txBody>
      </p:sp>
      <p:sp>
        <p:nvSpPr>
          <p:cNvPr id="13" name="Tartalom helye 12"/>
          <p:cNvSpPr>
            <a:spLocks noGrp="1"/>
          </p:cNvSpPr>
          <p:nvPr>
            <p:ph idx="1"/>
          </p:nvPr>
        </p:nvSpPr>
        <p:spPr>
          <a:xfrm>
            <a:off x="838199" y="1825625"/>
            <a:ext cx="10969487" cy="4351338"/>
          </a:xfrm>
        </p:spPr>
        <p:txBody>
          <a:bodyPr>
            <a:normAutofit/>
          </a:bodyPr>
          <a:lstStyle/>
          <a:p>
            <a:pPr marL="0" indent="0">
              <a:buNone/>
            </a:pPr>
            <a:r>
              <a:rPr lang="hu-HU" sz="2200" dirty="0" smtClean="0"/>
              <a:t>Az évgyűrű alapú korhatározás azon alapul, hogy az egy adott területen élő egy fajhoz tartozó fák az őket érő hasonló klimatikus hatások miatt hasonló szélességű és felépítésű évgyűrűket növesztenek. Ha egy ma kivágott fa évgyűrűit megszámoljuk kívülről befelé, akkor az időben „utazhatunk” vissza akár több száz, vagy fafajtól függően akár ezer évet is. Láthatjuk a nedvesebb vagy szárazabb időszakok nyomait is, amelyek szintén láthatóak az évekkel, évszázadokkal korábban kivágott fáknál is, már csak valahogy párhuzamosítani kellene ezeket az évgyűrűket egymással. </a:t>
            </a:r>
          </a:p>
          <a:p>
            <a:pPr marL="0" indent="0">
              <a:buNone/>
            </a:pPr>
            <a:r>
              <a:rPr lang="hu-HU" sz="2200" dirty="0" smtClean="0"/>
              <a:t>Hogyan is lehetséges ez?</a:t>
            </a:r>
          </a:p>
          <a:p>
            <a:pPr marL="0" indent="0">
              <a:buNone/>
            </a:pPr>
            <a:r>
              <a:rPr lang="hu-HU" sz="2200" dirty="0" smtClean="0"/>
              <a:t>Napjainkban kivágott tölgyfa (gyakori volt a használata épületfaként) évgyűrűit összehasonlítják a régebben kivágottakéval. A hasonló évgyűrűk azonos évet jelentenek — ezt hívják </a:t>
            </a:r>
            <a:r>
              <a:rPr lang="hu-HU" sz="2200" b="1" dirty="0" smtClean="0"/>
              <a:t>átlapolás</a:t>
            </a:r>
            <a:r>
              <a:rPr lang="hu-HU" sz="2200" dirty="0" smtClean="0"/>
              <a:t>nak.</a:t>
            </a:r>
          </a:p>
          <a:p>
            <a:pPr marL="0" indent="0">
              <a:buNone/>
            </a:pPr>
            <a:r>
              <a:rPr lang="hu-HU" sz="2200" dirty="0" smtClean="0"/>
              <a:t>Így az átlapolások segítségével létrehozhatnak egy faévgyűrűkből álló kronológiát.</a:t>
            </a:r>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206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42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pPr marL="0" indent="0" algn="ctr"/>
            <a:r>
              <a:rPr lang="hu-HU" sz="6000" b="1" dirty="0" err="1" smtClean="0">
                <a:solidFill>
                  <a:srgbClr val="00B050"/>
                </a:solidFill>
              </a:rPr>
              <a:t>Átlapolás</a:t>
            </a:r>
            <a:r>
              <a:rPr lang="hu-HU" sz="6000" b="1" dirty="0" smtClean="0">
                <a:solidFill>
                  <a:srgbClr val="00B050"/>
                </a:solidFill>
              </a:rPr>
              <a:t> </a:t>
            </a:r>
            <a:endParaRPr lang="hu-HU" sz="6000" b="1" dirty="0">
              <a:solidFill>
                <a:srgbClr val="00B050"/>
              </a:solidFill>
            </a:endParaRPr>
          </a:p>
        </p:txBody>
      </p:sp>
      <p:sp>
        <p:nvSpPr>
          <p:cNvPr id="13" name="Tartalom helye 12"/>
          <p:cNvSpPr>
            <a:spLocks noGrp="1"/>
          </p:cNvSpPr>
          <p:nvPr>
            <p:ph sz="half" idx="1"/>
          </p:nvPr>
        </p:nvSpPr>
        <p:spPr/>
        <p:txBody>
          <a:bodyPr>
            <a:normAutofit/>
          </a:bodyPr>
          <a:lstStyle/>
          <a:p>
            <a:pPr marL="0" indent="0">
              <a:buNone/>
            </a:pPr>
            <a:r>
              <a:rPr lang="hu-HU" sz="2400" dirty="0"/>
              <a:t>A. E. </a:t>
            </a:r>
            <a:r>
              <a:rPr lang="hu-HU" sz="2400" dirty="0" err="1"/>
              <a:t>Douglass</a:t>
            </a:r>
            <a:r>
              <a:rPr lang="hu-HU" sz="2400" dirty="0"/>
              <a:t>, amerikai csillagász ismerte fel először, hogy az ún. </a:t>
            </a:r>
            <a:r>
              <a:rPr lang="hu-HU" sz="2400" b="1" dirty="0"/>
              <a:t>átlapolás</a:t>
            </a:r>
            <a:r>
              <a:rPr lang="hu-HU" sz="2400" dirty="0"/>
              <a:t> révén elkezdheti a fákban megőrződött adatok összekapcsolását, "olvasását". </a:t>
            </a:r>
            <a:r>
              <a:rPr lang="hu-HU" sz="2400" dirty="0" smtClean="0"/>
              <a:t>Ezzel olyan </a:t>
            </a:r>
            <a:r>
              <a:rPr lang="hu-HU" sz="2400" dirty="0"/>
              <a:t>évgyűrűvastagság-sort ("végtelen fát"), kronológiai adatsort állíthatunk össze, amely egy adott fafajra és területre </a:t>
            </a:r>
            <a:r>
              <a:rPr lang="hu-HU" sz="2400" dirty="0" smtClean="0"/>
              <a:t>érvényes, messze </a:t>
            </a:r>
            <a:r>
              <a:rPr lang="hu-HU" sz="2400" dirty="0"/>
              <a:t>visszanyúlik a múltba (lásd az ábrát</a:t>
            </a:r>
            <a:r>
              <a:rPr lang="hu-HU" sz="2400" dirty="0" smtClean="0"/>
              <a:t>!), </a:t>
            </a:r>
            <a:r>
              <a:rPr lang="hu-HU" sz="2400" dirty="0"/>
              <a:t>és tartalmazza az egyes évekhez tartozó </a:t>
            </a:r>
            <a:r>
              <a:rPr lang="hu-HU" sz="2400" dirty="0" smtClean="0"/>
              <a:t>évgyűrűvastagság adatokat</a:t>
            </a:r>
            <a:r>
              <a:rPr lang="hu-HU" sz="2400" dirty="0"/>
              <a:t>.</a:t>
            </a:r>
            <a:endParaRPr lang="hu-HU" sz="2400" dirty="0" smtClean="0"/>
          </a:p>
        </p:txBody>
      </p:sp>
      <p:sp>
        <p:nvSpPr>
          <p:cNvPr id="3" name="Tartalom helye 2"/>
          <p:cNvSpPr>
            <a:spLocks noGrp="1"/>
          </p:cNvSpPr>
          <p:nvPr>
            <p:ph sz="half" idx="2"/>
          </p:nvPr>
        </p:nvSpPr>
        <p:spPr/>
        <p:txBody>
          <a:bodyPr/>
          <a:lstStyle/>
          <a:p>
            <a:endParaRPr lang="hu-HU"/>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Kép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832072"/>
            <a:ext cx="5190392" cy="3527107"/>
          </a:xfrm>
          <a:prstGeom prst="rect">
            <a:avLst/>
          </a:prstGeom>
        </p:spPr>
      </p:pic>
      <p:sp>
        <p:nvSpPr>
          <p:cNvPr id="6" name="Szövegdoboz 5"/>
          <p:cNvSpPr txBox="1"/>
          <p:nvPr/>
        </p:nvSpPr>
        <p:spPr>
          <a:xfrm>
            <a:off x="8611262" y="6596390"/>
            <a:ext cx="3697357" cy="261610"/>
          </a:xfrm>
          <a:prstGeom prst="rect">
            <a:avLst/>
          </a:prstGeom>
          <a:noFill/>
        </p:spPr>
        <p:txBody>
          <a:bodyPr wrap="square" rtlCol="0">
            <a:spAutoFit/>
          </a:bodyPr>
          <a:lstStyle/>
          <a:p>
            <a:r>
              <a:rPr lang="hu-HU" sz="1100" dirty="0"/>
              <a:t>https://mult-kor.hu/cikk.php?id=15835&amp;pIdx=2</a:t>
            </a:r>
          </a:p>
        </p:txBody>
      </p:sp>
      <p:pic>
        <p:nvPicPr>
          <p:cNvPr id="8"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954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647"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Mintavétel</a:t>
            </a:r>
            <a:endParaRPr lang="hu-HU" dirty="0"/>
          </a:p>
        </p:txBody>
      </p:sp>
      <p:sp>
        <p:nvSpPr>
          <p:cNvPr id="10" name="Tartalom helye 9"/>
          <p:cNvSpPr>
            <a:spLocks noGrp="1"/>
          </p:cNvSpPr>
          <p:nvPr>
            <p:ph idx="1"/>
          </p:nvPr>
        </p:nvSpPr>
        <p:spPr/>
        <p:txBody>
          <a:bodyPr/>
          <a:lstStyle/>
          <a:p>
            <a:pPr marL="0" indent="0">
              <a:buNone/>
            </a:pPr>
            <a:r>
              <a:rPr lang="hu-HU" sz="2000" dirty="0" smtClean="0"/>
              <a:t>Hogyan veszünk mintát a </a:t>
            </a:r>
            <a:r>
              <a:rPr lang="hu-HU" sz="2000" dirty="0" err="1" smtClean="0"/>
              <a:t>dendrokronológiai</a:t>
            </a:r>
            <a:r>
              <a:rPr lang="hu-HU" sz="2000" dirty="0" smtClean="0"/>
              <a:t> vizsgálathoz?</a:t>
            </a:r>
          </a:p>
          <a:p>
            <a:pPr marL="0" indent="0">
              <a:buNone/>
            </a:pPr>
            <a:r>
              <a:rPr lang="hu-HU" sz="2000" dirty="0" smtClean="0"/>
              <a:t>Egy speciális, hosszú, vékony, de üreges fúró, ún. </a:t>
            </a:r>
            <a:r>
              <a:rPr lang="hu-HU" sz="2000" b="1" dirty="0" smtClean="0"/>
              <a:t>koronafúró </a:t>
            </a:r>
            <a:r>
              <a:rPr lang="hu-HU" sz="2000" dirty="0" smtClean="0"/>
              <a:t>segítségével. Élő fa esetében befúrnak a fa középpontjáig, kb. 1,5 méteres magasságban, és az üreges fúrószár segítségével kihúzzák a </a:t>
            </a:r>
            <a:r>
              <a:rPr lang="hu-HU" sz="2000" dirty="0" err="1" smtClean="0"/>
              <a:t>magfuradékot</a:t>
            </a:r>
            <a:r>
              <a:rPr lang="hu-HU" sz="2000" dirty="0" smtClean="0"/>
              <a:t>, mely tartalmazza a teljes évgyűrűsorozatát a fának.</a:t>
            </a:r>
          </a:p>
          <a:p>
            <a:pPr marL="0" indent="0">
              <a:buNone/>
            </a:pPr>
            <a:r>
              <a:rPr lang="hu-HU" sz="2000" dirty="0" smtClean="0"/>
              <a:t>A művelet végén, a fán keletkezett sebet kezelik és eltömítik.</a:t>
            </a:r>
          </a:p>
          <a:p>
            <a:pPr marL="0" indent="0">
              <a:buNone/>
            </a:pPr>
            <a:r>
              <a:rPr lang="hu-HU" sz="2000" smtClean="0"/>
              <a:t>Műemlékes </a:t>
            </a:r>
            <a:r>
              <a:rPr lang="hu-HU" sz="2000" dirty="0"/>
              <a:t>kutatások esetében </a:t>
            </a:r>
            <a:r>
              <a:rPr lang="hu-HU" sz="2000" dirty="0" smtClean="0"/>
              <a:t>a lyuk </a:t>
            </a:r>
            <a:r>
              <a:rPr lang="hu-HU" sz="2000" dirty="0"/>
              <a:t>átmérője tölgyek esetében 20 mm , fenyőfélék esetében 25 </a:t>
            </a:r>
            <a:r>
              <a:rPr lang="hu-HU" sz="2000" dirty="0" smtClean="0"/>
              <a:t>mm.</a:t>
            </a:r>
          </a:p>
          <a:p>
            <a:pPr marL="0" indent="0">
              <a:buNone/>
            </a:pPr>
            <a:r>
              <a:rPr lang="hu-HU" sz="2000" dirty="0"/>
              <a:t>T</a:t>
            </a:r>
            <a:r>
              <a:rPr lang="hu-HU" sz="2000" dirty="0" smtClean="0"/>
              <a:t>örténeti </a:t>
            </a:r>
            <a:r>
              <a:rPr lang="hu-HU" sz="2000" dirty="0"/>
              <a:t>faszerkezetek, fából készült műtárgyak, berendezési tárgyak és régészeti fa leletek esetében a </a:t>
            </a:r>
            <a:r>
              <a:rPr lang="hu-HU" sz="2000" dirty="0" err="1"/>
              <a:t>dendrokronológia</a:t>
            </a:r>
            <a:r>
              <a:rPr lang="hu-HU" sz="2000" dirty="0"/>
              <a:t> a legpontosabb keltezési módszer.</a:t>
            </a:r>
            <a:endParaRPr lang="hu-HU" sz="2000" dirty="0" smtClean="0"/>
          </a:p>
          <a:p>
            <a:endParaRPr lang="hu-HU" sz="2000" dirty="0" smtClean="0"/>
          </a:p>
          <a:p>
            <a:endParaRPr lang="hu-HU" sz="2000"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9406393" y="6424654"/>
            <a:ext cx="2785607" cy="215444"/>
          </a:xfrm>
          <a:prstGeom prst="rect">
            <a:avLst/>
          </a:prstGeom>
          <a:noFill/>
        </p:spPr>
        <p:txBody>
          <a:bodyPr wrap="square" rtlCol="0">
            <a:spAutoFit/>
          </a:bodyPr>
          <a:lstStyle/>
          <a:p>
            <a:endParaRPr lang="hu-HU" sz="800" dirty="0"/>
          </a:p>
        </p:txBody>
      </p:sp>
      <p:pic>
        <p:nvPicPr>
          <p:cNvPr id="11" name="Kép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963" y="4631857"/>
            <a:ext cx="2218413" cy="1478942"/>
          </a:xfrm>
          <a:prstGeom prst="rect">
            <a:avLst/>
          </a:prstGeom>
        </p:spPr>
      </p:pic>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291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08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Eredeti vagy hamisítvány?</a:t>
            </a:r>
            <a:endParaRPr lang="hu-HU" dirty="0"/>
          </a:p>
        </p:txBody>
      </p:sp>
      <p:sp>
        <p:nvSpPr>
          <p:cNvPr id="10" name="Tartalom helye 9"/>
          <p:cNvSpPr>
            <a:spLocks noGrp="1"/>
          </p:cNvSpPr>
          <p:nvPr>
            <p:ph sz="half" idx="1"/>
          </p:nvPr>
        </p:nvSpPr>
        <p:spPr/>
        <p:txBody>
          <a:bodyPr>
            <a:normAutofit fontScale="92500" lnSpcReduction="10000"/>
          </a:bodyPr>
          <a:lstStyle/>
          <a:p>
            <a:pPr marL="0" indent="0">
              <a:buNone/>
            </a:pPr>
            <a:r>
              <a:rPr lang="hu-HU" sz="2400" dirty="0" smtClean="0"/>
              <a:t>A </a:t>
            </a:r>
            <a:r>
              <a:rPr lang="hu-HU" sz="2400" dirty="0"/>
              <a:t>választ a fa évgyűrűi árulják el. </a:t>
            </a:r>
            <a:r>
              <a:rPr lang="hu-HU" sz="2400" dirty="0" smtClean="0"/>
              <a:t>Európában </a:t>
            </a:r>
            <a:r>
              <a:rPr lang="hu-HU" sz="2400" dirty="0"/>
              <a:t>a 14. és a 18 század között sokféle fát használtak festmények tábláihoz. Ha a fa nem a festmény idejéből származik, akkor nyilvánvalóan hamisítvánnyal állunk szemben.</a:t>
            </a:r>
          </a:p>
          <a:p>
            <a:pPr marL="0" indent="0">
              <a:buNone/>
            </a:pPr>
            <a:r>
              <a:rPr lang="hu-HU" sz="2400" dirty="0"/>
              <a:t>A </a:t>
            </a:r>
            <a:r>
              <a:rPr lang="hu-HU" sz="2400" dirty="0" err="1"/>
              <a:t>dendrokronológia</a:t>
            </a:r>
            <a:r>
              <a:rPr lang="hu-HU" sz="2400" dirty="0"/>
              <a:t> csak az első lépés. A röntgenfelvételek, valamint az infravörös és UV-fényt alkalmazó vizsgálatok ma már a rutineljárások közé tartoznak. Viszont, ha már a </a:t>
            </a:r>
            <a:r>
              <a:rPr lang="hu-HU" sz="2400" dirty="0" err="1"/>
              <a:t>dendrokronológiai</a:t>
            </a:r>
            <a:r>
              <a:rPr lang="hu-HU" sz="2400" dirty="0"/>
              <a:t> vizsgálatnál kiderül, hogy a fa alapanyag nem a festmény korából származik, már nem is érdemes tovább vizsgálódni.</a:t>
            </a:r>
          </a:p>
          <a:p>
            <a:endParaRPr lang="hu-HU" dirty="0" smtClean="0"/>
          </a:p>
          <a:p>
            <a:endParaRPr lang="hu-HU" sz="2000" dirty="0" smtClean="0"/>
          </a:p>
        </p:txBody>
      </p:sp>
      <p:sp>
        <p:nvSpPr>
          <p:cNvPr id="9" name="Tartalom helye 8"/>
          <p:cNvSpPr>
            <a:spLocks noGrp="1"/>
          </p:cNvSpPr>
          <p:nvPr>
            <p:ph sz="half" idx="2"/>
          </p:nvPr>
        </p:nvSpPr>
        <p:spPr/>
        <p:txBody>
          <a:bodyPr>
            <a:normAutofit fontScale="92500" lnSpcReduction="10000"/>
          </a:bodyPr>
          <a:lstStyle/>
          <a:p>
            <a:endParaRPr lang="hu-HU"/>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9406393" y="6424654"/>
            <a:ext cx="2785607" cy="215444"/>
          </a:xfrm>
          <a:prstGeom prst="rect">
            <a:avLst/>
          </a:prstGeom>
          <a:noFill/>
        </p:spPr>
        <p:txBody>
          <a:bodyPr wrap="square" rtlCol="0">
            <a:spAutoFit/>
          </a:bodyPr>
          <a:lstStyle/>
          <a:p>
            <a:endParaRPr lang="hu-HU" sz="800" dirty="0"/>
          </a:p>
        </p:txBody>
      </p:sp>
      <p:sp>
        <p:nvSpPr>
          <p:cNvPr id="3" name="Szövegdoboz 2"/>
          <p:cNvSpPr txBox="1"/>
          <p:nvPr/>
        </p:nvSpPr>
        <p:spPr>
          <a:xfrm>
            <a:off x="8317064" y="6424654"/>
            <a:ext cx="3784158" cy="338554"/>
          </a:xfrm>
          <a:prstGeom prst="rect">
            <a:avLst/>
          </a:prstGeom>
          <a:noFill/>
        </p:spPr>
        <p:txBody>
          <a:bodyPr wrap="square" rtlCol="0">
            <a:spAutoFit/>
          </a:bodyPr>
          <a:lstStyle/>
          <a:p>
            <a:r>
              <a:rPr lang="hu-HU" sz="800" dirty="0"/>
              <a:t>https://fidelio.hu/vizual/balvanyozta-a-kozonseg-bolondokhazaban-vegezte-175-eve-szuletett-munkacsy-mihaly-143068.html</a:t>
            </a:r>
          </a:p>
        </p:txBody>
      </p:sp>
      <p:pic>
        <p:nvPicPr>
          <p:cNvPr id="8" name="Kép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652" y="2400577"/>
            <a:ext cx="5102695" cy="2867384"/>
          </a:xfrm>
          <a:prstGeom prst="rect">
            <a:avLst/>
          </a:prstGeom>
        </p:spPr>
      </p:pic>
      <p:pic>
        <p:nvPicPr>
          <p:cNvPr id="6"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1368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70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Térszín változásainak követése</a:t>
            </a:r>
            <a:endParaRPr lang="hu-HU" dirty="0"/>
          </a:p>
        </p:txBody>
      </p:sp>
      <p:sp>
        <p:nvSpPr>
          <p:cNvPr id="10" name="Tartalom helye 9"/>
          <p:cNvSpPr>
            <a:spLocks noGrp="1"/>
          </p:cNvSpPr>
          <p:nvPr>
            <p:ph idx="1"/>
          </p:nvPr>
        </p:nvSpPr>
        <p:spPr>
          <a:xfrm>
            <a:off x="838200" y="1441938"/>
            <a:ext cx="10515600" cy="4735025"/>
          </a:xfrm>
        </p:spPr>
        <p:txBody>
          <a:bodyPr>
            <a:normAutofit fontScale="92500" lnSpcReduction="10000"/>
          </a:bodyPr>
          <a:lstStyle/>
          <a:p>
            <a:pPr marL="0" indent="0">
              <a:buNone/>
            </a:pPr>
            <a:r>
              <a:rPr lang="hu-HU" sz="1900" dirty="0" smtClean="0"/>
              <a:t>A természetes térszínek változásainak nyomon követése nem csak természetvédelmi okból fontos, hanem szükségszerű az utak nyomvonalának tervezésénél, valamint épületek, víz- és hulladéktározók helyének megválasztásában.</a:t>
            </a:r>
          </a:p>
          <a:p>
            <a:pPr marL="0" indent="0">
              <a:buNone/>
            </a:pPr>
            <a:r>
              <a:rPr lang="hu-HU" sz="1900" b="1" dirty="0" smtClean="0"/>
              <a:t>Lejtőmozgások</a:t>
            </a:r>
            <a:r>
              <a:rPr lang="hu-HU" sz="1900" dirty="0" smtClean="0"/>
              <a:t>: elsősorban  a hegyvidékeken megfigyelhető jelenség az úgynevezett „részeg erdők” kialakulása, ahol a hegyoldalban történő talajmozgás következtében a fák </a:t>
            </a:r>
            <a:r>
              <a:rPr lang="hu-HU" sz="1900" dirty="0" err="1" smtClean="0"/>
              <a:t>megdőlnek</a:t>
            </a:r>
            <a:r>
              <a:rPr lang="hu-HU" sz="1900" dirty="0" smtClean="0"/>
              <a:t>, de mivel igyekeznek felfelé nőni ezért törzsük hajlott lesz a talajszint közelében. Ez az évgyűrűkön úgy jelentkezik, hogy a talajmozgás irányában nagyon keskeny, sűrűn egymáshoz simuló évgyűrűk jelennek meg, míg az ellentétes oldalon egyre szélesebbek. A rendellenes évgyűrűket visszaszámlálva lehet következtetni a lejtőmozgás éves sebességére.</a:t>
            </a:r>
          </a:p>
          <a:p>
            <a:pPr marL="0" indent="0">
              <a:buNone/>
            </a:pPr>
            <a:r>
              <a:rPr lang="hu-HU" sz="1900" b="1" dirty="0" smtClean="0"/>
              <a:t>Erózió:</a:t>
            </a:r>
            <a:r>
              <a:rPr lang="hu-HU" sz="1900" dirty="0" smtClean="0"/>
              <a:t> Az erózió következtében a fák felső gyökerei felszínre kerülnek, és a felszínre kerülés évétől kezdve ugyanolyan évgyűrűk kezdenek el növekedni a kitakart gyökéren, mintha az is a fa törzse lenne. Az évgyűrűket visszaszámlálva tehát a gyökér felszínre kerülésének évét kapjuk meg, amiből következtethetünk az erózió mértékére és sebességére. Magas eróziós rátával jellemezhető helyen nem szabad építkezni, utat vagy hulladéktározót létesíteni.</a:t>
            </a:r>
          </a:p>
          <a:p>
            <a:pPr marL="0" indent="0">
              <a:buNone/>
            </a:pPr>
            <a:r>
              <a:rPr lang="hu-HU" sz="1900" b="1" dirty="0" smtClean="0"/>
              <a:t>Üledékképződés sebessége: </a:t>
            </a:r>
            <a:r>
              <a:rPr lang="hu-HU" sz="1900" dirty="0" smtClean="0"/>
              <a:t>Az erózióval  ellentétes hatású, vagyis ahol nagymennyiségű üledék képződik (elsősorban mély völgyekben, folyók közelében fordulhat elő), ott az egyre magasabbra emeli a talajszintet, ami egy újabb gyökérszint kialakulásához vezet. Ez a föld alá került törzsrészből fejlődik ki. A törzsnek ezen a részén megáll az évgyűrűk képződése. Ezen szint </a:t>
            </a:r>
            <a:r>
              <a:rPr lang="hu-HU" sz="1900" dirty="0" smtClean="0"/>
              <a:t> </a:t>
            </a:r>
            <a:r>
              <a:rPr lang="hu-HU" sz="1900" dirty="0" smtClean="0"/>
              <a:t>évgyűrűit, ha összehasonlítjuk a törzs felszínen lévő részén találhatókkal, akkor következtethetünk az üledékképződés sebességére. </a:t>
            </a:r>
          </a:p>
          <a:p>
            <a:pPr marL="0" indent="0">
              <a:buNone/>
            </a:pPr>
            <a:endParaRPr lang="hu-HU" b="1"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9406393" y="6424654"/>
            <a:ext cx="2785607" cy="215444"/>
          </a:xfrm>
          <a:prstGeom prst="rect">
            <a:avLst/>
          </a:prstGeom>
          <a:noFill/>
        </p:spPr>
        <p:txBody>
          <a:bodyPr wrap="square" rtlCol="0">
            <a:spAutoFit/>
          </a:bodyPr>
          <a:lstStyle/>
          <a:p>
            <a:endParaRPr lang="hu-HU" sz="800" dirty="0"/>
          </a:p>
        </p:txBody>
      </p:sp>
      <p:sp>
        <p:nvSpPr>
          <p:cNvPr id="3" name="Szövegdoboz 2"/>
          <p:cNvSpPr txBox="1"/>
          <p:nvPr/>
        </p:nvSpPr>
        <p:spPr>
          <a:xfrm>
            <a:off x="8317064" y="6424654"/>
            <a:ext cx="3784158" cy="338554"/>
          </a:xfrm>
          <a:prstGeom prst="rect">
            <a:avLst/>
          </a:prstGeom>
          <a:noFill/>
        </p:spPr>
        <p:txBody>
          <a:bodyPr wrap="square" rtlCol="0">
            <a:spAutoFit/>
          </a:bodyPr>
          <a:lstStyle/>
          <a:p>
            <a:r>
              <a:rPr lang="hu-HU" sz="800" dirty="0"/>
              <a:t>https://fidelio.hu/vizual/balvanyozta-a-kozonseg-bolondokhazaban-vegezte-175-eve-szuletett-munkacsy-mihaly-143068.html</a:t>
            </a:r>
          </a:p>
        </p:txBody>
      </p:sp>
      <p:pic>
        <p:nvPicPr>
          <p:cNvPr id="6"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4779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7811"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5">
            <a:alphaModFix/>
          </a:blip>
          <a:srcRect l="1133" r="1133"/>
          <a:stretch/>
        </p:blipFill>
        <p:spPr>
          <a:xfrm>
            <a:off x="680004" y="480101"/>
            <a:ext cx="963467" cy="1309391"/>
          </a:xfrm>
          <a:prstGeom prst="rect">
            <a:avLst/>
          </a:prstGeom>
          <a:noFill/>
          <a:ln>
            <a:noFill/>
          </a:ln>
        </p:spPr>
      </p:pic>
      <p:sp>
        <p:nvSpPr>
          <p:cNvPr id="16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165" name="Google Shape;165;p25"/>
          <p:cNvSpPr txBox="1">
            <a:spLocks noGrp="1"/>
          </p:cNvSpPr>
          <p:nvPr>
            <p:ph type="ctrTitle" idx="4294967295"/>
          </p:nvPr>
        </p:nvSpPr>
        <p:spPr>
          <a:xfrm>
            <a:off x="680800" y="6384867"/>
            <a:ext cx="8699600" cy="473200"/>
          </a:xfrm>
          <a:prstGeom prst="rect">
            <a:avLst/>
          </a:prstGeom>
        </p:spPr>
        <p:txBody>
          <a:bodyPr spcFirstLastPara="1" vert="horz" wrap="square" lIns="121900" tIns="121900" rIns="121900" bIns="121900" rtlCol="0" anchor="ctr" anchorCtr="0">
            <a:noAutofit/>
          </a:bodyPr>
          <a:lstStyle/>
          <a:p>
            <a:pPr>
              <a:spcBef>
                <a:spcPts val="0"/>
              </a:spcBef>
            </a:pPr>
            <a:r>
              <a:rPr lang="hu" sz="1600" dirty="0">
                <a:latin typeface="Roboto"/>
                <a:ea typeface="Roboto"/>
                <a:cs typeface="Roboto"/>
                <a:sym typeface="Roboto"/>
              </a:rPr>
              <a:t>EFOP-3.3.6-17-2017-00001 Élményből tudást – Természetesen a Mátra Múzeumban</a:t>
            </a:r>
            <a:endParaRPr sz="1600" dirty="0">
              <a:latin typeface="Roboto"/>
              <a:ea typeface="Roboto"/>
              <a:cs typeface="Roboto"/>
              <a:sym typeface="Roboto"/>
            </a:endParaRPr>
          </a:p>
        </p:txBody>
      </p:sp>
      <p:sp>
        <p:nvSpPr>
          <p:cNvPr id="2" name="Szövegdoboz 1"/>
          <p:cNvSpPr txBox="1"/>
          <p:nvPr/>
        </p:nvSpPr>
        <p:spPr>
          <a:xfrm>
            <a:off x="2919041" y="719297"/>
            <a:ext cx="6360660" cy="830997"/>
          </a:xfrm>
          <a:prstGeom prst="rect">
            <a:avLst/>
          </a:prstGeom>
          <a:noFill/>
        </p:spPr>
        <p:txBody>
          <a:bodyPr wrap="square" rtlCol="0">
            <a:spAutoFit/>
          </a:bodyPr>
          <a:lstStyle/>
          <a:p>
            <a:pPr algn="ctr"/>
            <a:r>
              <a:rPr lang="hu-HU" sz="4800" b="1" dirty="0">
                <a:solidFill>
                  <a:srgbClr val="00B050"/>
                </a:solidFill>
              </a:rPr>
              <a:t>Köszönöm a figyelmet!</a:t>
            </a:r>
          </a:p>
        </p:txBody>
      </p:sp>
      <p:sp>
        <p:nvSpPr>
          <p:cNvPr id="4" name="Szövegdoboz 3"/>
          <p:cNvSpPr txBox="1"/>
          <p:nvPr/>
        </p:nvSpPr>
        <p:spPr>
          <a:xfrm>
            <a:off x="9460443" y="6135208"/>
            <a:ext cx="2663157" cy="738664"/>
          </a:xfrm>
          <a:prstGeom prst="rect">
            <a:avLst/>
          </a:prstGeom>
          <a:noFill/>
        </p:spPr>
        <p:txBody>
          <a:bodyPr wrap="square" rtlCol="0">
            <a:spAutoFit/>
          </a:bodyPr>
          <a:lstStyle/>
          <a:p>
            <a:r>
              <a:rPr lang="hu-HU" sz="900" dirty="0"/>
              <a:t>Kastélyerdő Zichyújfaluban</a:t>
            </a:r>
            <a:r>
              <a:rPr lang="hu-HU" sz="900" dirty="0" smtClean="0"/>
              <a:t>.</a:t>
            </a:r>
          </a:p>
          <a:p>
            <a:r>
              <a:rPr lang="hu-HU" sz="900" dirty="0" smtClean="0"/>
              <a:t>Készítette</a:t>
            </a:r>
            <a:r>
              <a:rPr lang="hu-HU" sz="800" dirty="0"/>
              <a:t>: A feltöltő saját munkája - A feltöltő saját munkája, CC BY-SA 3.0, https://commons.wikimedia.org/w/index.php?curid=26815084</a:t>
            </a:r>
          </a:p>
        </p:txBody>
      </p:sp>
      <p:pic>
        <p:nvPicPr>
          <p:cNvPr id="5" name="Kép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034" y="1920240"/>
            <a:ext cx="5332675" cy="3999506"/>
          </a:xfrm>
          <a:prstGeom prst="rect">
            <a:avLst/>
          </a:prstGeom>
        </p:spPr>
      </p:pic>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118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8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6000" b="1" dirty="0" smtClean="0">
                <a:solidFill>
                  <a:srgbClr val="00B050"/>
                </a:solidFill>
              </a:rPr>
              <a:t>Kvízjáték! Hajrá!</a:t>
            </a:r>
            <a:endParaRPr lang="hu-HU" sz="6000" b="1" dirty="0">
              <a:solidFill>
                <a:srgbClr val="00B050"/>
              </a:solidFill>
            </a:endParaRPr>
          </a:p>
        </p:txBody>
      </p:sp>
      <p:sp>
        <p:nvSpPr>
          <p:cNvPr id="5" name="Szövegdoboz 4"/>
          <p:cNvSpPr txBox="1"/>
          <p:nvPr/>
        </p:nvSpPr>
        <p:spPr>
          <a:xfrm>
            <a:off x="667909" y="6416703"/>
            <a:ext cx="6710901" cy="553998"/>
          </a:xfrm>
          <a:prstGeom prst="rect">
            <a:avLst/>
          </a:prstGeom>
          <a:noFill/>
        </p:spPr>
        <p:txBody>
          <a:bodyPr wrap="square" rtlCol="0">
            <a:spAutoFit/>
          </a:bodyPr>
          <a:lstStyle/>
          <a:p>
            <a:r>
              <a:rPr lang="hu" sz="1200" dirty="0" smtClean="0">
                <a:latin typeface="Roboto"/>
                <a:ea typeface="Roboto"/>
                <a:cs typeface="Roboto"/>
                <a:sym typeface="Roboto"/>
              </a:rPr>
              <a:t>EFOP-3.3.6-17-2017-00001 Élményből </a:t>
            </a:r>
            <a:r>
              <a:rPr lang="hu" sz="1200" dirty="0">
                <a:latin typeface="Roboto"/>
                <a:ea typeface="Roboto"/>
                <a:cs typeface="Roboto"/>
                <a:sym typeface="Roboto"/>
              </a:rPr>
              <a:t>tudást – Természetesen a Mátra Múzeumban</a:t>
            </a:r>
            <a:endParaRPr lang="hu-HU" sz="1200" dirty="0"/>
          </a:p>
          <a:p>
            <a:endParaRPr lang="hu-HU" dirty="0"/>
          </a:p>
        </p:txBody>
      </p:sp>
      <p:sp>
        <p:nvSpPr>
          <p:cNvPr id="4" name="Szövegdoboz 3"/>
          <p:cNvSpPr txBox="1"/>
          <p:nvPr/>
        </p:nvSpPr>
        <p:spPr>
          <a:xfrm>
            <a:off x="0" y="0"/>
            <a:ext cx="485030" cy="6858000"/>
          </a:xfrm>
          <a:prstGeom prst="rect">
            <a:avLst/>
          </a:prstGeom>
          <a:solidFill>
            <a:srgbClr val="008A3E"/>
          </a:solidFill>
        </p:spPr>
        <p:txBody>
          <a:bodyPr wrap="square" rtlCol="0">
            <a:spAutoFit/>
          </a:bodyPr>
          <a:lstStyle/>
          <a:p>
            <a:endParaRPr lang="hu-HU" dirty="0"/>
          </a:p>
        </p:txBody>
      </p:sp>
      <p:sp>
        <p:nvSpPr>
          <p:cNvPr id="3" name="Tartalom helye 2"/>
          <p:cNvSpPr>
            <a:spLocks noGrp="1"/>
          </p:cNvSpPr>
          <p:nvPr>
            <p:ph idx="1"/>
          </p:nvPr>
        </p:nvSpPr>
        <p:spPr/>
        <p:txBody>
          <a:bodyPr>
            <a:normAutofit fontScale="92500" lnSpcReduction="20000"/>
          </a:bodyPr>
          <a:lstStyle/>
          <a:p>
            <a:pPr marL="0" indent="0">
              <a:buNone/>
            </a:pPr>
            <a:r>
              <a:rPr lang="hu-HU" dirty="0"/>
              <a:t>A megfelelőt </a:t>
            </a:r>
            <a:r>
              <a:rPr lang="hu-HU" dirty="0" smtClean="0"/>
              <a:t>karikázd be!</a:t>
            </a:r>
            <a:endParaRPr lang="hu-HU" dirty="0"/>
          </a:p>
          <a:p>
            <a:pPr marL="0" indent="0">
              <a:buNone/>
            </a:pPr>
            <a:r>
              <a:rPr lang="hu-HU" b="1" dirty="0"/>
              <a:t>1. </a:t>
            </a:r>
            <a:r>
              <a:rPr lang="hu-HU" b="1" dirty="0" smtClean="0"/>
              <a:t>Mi a háncs?</a:t>
            </a:r>
            <a:endParaRPr lang="hu-HU" dirty="0"/>
          </a:p>
          <a:p>
            <a:pPr marL="0" indent="0">
              <a:buNone/>
            </a:pPr>
            <a:r>
              <a:rPr lang="hu-HU" dirty="0" smtClean="0"/>
              <a:t>a- </a:t>
            </a:r>
            <a:r>
              <a:rPr lang="hu-HU" dirty="0"/>
              <a:t>a fa külső része</a:t>
            </a:r>
            <a:r>
              <a:rPr lang="hu-HU" dirty="0" smtClean="0"/>
              <a:t>, </a:t>
            </a:r>
            <a:endParaRPr lang="hu-HU" dirty="0"/>
          </a:p>
          <a:p>
            <a:pPr marL="0" indent="0">
              <a:buNone/>
            </a:pPr>
            <a:r>
              <a:rPr lang="hu-HU" dirty="0" smtClean="0"/>
              <a:t>b- </a:t>
            </a:r>
            <a:r>
              <a:rPr lang="hu-HU" dirty="0"/>
              <a:t>a kéreg belső részén lévő rostos </a:t>
            </a:r>
            <a:r>
              <a:rPr lang="hu-HU" dirty="0" smtClean="0"/>
              <a:t>anyag,                                                          </a:t>
            </a:r>
            <a:endParaRPr lang="hu-HU" dirty="0"/>
          </a:p>
          <a:p>
            <a:pPr marL="0" indent="0">
              <a:buNone/>
            </a:pPr>
            <a:r>
              <a:rPr lang="hu-HU" dirty="0" smtClean="0"/>
              <a:t>c- a fa középponti része.</a:t>
            </a:r>
            <a:endParaRPr lang="hu-HU" dirty="0"/>
          </a:p>
          <a:p>
            <a:pPr marL="0" lvl="0" indent="0">
              <a:buNone/>
            </a:pPr>
            <a:r>
              <a:rPr lang="hu-HU" dirty="0"/>
              <a:t> </a:t>
            </a:r>
          </a:p>
          <a:p>
            <a:pPr marL="0" indent="0">
              <a:buNone/>
            </a:pPr>
            <a:r>
              <a:rPr lang="hu-HU" b="1" dirty="0"/>
              <a:t>2. </a:t>
            </a:r>
            <a:r>
              <a:rPr lang="hu-HU" b="1" dirty="0" smtClean="0"/>
              <a:t>Mi a kambium?</a:t>
            </a:r>
            <a:endParaRPr lang="hu-HU" dirty="0"/>
          </a:p>
          <a:p>
            <a:pPr marL="0" indent="0">
              <a:buNone/>
            </a:pPr>
            <a:r>
              <a:rPr lang="hu-HU" dirty="0"/>
              <a:t>a- szabad szemmel nem látható osztódó sejtszövetből álló réteg</a:t>
            </a:r>
            <a:r>
              <a:rPr lang="hu-HU" dirty="0" smtClean="0"/>
              <a:t>,</a:t>
            </a:r>
            <a:endParaRPr lang="hu-HU" dirty="0"/>
          </a:p>
          <a:p>
            <a:pPr marL="0" indent="0">
              <a:buNone/>
            </a:pPr>
            <a:r>
              <a:rPr lang="hu-HU" dirty="0"/>
              <a:t>b- a fa külső része,</a:t>
            </a:r>
          </a:p>
          <a:p>
            <a:pPr marL="0" indent="0">
              <a:buNone/>
            </a:pPr>
            <a:r>
              <a:rPr lang="hu-HU" dirty="0"/>
              <a:t>c- a fa középponti része.</a:t>
            </a:r>
          </a:p>
          <a:p>
            <a:pPr marL="0" indent="0">
              <a:buNone/>
            </a:pPr>
            <a:endParaRPr lang="hu-HU" dirty="0"/>
          </a:p>
        </p:txBody>
      </p:sp>
      <p:pic>
        <p:nvPicPr>
          <p:cNvPr id="6"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490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22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6000" b="1" dirty="0" smtClean="0">
                <a:solidFill>
                  <a:srgbClr val="00B050"/>
                </a:solidFill>
              </a:rPr>
              <a:t>Kvízjáték hajrá!</a:t>
            </a:r>
            <a:endParaRPr lang="hu-HU" sz="6000" b="1" dirty="0">
              <a:solidFill>
                <a:srgbClr val="00B050"/>
              </a:solidFill>
            </a:endParaRPr>
          </a:p>
        </p:txBody>
      </p:sp>
      <p:sp>
        <p:nvSpPr>
          <p:cNvPr id="5" name="Szövegdoboz 4"/>
          <p:cNvSpPr txBox="1"/>
          <p:nvPr/>
        </p:nvSpPr>
        <p:spPr>
          <a:xfrm>
            <a:off x="667909" y="6416703"/>
            <a:ext cx="6710901" cy="553998"/>
          </a:xfrm>
          <a:prstGeom prst="rect">
            <a:avLst/>
          </a:prstGeom>
          <a:noFill/>
        </p:spPr>
        <p:txBody>
          <a:bodyPr wrap="square" rtlCol="0">
            <a:spAutoFit/>
          </a:bodyPr>
          <a:lstStyle/>
          <a:p>
            <a:r>
              <a:rPr lang="hu" sz="1200" dirty="0" smtClean="0">
                <a:latin typeface="Roboto"/>
                <a:ea typeface="Roboto"/>
                <a:cs typeface="Roboto"/>
                <a:sym typeface="Roboto"/>
              </a:rPr>
              <a:t>EFOP-3.3.6-17-2017-00001 Élményből </a:t>
            </a:r>
            <a:r>
              <a:rPr lang="hu" sz="1200" dirty="0">
                <a:latin typeface="Roboto"/>
                <a:ea typeface="Roboto"/>
                <a:cs typeface="Roboto"/>
                <a:sym typeface="Roboto"/>
              </a:rPr>
              <a:t>tudást – Természetesen a Mátra Múzeumban</a:t>
            </a:r>
            <a:endParaRPr lang="hu-HU" sz="1200" dirty="0"/>
          </a:p>
          <a:p>
            <a:endParaRPr lang="hu-HU" dirty="0"/>
          </a:p>
        </p:txBody>
      </p:sp>
      <p:sp>
        <p:nvSpPr>
          <p:cNvPr id="4" name="Szövegdoboz 3"/>
          <p:cNvSpPr txBox="1"/>
          <p:nvPr/>
        </p:nvSpPr>
        <p:spPr>
          <a:xfrm>
            <a:off x="0" y="0"/>
            <a:ext cx="485030" cy="6858000"/>
          </a:xfrm>
          <a:prstGeom prst="rect">
            <a:avLst/>
          </a:prstGeom>
          <a:solidFill>
            <a:srgbClr val="008A3E"/>
          </a:solidFill>
        </p:spPr>
        <p:txBody>
          <a:bodyPr wrap="square" rtlCol="0">
            <a:spAutoFit/>
          </a:bodyPr>
          <a:lstStyle/>
          <a:p>
            <a:endParaRPr lang="hu-HU" dirty="0"/>
          </a:p>
        </p:txBody>
      </p:sp>
      <p:sp>
        <p:nvSpPr>
          <p:cNvPr id="3" name="Tartalom helye 2"/>
          <p:cNvSpPr>
            <a:spLocks noGrp="1"/>
          </p:cNvSpPr>
          <p:nvPr>
            <p:ph idx="1"/>
          </p:nvPr>
        </p:nvSpPr>
        <p:spPr/>
        <p:txBody>
          <a:bodyPr>
            <a:normAutofit fontScale="92500" lnSpcReduction="20000"/>
          </a:bodyPr>
          <a:lstStyle/>
          <a:p>
            <a:pPr marL="0" indent="0">
              <a:buNone/>
            </a:pPr>
            <a:r>
              <a:rPr lang="hu-HU" dirty="0"/>
              <a:t>A megfelelőt </a:t>
            </a:r>
            <a:r>
              <a:rPr lang="hu-HU" dirty="0" smtClean="0"/>
              <a:t>karikázd be!</a:t>
            </a:r>
            <a:endParaRPr lang="hu-HU" dirty="0"/>
          </a:p>
          <a:p>
            <a:pPr marL="0" indent="0">
              <a:buNone/>
            </a:pPr>
            <a:r>
              <a:rPr lang="hu-HU" b="1" dirty="0" smtClean="0"/>
              <a:t>3. Milyen részei vannak az évgyűrűknek:</a:t>
            </a:r>
            <a:endParaRPr lang="hu-HU" dirty="0"/>
          </a:p>
          <a:p>
            <a:pPr marL="0" indent="0">
              <a:buNone/>
            </a:pPr>
            <a:r>
              <a:rPr lang="hu-HU" dirty="0" smtClean="0"/>
              <a:t>a-</a:t>
            </a:r>
            <a:r>
              <a:rPr lang="hu-HU" dirty="0"/>
              <a:t> </a:t>
            </a:r>
            <a:r>
              <a:rPr lang="hu-HU" dirty="0" smtClean="0"/>
              <a:t>egy </a:t>
            </a:r>
            <a:r>
              <a:rPr lang="hu-HU" dirty="0"/>
              <a:t>külső, elhalt para </a:t>
            </a:r>
            <a:r>
              <a:rPr lang="hu-HU" dirty="0" smtClean="0"/>
              <a:t>réteg, </a:t>
            </a:r>
            <a:endParaRPr lang="hu-HU" dirty="0"/>
          </a:p>
          <a:p>
            <a:pPr marL="0" indent="0">
              <a:buNone/>
            </a:pPr>
            <a:r>
              <a:rPr lang="hu-HU" dirty="0" smtClean="0"/>
              <a:t>b-</a:t>
            </a:r>
            <a:r>
              <a:rPr lang="hu-HU" dirty="0"/>
              <a:t> egy belső </a:t>
            </a:r>
            <a:r>
              <a:rPr lang="hu-HU" dirty="0" smtClean="0"/>
              <a:t>rostréteg,                                                          </a:t>
            </a:r>
            <a:endParaRPr lang="hu-HU" dirty="0"/>
          </a:p>
          <a:p>
            <a:pPr marL="0" indent="0">
              <a:buNone/>
            </a:pPr>
            <a:r>
              <a:rPr lang="hu-HU" dirty="0" smtClean="0"/>
              <a:t>c- korai-és kései pászta.</a:t>
            </a:r>
            <a:endParaRPr lang="hu-HU" dirty="0"/>
          </a:p>
          <a:p>
            <a:pPr marL="0" lvl="0" indent="0">
              <a:buNone/>
            </a:pPr>
            <a:r>
              <a:rPr lang="hu-HU" dirty="0"/>
              <a:t> </a:t>
            </a:r>
          </a:p>
          <a:p>
            <a:pPr marL="0" indent="0">
              <a:buNone/>
            </a:pPr>
            <a:r>
              <a:rPr lang="hu-HU" b="1" dirty="0" smtClean="0"/>
              <a:t>4. Mit számítunk egy évnek?</a:t>
            </a:r>
            <a:endParaRPr lang="hu-HU" dirty="0"/>
          </a:p>
          <a:p>
            <a:pPr marL="0" indent="0">
              <a:buNone/>
            </a:pPr>
            <a:r>
              <a:rPr lang="hu-HU" dirty="0"/>
              <a:t>a- </a:t>
            </a:r>
            <a:r>
              <a:rPr lang="hu-HU" dirty="0" smtClean="0"/>
              <a:t>egy világos nagyobb kört,</a:t>
            </a:r>
            <a:endParaRPr lang="hu-HU" dirty="0"/>
          </a:p>
          <a:p>
            <a:pPr marL="0" indent="0">
              <a:buNone/>
            </a:pPr>
            <a:r>
              <a:rPr lang="hu-HU" dirty="0" smtClean="0"/>
              <a:t>b-egy világosabb és egy sötétebb kört,</a:t>
            </a:r>
            <a:endParaRPr lang="hu-HU" dirty="0"/>
          </a:p>
          <a:p>
            <a:pPr marL="0" indent="0">
              <a:buNone/>
            </a:pPr>
            <a:r>
              <a:rPr lang="hu-HU" dirty="0" smtClean="0"/>
              <a:t>c-egy sötétebb keskenyebb kört,</a:t>
            </a:r>
            <a:endParaRPr lang="hu-HU" dirty="0"/>
          </a:p>
          <a:p>
            <a:endParaRPr lang="hu-HU" dirty="0"/>
          </a:p>
        </p:txBody>
      </p:sp>
    </p:spTree>
    <p:extLst>
      <p:ext uri="{BB962C8B-B14F-4D97-AF65-F5344CB8AC3E}">
        <p14:creationId xmlns:p14="http://schemas.microsoft.com/office/powerpoint/2010/main" val="4079305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6000" b="1" dirty="0" smtClean="0">
                <a:solidFill>
                  <a:srgbClr val="00B050"/>
                </a:solidFill>
              </a:rPr>
              <a:t>Kvízjáték hajrá!</a:t>
            </a:r>
            <a:endParaRPr lang="hu-HU" sz="6000" b="1" dirty="0">
              <a:solidFill>
                <a:srgbClr val="00B050"/>
              </a:solidFill>
            </a:endParaRPr>
          </a:p>
        </p:txBody>
      </p:sp>
      <p:sp>
        <p:nvSpPr>
          <p:cNvPr id="5" name="Szövegdoboz 4"/>
          <p:cNvSpPr txBox="1"/>
          <p:nvPr/>
        </p:nvSpPr>
        <p:spPr>
          <a:xfrm>
            <a:off x="667909" y="6416703"/>
            <a:ext cx="6710901" cy="553998"/>
          </a:xfrm>
          <a:prstGeom prst="rect">
            <a:avLst/>
          </a:prstGeom>
          <a:noFill/>
        </p:spPr>
        <p:txBody>
          <a:bodyPr wrap="square" rtlCol="0">
            <a:spAutoFit/>
          </a:bodyPr>
          <a:lstStyle/>
          <a:p>
            <a:r>
              <a:rPr lang="hu" sz="1200" dirty="0" smtClean="0">
                <a:latin typeface="Roboto"/>
                <a:ea typeface="Roboto"/>
                <a:cs typeface="Roboto"/>
                <a:sym typeface="Roboto"/>
              </a:rPr>
              <a:t>EFOP-3.3.6-17-2017-00001 Élményből </a:t>
            </a:r>
            <a:r>
              <a:rPr lang="hu" sz="1200" dirty="0">
                <a:latin typeface="Roboto"/>
                <a:ea typeface="Roboto"/>
                <a:cs typeface="Roboto"/>
                <a:sym typeface="Roboto"/>
              </a:rPr>
              <a:t>tudást – Természetesen a Mátra Múzeumban</a:t>
            </a:r>
            <a:endParaRPr lang="hu-HU" sz="1200" dirty="0"/>
          </a:p>
          <a:p>
            <a:endParaRPr lang="hu-HU" dirty="0"/>
          </a:p>
        </p:txBody>
      </p:sp>
      <p:sp>
        <p:nvSpPr>
          <p:cNvPr id="4" name="Szövegdoboz 3"/>
          <p:cNvSpPr txBox="1"/>
          <p:nvPr/>
        </p:nvSpPr>
        <p:spPr>
          <a:xfrm>
            <a:off x="0" y="0"/>
            <a:ext cx="485030" cy="6858000"/>
          </a:xfrm>
          <a:prstGeom prst="rect">
            <a:avLst/>
          </a:prstGeom>
          <a:solidFill>
            <a:srgbClr val="008A3E"/>
          </a:solidFill>
        </p:spPr>
        <p:txBody>
          <a:bodyPr wrap="square" rtlCol="0">
            <a:spAutoFit/>
          </a:bodyPr>
          <a:lstStyle/>
          <a:p>
            <a:endParaRPr lang="hu-HU" dirty="0"/>
          </a:p>
        </p:txBody>
      </p:sp>
      <p:sp>
        <p:nvSpPr>
          <p:cNvPr id="3" name="Tartalom helye 2"/>
          <p:cNvSpPr>
            <a:spLocks noGrp="1"/>
          </p:cNvSpPr>
          <p:nvPr>
            <p:ph idx="1"/>
          </p:nvPr>
        </p:nvSpPr>
        <p:spPr/>
        <p:txBody>
          <a:bodyPr>
            <a:normAutofit fontScale="77500" lnSpcReduction="20000"/>
          </a:bodyPr>
          <a:lstStyle/>
          <a:p>
            <a:pPr marL="0" indent="0">
              <a:buNone/>
            </a:pPr>
            <a:r>
              <a:rPr lang="hu-HU" dirty="0"/>
              <a:t>A megfelelőt </a:t>
            </a:r>
            <a:r>
              <a:rPr lang="hu-HU" dirty="0" smtClean="0"/>
              <a:t>karikázd be!</a:t>
            </a:r>
            <a:endParaRPr lang="hu-HU" dirty="0"/>
          </a:p>
          <a:p>
            <a:pPr marL="0" indent="0">
              <a:buNone/>
            </a:pPr>
            <a:r>
              <a:rPr lang="hu-HU" b="1" dirty="0" smtClean="0"/>
              <a:t>5. Mit vizsgál a </a:t>
            </a:r>
            <a:r>
              <a:rPr lang="hu-HU" b="1" dirty="0" err="1" smtClean="0"/>
              <a:t>dendrokronolóiga</a:t>
            </a:r>
            <a:r>
              <a:rPr lang="hu-HU" b="1" dirty="0" smtClean="0"/>
              <a:t>?</a:t>
            </a:r>
            <a:endParaRPr lang="hu-HU" dirty="0"/>
          </a:p>
          <a:p>
            <a:pPr marL="0" indent="0">
              <a:buNone/>
            </a:pPr>
            <a:r>
              <a:rPr lang="hu-HU" dirty="0"/>
              <a:t>a</a:t>
            </a:r>
            <a:r>
              <a:rPr lang="hu-HU" dirty="0" smtClean="0"/>
              <a:t> – rosszidőt,</a:t>
            </a:r>
            <a:endParaRPr lang="hu-HU" dirty="0"/>
          </a:p>
          <a:p>
            <a:pPr marL="0" indent="0">
              <a:buNone/>
            </a:pPr>
            <a:r>
              <a:rPr lang="hu-HU" dirty="0"/>
              <a:t>b</a:t>
            </a:r>
            <a:r>
              <a:rPr lang="hu-HU" dirty="0" smtClean="0"/>
              <a:t> – hosszantartó szárazságot,                                                         </a:t>
            </a:r>
            <a:endParaRPr lang="hu-HU" dirty="0"/>
          </a:p>
          <a:p>
            <a:pPr marL="0" indent="0">
              <a:buNone/>
            </a:pPr>
            <a:r>
              <a:rPr lang="hu-HU" dirty="0"/>
              <a:t>c</a:t>
            </a:r>
            <a:r>
              <a:rPr lang="hu-HU" dirty="0" smtClean="0"/>
              <a:t> – az események időbeni viszonyait vizsgálja.</a:t>
            </a:r>
          </a:p>
          <a:p>
            <a:pPr marL="0" indent="0">
              <a:buNone/>
            </a:pPr>
            <a:endParaRPr lang="hu-HU" dirty="0" smtClean="0"/>
          </a:p>
          <a:p>
            <a:pPr marL="0" indent="0">
              <a:buNone/>
            </a:pPr>
            <a:r>
              <a:rPr lang="hu-HU" b="1" dirty="0" smtClean="0"/>
              <a:t>6. Mivel veszünk mintát?</a:t>
            </a:r>
            <a:endParaRPr lang="hu-HU" dirty="0"/>
          </a:p>
          <a:p>
            <a:pPr marL="0" indent="0">
              <a:buNone/>
            </a:pPr>
            <a:r>
              <a:rPr lang="hu-HU" dirty="0"/>
              <a:t>a – </a:t>
            </a:r>
            <a:r>
              <a:rPr lang="hu-HU" dirty="0" smtClean="0"/>
              <a:t>koronafúróval,</a:t>
            </a:r>
            <a:endParaRPr lang="hu-HU" dirty="0"/>
          </a:p>
          <a:p>
            <a:pPr marL="0" indent="0">
              <a:buNone/>
            </a:pPr>
            <a:r>
              <a:rPr lang="hu-HU" dirty="0"/>
              <a:t>b – </a:t>
            </a:r>
            <a:r>
              <a:rPr lang="hu-HU" dirty="0" smtClean="0"/>
              <a:t>fűrésszel,                                                         </a:t>
            </a:r>
            <a:endParaRPr lang="hu-HU" dirty="0"/>
          </a:p>
          <a:p>
            <a:pPr marL="0" indent="0">
              <a:buNone/>
            </a:pPr>
            <a:r>
              <a:rPr lang="hu-HU" dirty="0"/>
              <a:t>c – </a:t>
            </a:r>
            <a:r>
              <a:rPr lang="hu-HU" dirty="0" smtClean="0"/>
              <a:t>baltával.</a:t>
            </a:r>
            <a:endParaRPr lang="hu-HU" dirty="0"/>
          </a:p>
          <a:p>
            <a:pPr marL="0" indent="0">
              <a:buNone/>
            </a:pPr>
            <a:endParaRPr lang="hu-HU" dirty="0"/>
          </a:p>
          <a:p>
            <a:pPr marL="0" lvl="0" indent="0">
              <a:buNone/>
            </a:pPr>
            <a:r>
              <a:rPr lang="hu-HU" dirty="0"/>
              <a:t> </a:t>
            </a:r>
          </a:p>
          <a:p>
            <a:pPr marL="0" indent="0">
              <a:buNone/>
            </a:pPr>
            <a:endParaRPr lang="hu-HU" dirty="0"/>
          </a:p>
        </p:txBody>
      </p:sp>
    </p:spTree>
    <p:extLst>
      <p:ext uri="{BB962C8B-B14F-4D97-AF65-F5344CB8AC3E}">
        <p14:creationId xmlns:p14="http://schemas.microsoft.com/office/powerpoint/2010/main" val="151678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6000" b="1" dirty="0" smtClean="0">
                <a:solidFill>
                  <a:srgbClr val="00B050"/>
                </a:solidFill>
              </a:rPr>
              <a:t>MEGOLDÁSOK!</a:t>
            </a:r>
            <a:endParaRPr lang="hu-HU" sz="6000" b="1" dirty="0">
              <a:solidFill>
                <a:srgbClr val="00B050"/>
              </a:solidFill>
            </a:endParaRPr>
          </a:p>
        </p:txBody>
      </p:sp>
      <p:sp>
        <p:nvSpPr>
          <p:cNvPr id="5" name="Szövegdoboz 4"/>
          <p:cNvSpPr txBox="1"/>
          <p:nvPr/>
        </p:nvSpPr>
        <p:spPr>
          <a:xfrm>
            <a:off x="667909" y="6416703"/>
            <a:ext cx="6710901" cy="553998"/>
          </a:xfrm>
          <a:prstGeom prst="rect">
            <a:avLst/>
          </a:prstGeom>
          <a:noFill/>
        </p:spPr>
        <p:txBody>
          <a:bodyPr wrap="square" rtlCol="0">
            <a:spAutoFit/>
          </a:bodyPr>
          <a:lstStyle/>
          <a:p>
            <a:r>
              <a:rPr lang="hu" sz="1200" dirty="0" smtClean="0">
                <a:latin typeface="Roboto"/>
                <a:ea typeface="Roboto"/>
                <a:cs typeface="Roboto"/>
                <a:sym typeface="Roboto"/>
              </a:rPr>
              <a:t>EFOP-3.3.6-17-2017-00001 Élményből </a:t>
            </a:r>
            <a:r>
              <a:rPr lang="hu" sz="1200" dirty="0">
                <a:latin typeface="Roboto"/>
                <a:ea typeface="Roboto"/>
                <a:cs typeface="Roboto"/>
                <a:sym typeface="Roboto"/>
              </a:rPr>
              <a:t>tudást – Természetesen a Mátra Múzeumban</a:t>
            </a:r>
            <a:endParaRPr lang="hu-HU" sz="1200" dirty="0"/>
          </a:p>
          <a:p>
            <a:endParaRPr lang="hu-HU" dirty="0"/>
          </a:p>
        </p:txBody>
      </p:sp>
      <p:sp>
        <p:nvSpPr>
          <p:cNvPr id="4" name="Szövegdoboz 3"/>
          <p:cNvSpPr txBox="1"/>
          <p:nvPr/>
        </p:nvSpPr>
        <p:spPr>
          <a:xfrm>
            <a:off x="0" y="0"/>
            <a:ext cx="485030" cy="6858000"/>
          </a:xfrm>
          <a:prstGeom prst="rect">
            <a:avLst/>
          </a:prstGeom>
          <a:solidFill>
            <a:srgbClr val="008A3E"/>
          </a:solidFill>
        </p:spPr>
        <p:txBody>
          <a:bodyPr wrap="square" rtlCol="0">
            <a:spAutoFit/>
          </a:bodyPr>
          <a:lstStyle/>
          <a:p>
            <a:endParaRPr lang="hu-HU" dirty="0"/>
          </a:p>
        </p:txBody>
      </p:sp>
      <p:sp>
        <p:nvSpPr>
          <p:cNvPr id="3" name="Tartalom helye 2"/>
          <p:cNvSpPr>
            <a:spLocks noGrp="1"/>
          </p:cNvSpPr>
          <p:nvPr>
            <p:ph idx="1"/>
          </p:nvPr>
        </p:nvSpPr>
        <p:spPr/>
        <p:txBody>
          <a:bodyPr>
            <a:normAutofit fontScale="92500" lnSpcReduction="20000"/>
          </a:bodyPr>
          <a:lstStyle/>
          <a:p>
            <a:pPr marL="0" indent="0">
              <a:buNone/>
            </a:pPr>
            <a:r>
              <a:rPr lang="hu-HU" dirty="0"/>
              <a:t>Megoldások:</a:t>
            </a:r>
          </a:p>
          <a:p>
            <a:pPr marL="0" indent="0">
              <a:buNone/>
            </a:pPr>
            <a:r>
              <a:rPr lang="hu-HU" dirty="0" smtClean="0"/>
              <a:t>1-b</a:t>
            </a:r>
            <a:endParaRPr lang="hu-HU" dirty="0"/>
          </a:p>
          <a:p>
            <a:pPr marL="0" indent="0">
              <a:buNone/>
            </a:pPr>
            <a:r>
              <a:rPr lang="hu-HU" dirty="0"/>
              <a:t>2-a</a:t>
            </a:r>
          </a:p>
          <a:p>
            <a:pPr marL="0" indent="0">
              <a:buNone/>
            </a:pPr>
            <a:r>
              <a:rPr lang="hu-HU" dirty="0" smtClean="0"/>
              <a:t>3-c</a:t>
            </a:r>
            <a:endParaRPr lang="hu-HU" dirty="0"/>
          </a:p>
          <a:p>
            <a:pPr marL="0" indent="0">
              <a:buNone/>
            </a:pPr>
            <a:r>
              <a:rPr lang="hu-HU" dirty="0"/>
              <a:t>4-b</a:t>
            </a:r>
          </a:p>
          <a:p>
            <a:pPr marL="0" indent="0">
              <a:buNone/>
            </a:pPr>
            <a:r>
              <a:rPr lang="hu-HU" dirty="0" smtClean="0"/>
              <a:t>5-c</a:t>
            </a:r>
          </a:p>
          <a:p>
            <a:pPr marL="0" indent="0">
              <a:buNone/>
            </a:pPr>
            <a:r>
              <a:rPr lang="hu-HU" dirty="0" smtClean="0"/>
              <a:t>6-a</a:t>
            </a:r>
          </a:p>
          <a:p>
            <a:pPr marL="0" indent="0">
              <a:buNone/>
            </a:pPr>
            <a:endParaRPr lang="hu-HU" dirty="0" smtClean="0"/>
          </a:p>
          <a:p>
            <a:pPr marL="0" indent="0">
              <a:buNone/>
            </a:pPr>
            <a:r>
              <a:rPr lang="hu-HU" b="1" dirty="0" smtClean="0">
                <a:solidFill>
                  <a:srgbClr val="008A3E"/>
                </a:solidFill>
              </a:rPr>
              <a:t>ÜGYES VOLTÁL!</a:t>
            </a:r>
            <a:endParaRPr lang="hu-HU" b="1" dirty="0">
              <a:solidFill>
                <a:srgbClr val="008A3E"/>
              </a:solidFill>
            </a:endParaRPr>
          </a:p>
          <a:p>
            <a:pPr marL="0" lvl="0" indent="0">
              <a:buNone/>
            </a:pPr>
            <a:r>
              <a:rPr lang="hu-HU" dirty="0"/>
              <a:t> </a:t>
            </a:r>
          </a:p>
          <a:p>
            <a:pPr marL="0" indent="0">
              <a:buNone/>
            </a:pPr>
            <a:endParaRPr lang="hu-HU" dirty="0"/>
          </a:p>
        </p:txBody>
      </p:sp>
      <p:pic>
        <p:nvPicPr>
          <p:cNvPr id="6" name="Kép 5" descr="C:\Users\Gyöngyös\Desktop\rajz-lépésről-lépésre-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2606" y="2337683"/>
            <a:ext cx="2406788" cy="2059388"/>
          </a:xfrm>
          <a:prstGeom prst="rect">
            <a:avLst/>
          </a:prstGeom>
          <a:noFill/>
          <a:ln>
            <a:noFill/>
          </a:ln>
        </p:spPr>
      </p:pic>
      <p:pic>
        <p:nvPicPr>
          <p:cNvPr id="7"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528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97"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a:solidFill>
                  <a:srgbClr val="00B050"/>
                </a:solidFill>
                <a:latin typeface="Roboto"/>
                <a:ea typeface="Roboto"/>
                <a:cs typeface="Roboto"/>
                <a:sym typeface="Roboto"/>
              </a:rPr>
              <a:t>DENDROKRONOLÓGIA</a:t>
            </a:r>
            <a:endParaRPr lang="hu-HU" dirty="0"/>
          </a:p>
        </p:txBody>
      </p:sp>
      <p:sp>
        <p:nvSpPr>
          <p:cNvPr id="6" name="Tartalom helye 5"/>
          <p:cNvSpPr>
            <a:spLocks noGrp="1"/>
          </p:cNvSpPr>
          <p:nvPr>
            <p:ph idx="1"/>
          </p:nvPr>
        </p:nvSpPr>
        <p:spPr/>
        <p:txBody>
          <a:bodyPr/>
          <a:lstStyle/>
          <a:p>
            <a:pPr marL="0" indent="0">
              <a:buNone/>
            </a:pPr>
            <a:endParaRPr lang="hu-HU" dirty="0" smtClean="0"/>
          </a:p>
          <a:p>
            <a:pPr marL="0" indent="0">
              <a:buNone/>
            </a:pPr>
            <a:r>
              <a:rPr lang="hu-HU" dirty="0" smtClean="0"/>
              <a:t>Kezdjük is egy érdekes feladattal!</a:t>
            </a:r>
          </a:p>
          <a:p>
            <a:pPr marL="0" indent="0">
              <a:buNone/>
            </a:pPr>
            <a:r>
              <a:rPr lang="hu-HU" dirty="0" smtClean="0"/>
              <a:t>Próbáljuk meg kimondani ezt a furcsa szót!</a:t>
            </a:r>
          </a:p>
          <a:p>
            <a:pPr marL="0" indent="0">
              <a:buNone/>
            </a:pPr>
            <a:r>
              <a:rPr lang="hu-HU" dirty="0" smtClean="0"/>
              <a:t>Nem sikerült? Semmi baj, majd segítek!</a:t>
            </a:r>
          </a:p>
          <a:p>
            <a:pPr marL="0" indent="0">
              <a:buNone/>
            </a:pPr>
            <a:r>
              <a:rPr lang="hu-HU" sz="4400" dirty="0" smtClean="0"/>
              <a:t>DEN-DRO-KRO-NO-LÓ-GI-A</a:t>
            </a:r>
          </a:p>
          <a:p>
            <a:pPr marL="0" indent="0">
              <a:buNone/>
            </a:pPr>
            <a:r>
              <a:rPr lang="hu-HU" dirty="0" smtClean="0"/>
              <a:t>Na, így már elkezdhetünk róla beszélgetni!</a:t>
            </a:r>
          </a:p>
          <a:p>
            <a:pPr marL="0" indent="0">
              <a:buNone/>
            </a:pPr>
            <a:endParaRPr lang="hu-HU" sz="4400" dirty="0"/>
          </a:p>
          <a:p>
            <a:pPr marL="0" indent="0">
              <a:buNone/>
            </a:pPr>
            <a:endParaRPr lang="hu-HU" sz="4400" dirty="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47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3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err="1" smtClean="0">
                <a:solidFill>
                  <a:srgbClr val="00B050"/>
                </a:solidFill>
                <a:latin typeface="Roboto"/>
                <a:ea typeface="Roboto"/>
                <a:cs typeface="Roboto"/>
                <a:sym typeface="Roboto"/>
              </a:rPr>
              <a:t>Dendrokronológia</a:t>
            </a:r>
            <a:r>
              <a:rPr lang="hu-HU" b="1" dirty="0" smtClean="0">
                <a:solidFill>
                  <a:srgbClr val="00B050"/>
                </a:solidFill>
                <a:latin typeface="Roboto"/>
                <a:ea typeface="Roboto"/>
                <a:cs typeface="Roboto"/>
                <a:sym typeface="Roboto"/>
              </a:rPr>
              <a:t> </a:t>
            </a:r>
            <a:r>
              <a:rPr lang="hu-HU" b="1" dirty="0" smtClean="0">
                <a:solidFill>
                  <a:srgbClr val="00B050"/>
                </a:solidFill>
                <a:latin typeface="Calibri" panose="020F0502020204030204" pitchFamily="34" charset="0"/>
                <a:ea typeface="Roboto"/>
                <a:cs typeface="Calibri" panose="020F0502020204030204" pitchFamily="34" charset="0"/>
                <a:sym typeface="Roboto"/>
              </a:rPr>
              <a:t>― </a:t>
            </a:r>
            <a:r>
              <a:rPr lang="hu-HU" b="1" dirty="0">
                <a:solidFill>
                  <a:srgbClr val="00B050"/>
                </a:solidFill>
                <a:latin typeface="Roboto"/>
                <a:ea typeface="Roboto"/>
                <a:cs typeface="Calibri" panose="020F0502020204030204" pitchFamily="34" charset="0"/>
                <a:sym typeface="Roboto"/>
              </a:rPr>
              <a:t>m</a:t>
            </a:r>
            <a:r>
              <a:rPr lang="hu-HU" b="1" dirty="0" smtClean="0">
                <a:solidFill>
                  <a:srgbClr val="00B050"/>
                </a:solidFill>
                <a:latin typeface="Roboto"/>
                <a:ea typeface="Roboto"/>
                <a:cs typeface="Roboto"/>
                <a:sym typeface="Roboto"/>
              </a:rPr>
              <a:t>it is jelent?</a:t>
            </a:r>
            <a:endParaRPr lang="hu-HU" dirty="0"/>
          </a:p>
        </p:txBody>
      </p:sp>
      <p:sp>
        <p:nvSpPr>
          <p:cNvPr id="6" name="Tartalom helye 5"/>
          <p:cNvSpPr>
            <a:spLocks noGrp="1"/>
          </p:cNvSpPr>
          <p:nvPr>
            <p:ph sz="half" idx="1"/>
          </p:nvPr>
        </p:nvSpPr>
        <p:spPr/>
        <p:txBody>
          <a:bodyPr/>
          <a:lstStyle/>
          <a:p>
            <a:pPr marL="0" indent="0">
              <a:buNone/>
            </a:pPr>
            <a:r>
              <a:rPr lang="hu-HU" b="1" dirty="0" smtClean="0"/>
              <a:t>DENDRO</a:t>
            </a:r>
            <a:r>
              <a:rPr lang="hu-HU" dirty="0" smtClean="0"/>
              <a:t>- </a:t>
            </a:r>
            <a:r>
              <a:rPr lang="hu-HU" dirty="0"/>
              <a:t>a </a:t>
            </a:r>
            <a:r>
              <a:rPr lang="hu-HU" dirty="0" err="1"/>
              <a:t>dendros</a:t>
            </a:r>
            <a:r>
              <a:rPr lang="hu-HU" dirty="0"/>
              <a:t>, vagyis a fa jelentésű görög szóból </a:t>
            </a:r>
            <a:r>
              <a:rPr lang="hu-HU" dirty="0" smtClean="0"/>
              <a:t>ered.</a:t>
            </a:r>
          </a:p>
          <a:p>
            <a:pPr marL="0" indent="0">
              <a:buNone/>
            </a:pPr>
            <a:r>
              <a:rPr lang="hu-HU" b="1" dirty="0" smtClean="0"/>
              <a:t>KRONOLÓGIA</a:t>
            </a:r>
            <a:r>
              <a:rPr lang="hu-HU" dirty="0" smtClean="0"/>
              <a:t>-</a:t>
            </a:r>
            <a:r>
              <a:rPr lang="hu-HU" dirty="0" err="1" smtClean="0"/>
              <a:t>Khronosz</a:t>
            </a:r>
            <a:r>
              <a:rPr lang="hu-HU" dirty="0" smtClean="0"/>
              <a:t> az időt megszemélyesítő isten neve a görög mitológiában, ebből ered a kronológia, mely az események időbeni viszonyait vizsgálja.</a:t>
            </a:r>
          </a:p>
          <a:p>
            <a:pPr marL="0" indent="0">
              <a:buNone/>
            </a:pPr>
            <a:r>
              <a:rPr lang="hu-HU" dirty="0" smtClean="0"/>
              <a:t>A </a:t>
            </a:r>
            <a:r>
              <a:rPr lang="hu-HU" b="1" dirty="0" err="1"/>
              <a:t>dendrokronológia</a:t>
            </a:r>
            <a:r>
              <a:rPr lang="hu-HU" dirty="0"/>
              <a:t> szóösszetétel is az évgyűrűk ezen alkalmazási módjára utal.</a:t>
            </a:r>
          </a:p>
          <a:p>
            <a:pPr marL="0" indent="0">
              <a:buNone/>
            </a:pPr>
            <a:endParaRPr lang="hu-HU" sz="4400" dirty="0"/>
          </a:p>
          <a:p>
            <a:pPr marL="0" indent="0">
              <a:buNone/>
            </a:pPr>
            <a:endParaRPr lang="hu-HU" sz="4400" dirty="0"/>
          </a:p>
        </p:txBody>
      </p:sp>
      <p:sp>
        <p:nvSpPr>
          <p:cNvPr id="8" name="Tartalom helye 7"/>
          <p:cNvSpPr>
            <a:spLocks noGrp="1"/>
          </p:cNvSpPr>
          <p:nvPr>
            <p:ph sz="half" idx="2"/>
          </p:nvPr>
        </p:nvSpPr>
        <p:spPr/>
        <p:txBody>
          <a:bodyPr/>
          <a:lstStyle/>
          <a:p>
            <a:endParaRPr lang="hu-HU"/>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8603311" y="6502246"/>
            <a:ext cx="3588689" cy="338554"/>
          </a:xfrm>
          <a:prstGeom prst="rect">
            <a:avLst/>
          </a:prstGeom>
          <a:noFill/>
        </p:spPr>
        <p:txBody>
          <a:bodyPr wrap="square" rtlCol="0">
            <a:spAutoFit/>
          </a:bodyPr>
          <a:lstStyle/>
          <a:p>
            <a:r>
              <a:rPr lang="hu-HU" sz="800" dirty="0" smtClean="0"/>
              <a:t>Készítette: Mutter </a:t>
            </a:r>
            <a:r>
              <a:rPr lang="hu-HU" sz="800" dirty="0" err="1" smtClean="0"/>
              <a:t>Erde</a:t>
            </a:r>
            <a:r>
              <a:rPr lang="hu-HU" sz="800" dirty="0" smtClean="0"/>
              <a:t> - A feltöltő saját munkája, </a:t>
            </a:r>
            <a:r>
              <a:rPr lang="hu-HU" sz="800" dirty="0" err="1" smtClean="0"/>
              <a:t>Attribution</a:t>
            </a:r>
            <a:r>
              <a:rPr lang="hu-HU" sz="800" dirty="0" smtClean="0"/>
              <a:t>, https://commons.wikimedia.org/w/index.php?curid=1194689</a:t>
            </a:r>
            <a:endParaRPr lang="hu-HU" sz="800" dirty="0"/>
          </a:p>
        </p:txBody>
      </p:sp>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632" y="1825625"/>
            <a:ext cx="5104735" cy="3828552"/>
          </a:xfrm>
          <a:prstGeom prst="rect">
            <a:avLst/>
          </a:prstGeom>
        </p:spPr>
      </p:pic>
      <p:pic>
        <p:nvPicPr>
          <p:cNvPr id="9"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806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384"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Beszédes fák</a:t>
            </a:r>
            <a:endParaRPr lang="hu-HU" dirty="0"/>
          </a:p>
        </p:txBody>
      </p:sp>
      <p:sp>
        <p:nvSpPr>
          <p:cNvPr id="6" name="Tartalom helye 5"/>
          <p:cNvSpPr>
            <a:spLocks noGrp="1"/>
          </p:cNvSpPr>
          <p:nvPr>
            <p:ph sz="half" idx="1"/>
          </p:nvPr>
        </p:nvSpPr>
        <p:spPr/>
        <p:txBody>
          <a:bodyPr>
            <a:normAutofit/>
          </a:bodyPr>
          <a:lstStyle/>
          <a:p>
            <a:pPr marL="0" indent="0">
              <a:buNone/>
            </a:pPr>
            <a:r>
              <a:rPr lang="hu-HU" sz="3500" dirty="0" smtClean="0"/>
              <a:t>Ha nyitott szemmel járunk az erdőben, a fák mesélnek.</a:t>
            </a:r>
          </a:p>
          <a:p>
            <a:pPr marL="0" indent="0">
              <a:buNone/>
            </a:pPr>
            <a:r>
              <a:rPr lang="hu-HU" sz="3500" dirty="0" smtClean="0"/>
              <a:t>Elmesélik nekünk, hogy valami történt a kimosódott gyökerükkel, a megdőlt fákkal…csak figyelnünk kell!</a:t>
            </a:r>
            <a:endParaRPr lang="hu-HU" sz="3500" dirty="0"/>
          </a:p>
          <a:p>
            <a:pPr marL="0" indent="0">
              <a:buNone/>
            </a:pPr>
            <a:endParaRPr lang="hu-HU" sz="4400" dirty="0"/>
          </a:p>
        </p:txBody>
      </p:sp>
      <p:pic>
        <p:nvPicPr>
          <p:cNvPr id="9" name="Tartalom helye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1930427"/>
            <a:ext cx="5181600" cy="3807936"/>
          </a:xfrm>
        </p:spPr>
      </p:pic>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2" name="Szövegdoboz 1"/>
          <p:cNvSpPr txBox="1"/>
          <p:nvPr/>
        </p:nvSpPr>
        <p:spPr>
          <a:xfrm>
            <a:off x="8603311" y="6502246"/>
            <a:ext cx="3588689" cy="338554"/>
          </a:xfrm>
          <a:prstGeom prst="rect">
            <a:avLst/>
          </a:prstGeom>
          <a:noFill/>
        </p:spPr>
        <p:txBody>
          <a:bodyPr wrap="square" rtlCol="0">
            <a:spAutoFit/>
          </a:bodyPr>
          <a:lstStyle/>
          <a:p>
            <a:r>
              <a:rPr lang="hu-HU" sz="800" dirty="0" smtClean="0"/>
              <a:t>https://www.turistamagazin.hu/blog-bejegyzes-1/remetek-raketak-kilato-a-pilis-teto-uj-arca-videoval</a:t>
            </a:r>
            <a:endParaRPr lang="hu-HU" sz="800"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52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25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Beszédes fák</a:t>
            </a:r>
            <a:endParaRPr lang="hu-HU" dirty="0"/>
          </a:p>
        </p:txBody>
      </p:sp>
      <p:sp>
        <p:nvSpPr>
          <p:cNvPr id="8" name="Tartalom helye 7"/>
          <p:cNvSpPr>
            <a:spLocks noGrp="1"/>
          </p:cNvSpPr>
          <p:nvPr>
            <p:ph idx="1"/>
          </p:nvPr>
        </p:nvSpPr>
        <p:spPr/>
        <p:txBody>
          <a:bodyPr>
            <a:normAutofit/>
          </a:bodyPr>
          <a:lstStyle/>
          <a:p>
            <a:pPr marL="0" indent="0">
              <a:buNone/>
            </a:pPr>
            <a:r>
              <a:rPr lang="hu-HU" sz="2400" dirty="0" smtClean="0"/>
              <a:t>A fák olyan hosszú életű, akár több száz vagy ezer évig is elélő élőlények, melyek hosszú életük során különböző éghajlati viszonyoknak vannak kitéve. Ezek a klimatikus változások, melyek kihatnak a növekedésre, különösen a mérsékelt övi erdők fáin, elsősorban azok évgyűrűin követhetőek nyomon a leginkább.</a:t>
            </a:r>
          </a:p>
          <a:p>
            <a:pPr marL="0" indent="0">
              <a:buNone/>
            </a:pPr>
            <a:r>
              <a:rPr lang="hu-HU" sz="2400" dirty="0" smtClean="0"/>
              <a:t>Már Leonardo da Vinci itáliai festő, polihisztor egyik naplójában található egy utalás arra, hogy a fák évgyűrűiről megállapítható az aszályos és csapadékos évek sorrendje.</a:t>
            </a:r>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sp>
        <p:nvSpPr>
          <p:cNvPr id="10" name="Szövegdoboz 9"/>
          <p:cNvSpPr txBox="1"/>
          <p:nvPr/>
        </p:nvSpPr>
        <p:spPr>
          <a:xfrm>
            <a:off x="8515847" y="6642556"/>
            <a:ext cx="3498574" cy="215444"/>
          </a:xfrm>
          <a:prstGeom prst="rect">
            <a:avLst/>
          </a:prstGeom>
          <a:noFill/>
        </p:spPr>
        <p:txBody>
          <a:bodyPr wrap="square" rtlCol="0">
            <a:spAutoFit/>
          </a:bodyPr>
          <a:lstStyle/>
          <a:p>
            <a:r>
              <a:rPr lang="hu-HU" sz="800" dirty="0" smtClean="0"/>
              <a:t>https://divany.hu/vilagom/2019/06/24/leonardo-valoban-ketkezes-volt/</a:t>
            </a:r>
            <a:endParaRPr lang="hu-HU" sz="800" dirty="0"/>
          </a:p>
        </p:txBody>
      </p:sp>
      <p:pic>
        <p:nvPicPr>
          <p:cNvPr id="11" name="Kép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6660" y="4002080"/>
            <a:ext cx="3514477" cy="2399729"/>
          </a:xfrm>
          <a:prstGeom prst="rect">
            <a:avLst/>
          </a:prstGeom>
        </p:spPr>
      </p:pic>
      <p:sp>
        <p:nvSpPr>
          <p:cNvPr id="12" name="Szövegdoboz 11"/>
          <p:cNvSpPr txBox="1"/>
          <p:nvPr/>
        </p:nvSpPr>
        <p:spPr>
          <a:xfrm>
            <a:off x="4918346" y="5755478"/>
            <a:ext cx="1979214" cy="646331"/>
          </a:xfrm>
          <a:prstGeom prst="rect">
            <a:avLst/>
          </a:prstGeom>
          <a:noFill/>
          <a:ln w="28575">
            <a:solidFill>
              <a:srgbClr val="00B050"/>
            </a:solidFill>
          </a:ln>
        </p:spPr>
        <p:txBody>
          <a:bodyPr wrap="square" rtlCol="0">
            <a:spAutoFit/>
          </a:bodyPr>
          <a:lstStyle/>
          <a:p>
            <a:r>
              <a:rPr lang="hu-HU" dirty="0" smtClean="0"/>
              <a:t>Leonardo da Vinci:</a:t>
            </a:r>
          </a:p>
          <a:p>
            <a:r>
              <a:rPr lang="hu-HU" dirty="0" smtClean="0"/>
              <a:t>      Tájkép 1473</a:t>
            </a:r>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1318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54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a:solidFill>
                  <a:srgbClr val="00B050"/>
                </a:solidFill>
                <a:latin typeface="Roboto"/>
                <a:sym typeface="Roboto"/>
              </a:rPr>
              <a:t>K</a:t>
            </a:r>
            <a:r>
              <a:rPr lang="hu-HU" b="1" dirty="0" smtClean="0">
                <a:solidFill>
                  <a:srgbClr val="00B050"/>
                </a:solidFill>
                <a:latin typeface="Roboto"/>
                <a:sym typeface="Roboto"/>
              </a:rPr>
              <a:t>ormeghatározás</a:t>
            </a:r>
            <a:endParaRPr lang="hu-HU" dirty="0"/>
          </a:p>
        </p:txBody>
      </p:sp>
      <p:sp>
        <p:nvSpPr>
          <p:cNvPr id="8" name="Tartalom helye 7"/>
          <p:cNvSpPr>
            <a:spLocks noGrp="1"/>
          </p:cNvSpPr>
          <p:nvPr>
            <p:ph idx="1"/>
          </p:nvPr>
        </p:nvSpPr>
        <p:spPr/>
        <p:txBody>
          <a:bodyPr>
            <a:normAutofit/>
          </a:bodyPr>
          <a:lstStyle/>
          <a:p>
            <a:pPr marL="0" indent="0">
              <a:buNone/>
            </a:pPr>
            <a:r>
              <a:rPr lang="hu-HU" sz="2400" dirty="0" smtClean="0"/>
              <a:t>Charles </a:t>
            </a:r>
            <a:r>
              <a:rPr lang="hu-HU" sz="2400" dirty="0" err="1" smtClean="0"/>
              <a:t>Babbage</a:t>
            </a:r>
            <a:r>
              <a:rPr lang="hu-HU" sz="2400" dirty="0" smtClean="0"/>
              <a:t>, angol matematikus 1837-ben vezette fel, hogy az évgyűrűk akár kormeghatározásra is alkalmasak lehetnek, de a gyakorlati megvalósítás Andrew </a:t>
            </a:r>
            <a:r>
              <a:rPr lang="hu-HU" sz="2400" dirty="0" err="1" smtClean="0"/>
              <a:t>Ellicott</a:t>
            </a:r>
            <a:r>
              <a:rPr lang="hu-HU" sz="2400" dirty="0" smtClean="0"/>
              <a:t> </a:t>
            </a:r>
            <a:r>
              <a:rPr lang="hu-HU" sz="2400" dirty="0" err="1" smtClean="0"/>
              <a:t>Douglass</a:t>
            </a:r>
            <a:r>
              <a:rPr lang="hu-HU" sz="2400" dirty="0" smtClean="0"/>
              <a:t> </a:t>
            </a:r>
            <a:r>
              <a:rPr lang="hu-HU" sz="2400" dirty="0" err="1" smtClean="0"/>
              <a:t>arizónai</a:t>
            </a:r>
            <a:r>
              <a:rPr lang="hu-HU" sz="2400" dirty="0" smtClean="0"/>
              <a:t> csillagász-fizikus professzor nevéhez köthető. </a:t>
            </a:r>
          </a:p>
          <a:p>
            <a:pPr marL="0" indent="0">
              <a:buNone/>
            </a:pPr>
            <a:r>
              <a:rPr lang="hu-HU" sz="2400" dirty="0" smtClean="0"/>
              <a:t>Eredetileg a napfolttevékenységeket kutatta, ennek kapcsán született az a ötlete, hogy ezek intenzitása kihathat a földi életre, és ez a hatás esetleg kimutatható a fák évgyűrűin is. Az első tanulmánya ugyan már 1913-ban megjelent, de az igazi átütő sikert 1929-re érte el, amikor már közel négyszáz évre kiterjedő vizsgálati anyaga volt a hosszú életű kaliforniai szálkás fenyőből (</a:t>
            </a:r>
            <a:r>
              <a:rPr lang="hu-HU" sz="2400" dirty="0" err="1" smtClean="0"/>
              <a:t>Pinus</a:t>
            </a:r>
            <a:r>
              <a:rPr lang="hu-HU" sz="2400" dirty="0" smtClean="0"/>
              <a:t> </a:t>
            </a:r>
            <a:r>
              <a:rPr lang="hu-HU" sz="2400" dirty="0" err="1" smtClean="0"/>
              <a:t>longaeva</a:t>
            </a:r>
            <a:r>
              <a:rPr lang="hu-HU" sz="2400" dirty="0" smtClean="0"/>
              <a:t>). Ezek a kaliforniai Fehér-hegységben élő fák közül az ismert legidősebb egy 4844 éves példány volt. Sikerült kimutatnia a napfolttevékenység 11 éves ciklusát.</a:t>
            </a:r>
          </a:p>
          <a:p>
            <a:pPr marL="0" indent="0">
              <a:buNone/>
            </a:pPr>
            <a:r>
              <a:rPr lang="hu-HU" sz="2400" dirty="0" smtClean="0"/>
              <a:t>Ezzel egy olyan forradalmian új régészeti korhatározást, és egyben klimatológiai kutatási módszert vezetett be, melyeket ma is széleskörűen  alkalmaznak.</a:t>
            </a:r>
            <a:endParaRPr lang="hu-HU" sz="2400" i="1" dirty="0" smtClean="0"/>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4850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53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pPr algn="ctr"/>
            <a:r>
              <a:rPr lang="hu-HU" b="1" dirty="0" smtClean="0">
                <a:solidFill>
                  <a:srgbClr val="00B050"/>
                </a:solidFill>
                <a:latin typeface="Roboto"/>
                <a:sym typeface="Roboto"/>
              </a:rPr>
              <a:t>Feladat!</a:t>
            </a:r>
            <a:endParaRPr lang="hu-HU" dirty="0"/>
          </a:p>
        </p:txBody>
      </p:sp>
      <p:sp>
        <p:nvSpPr>
          <p:cNvPr id="8" name="Tartalom helye 7"/>
          <p:cNvSpPr>
            <a:spLocks noGrp="1"/>
          </p:cNvSpPr>
          <p:nvPr>
            <p:ph idx="1"/>
          </p:nvPr>
        </p:nvSpPr>
        <p:spPr/>
        <p:txBody>
          <a:bodyPr>
            <a:normAutofit/>
          </a:bodyPr>
          <a:lstStyle/>
          <a:p>
            <a:pPr marL="0" indent="0">
              <a:buNone/>
            </a:pPr>
            <a:r>
              <a:rPr lang="hu-HU" sz="2400" dirty="0" smtClean="0"/>
              <a:t>Hogyan tudjuk mi magunk meghatározni  hány éves egy fa?</a:t>
            </a:r>
          </a:p>
          <a:p>
            <a:pPr marL="0" indent="0">
              <a:buNone/>
            </a:pPr>
            <a:r>
              <a:rPr lang="hu-HU" sz="2400" dirty="0" smtClean="0"/>
              <a:t>Nézz ki magadnak egy szép fát!</a:t>
            </a:r>
          </a:p>
          <a:p>
            <a:pPr marL="0" indent="0">
              <a:buNone/>
            </a:pPr>
            <a:r>
              <a:rPr lang="hu-HU" sz="2400" dirty="0" smtClean="0"/>
              <a:t>A talajtól másfél méteres magasságban mérd meg a fa kerületét!</a:t>
            </a:r>
          </a:p>
          <a:p>
            <a:pPr marL="0" indent="0">
              <a:buNone/>
            </a:pPr>
            <a:r>
              <a:rPr lang="hu-HU" sz="2400" dirty="0" err="1" smtClean="0"/>
              <a:t>Oszd</a:t>
            </a:r>
            <a:r>
              <a:rPr lang="hu-HU" sz="2400" dirty="0" smtClean="0"/>
              <a:t> el 2 és féllel. Pl. K=75 cm. </a:t>
            </a:r>
            <a:r>
              <a:rPr lang="hu-HU" sz="2400" dirty="0"/>
              <a:t>75:2,5=30</a:t>
            </a:r>
          </a:p>
          <a:p>
            <a:pPr marL="0" indent="0">
              <a:buNone/>
            </a:pPr>
            <a:r>
              <a:rPr lang="hu-HU" sz="2400" dirty="0" smtClean="0"/>
              <a:t>30 éves a fa.</a:t>
            </a:r>
          </a:p>
          <a:p>
            <a:pPr marL="0" indent="0">
              <a:buNone/>
            </a:pPr>
            <a:r>
              <a:rPr lang="hu-HU" sz="2400" dirty="0" smtClean="0"/>
              <a:t>Mérésedre keress igazolást felnőttektől, idősebbektől akik emlékeznek a fa „husángkorára”.</a:t>
            </a:r>
          </a:p>
          <a:p>
            <a:pPr marL="0" indent="0">
              <a:buNone/>
            </a:pPr>
            <a:r>
              <a:rPr lang="hu-HU" sz="2400" dirty="0" smtClean="0"/>
              <a:t>Kellékek: mérőszalag, papír, ceruza.</a:t>
            </a:r>
          </a:p>
          <a:p>
            <a:pPr marL="0" indent="0">
              <a:buNone/>
            </a:pPr>
            <a:r>
              <a:rPr lang="hu-HU" sz="2400" dirty="0" smtClean="0"/>
              <a:t>Ez a módszer a legtöbb fa esetében alkalmazható kivéve a gyors növésű fákat (fenyők), és a lassú növésűeket (vadgesztenye).</a:t>
            </a:r>
          </a:p>
        </p:txBody>
      </p:sp>
      <p:sp>
        <p:nvSpPr>
          <p:cNvPr id="4" name="Google Shape;164;p25"/>
          <p:cNvSpPr/>
          <p:nvPr/>
        </p:nvSpPr>
        <p:spPr>
          <a:xfrm>
            <a:off x="0" y="0"/>
            <a:ext cx="480000" cy="6858000"/>
          </a:xfrm>
          <a:prstGeom prst="rect">
            <a:avLst/>
          </a:prstGeom>
          <a:solidFill>
            <a:srgbClr val="149449"/>
          </a:solidFill>
          <a:ln>
            <a:noFill/>
          </a:ln>
        </p:spPr>
        <p:txBody>
          <a:bodyPr spcFirstLastPara="1" wrap="square" lIns="121900" tIns="121900" rIns="121900" bIns="121900" anchor="ctr" anchorCtr="0">
            <a:noAutofit/>
          </a:bodyPr>
          <a:lstStyle/>
          <a:p>
            <a:endParaRPr sz="2400"/>
          </a:p>
        </p:txBody>
      </p:sp>
      <p:sp>
        <p:nvSpPr>
          <p:cNvPr id="7" name="Szövegdoboz 6"/>
          <p:cNvSpPr txBox="1"/>
          <p:nvPr/>
        </p:nvSpPr>
        <p:spPr>
          <a:xfrm>
            <a:off x="480000" y="6512118"/>
            <a:ext cx="6906762" cy="553998"/>
          </a:xfrm>
          <a:prstGeom prst="rect">
            <a:avLst/>
          </a:prstGeom>
          <a:noFill/>
        </p:spPr>
        <p:txBody>
          <a:bodyPr wrap="square" rtlCol="0">
            <a:spAutoFit/>
          </a:bodyPr>
          <a:lstStyle/>
          <a:p>
            <a:r>
              <a:rPr lang="hu-HU" sz="1200" dirty="0">
                <a:latin typeface="Roboto"/>
                <a:ea typeface="Roboto"/>
                <a:cs typeface="Roboto"/>
                <a:sym typeface="Roboto"/>
              </a:rPr>
              <a:t>EFOP-3.3.6-17-2017-00001 Élményből tudást – Természetesen a Mátra Múzeumban</a:t>
            </a:r>
          </a:p>
          <a:p>
            <a:endParaRPr lang="hu-HU" dirty="0"/>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483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9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TotalTime>
  <Words>3071</Words>
  <Application>Microsoft Office PowerPoint</Application>
  <PresentationFormat>Egyéni</PresentationFormat>
  <Paragraphs>269</Paragraphs>
  <Slides>39</Slides>
  <Notes>4</Notes>
  <HiddenSlides>0</HiddenSlides>
  <MMClips>35</MMClips>
  <ScaleCrop>false</ScaleCrop>
  <HeadingPairs>
    <vt:vector size="4" baseType="variant">
      <vt:variant>
        <vt:lpstr>Téma</vt:lpstr>
      </vt:variant>
      <vt:variant>
        <vt:i4>1</vt:i4>
      </vt:variant>
      <vt:variant>
        <vt:lpstr>Diacímek</vt:lpstr>
      </vt:variant>
      <vt:variant>
        <vt:i4>39</vt:i4>
      </vt:variant>
    </vt:vector>
  </HeadingPairs>
  <TitlesOfParts>
    <vt:vector size="40" baseType="lpstr">
      <vt:lpstr>Office-téma</vt:lpstr>
      <vt:lpstr>Élményből tudást Természetesen a Mátra Múzeumban</vt:lpstr>
      <vt:lpstr>Változó Világ</vt:lpstr>
      <vt:lpstr>DENDROKRONOLÓGIA</vt:lpstr>
      <vt:lpstr>DENDROKRONOLÓGIA</vt:lpstr>
      <vt:lpstr>Dendrokronológia ― mit is jelent?</vt:lpstr>
      <vt:lpstr>Beszédes fák</vt:lpstr>
      <vt:lpstr>Beszédes fák</vt:lpstr>
      <vt:lpstr>Kormeghatározás</vt:lpstr>
      <vt:lpstr>Feladat!</vt:lpstr>
      <vt:lpstr>Legidősebb fa a Földön</vt:lpstr>
      <vt:lpstr>Legidősebb fa a Földön</vt:lpstr>
      <vt:lpstr>Öreg Tjikko</vt:lpstr>
      <vt:lpstr>Magyarország legidősebb fája</vt:lpstr>
      <vt:lpstr>Hédervári Árpád-tölgy</vt:lpstr>
      <vt:lpstr>A Mátra Múzeum legidősebb fája</vt:lpstr>
      <vt:lpstr>Az év fája 2020</vt:lpstr>
      <vt:lpstr>Mit ad a fa?</vt:lpstr>
      <vt:lpstr>Xilofág rovarok</vt:lpstr>
      <vt:lpstr>Mire használjuk a fát?</vt:lpstr>
      <vt:lpstr>Hogyan készül a papír?</vt:lpstr>
      <vt:lpstr>A fa részei</vt:lpstr>
      <vt:lpstr>A fa részei</vt:lpstr>
      <vt:lpstr>Évgyűrűk </vt:lpstr>
      <vt:lpstr>Biológiai óra</vt:lpstr>
      <vt:lpstr>Évgyűrűk</vt:lpstr>
      <vt:lpstr>Árulkodó jelek</vt:lpstr>
      <vt:lpstr>Erdőhatár változása</vt:lpstr>
      <vt:lpstr>Stradivari – a titok!</vt:lpstr>
      <vt:lpstr>Régészeti  kormeghatározás</vt:lpstr>
      <vt:lpstr>Régészeti  kormeghatározás</vt:lpstr>
      <vt:lpstr>Átlapolás </vt:lpstr>
      <vt:lpstr>Mintavétel</vt:lpstr>
      <vt:lpstr>Eredeti vagy hamisítvány?</vt:lpstr>
      <vt:lpstr>Térszín változásainak követése</vt:lpstr>
      <vt:lpstr>EFOP-3.3.6-17-2017-00001 Élményből tudást – Természetesen a Mátra Múzeumban</vt:lpstr>
      <vt:lpstr>Kvízjáték! Hajrá!</vt:lpstr>
      <vt:lpstr>Kvízjáték hajrá!</vt:lpstr>
      <vt:lpstr>Kvízjáték hajrá!</vt:lpstr>
      <vt:lpstr>MEGOLDÁSOK!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Élményből tudást Természetesen a Mátra Múzeumban</dc:title>
  <dc:creator>User</dc:creator>
  <cp:lastModifiedBy>elmenykozpont4@outlook.hu</cp:lastModifiedBy>
  <cp:revision>125</cp:revision>
  <dcterms:created xsi:type="dcterms:W3CDTF">2020-04-27T06:11:52Z</dcterms:created>
  <dcterms:modified xsi:type="dcterms:W3CDTF">2021-03-04T10:50:53Z</dcterms:modified>
</cp:coreProperties>
</file>