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9" r:id="rId2"/>
    <p:sldId id="258" r:id="rId3"/>
    <p:sldId id="261" r:id="rId4"/>
    <p:sldId id="262" r:id="rId5"/>
    <p:sldId id="256" r:id="rId6"/>
    <p:sldId id="264" r:id="rId7"/>
    <p:sldId id="263" r:id="rId8"/>
    <p:sldId id="266" r:id="rId9"/>
    <p:sldId id="268" r:id="rId10"/>
    <p:sldId id="273" r:id="rId11"/>
    <p:sldId id="267" r:id="rId12"/>
    <p:sldId id="265" r:id="rId13"/>
    <p:sldId id="269" r:id="rId14"/>
    <p:sldId id="275" r:id="rId15"/>
    <p:sldId id="274" r:id="rId16"/>
    <p:sldId id="276" r:id="rId17"/>
    <p:sldId id="271" r:id="rId18"/>
    <p:sldId id="278" r:id="rId19"/>
    <p:sldId id="280" r:id="rId20"/>
    <p:sldId id="294" r:id="rId21"/>
    <p:sldId id="277" r:id="rId22"/>
    <p:sldId id="291" r:id="rId23"/>
    <p:sldId id="281" r:id="rId24"/>
    <p:sldId id="302" r:id="rId25"/>
    <p:sldId id="293" r:id="rId26"/>
    <p:sldId id="282" r:id="rId27"/>
    <p:sldId id="296" r:id="rId28"/>
    <p:sldId id="283" r:id="rId29"/>
    <p:sldId id="284" r:id="rId30"/>
    <p:sldId id="297" r:id="rId31"/>
    <p:sldId id="285" r:id="rId32"/>
    <p:sldId id="286" r:id="rId33"/>
    <p:sldId id="287" r:id="rId34"/>
    <p:sldId id="303" r:id="rId35"/>
    <p:sldId id="260" r:id="rId36"/>
    <p:sldId id="298" r:id="rId37"/>
    <p:sldId id="299" r:id="rId38"/>
    <p:sldId id="300" r:id="rId39"/>
    <p:sldId id="301" r:id="rId4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ispál István" initials="KI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81" d="100"/>
          <a:sy n="81" d="100"/>
        </p:scale>
        <p:origin x="33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5A7FD-F52D-4E0D-8DF1-05CA6889B728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FDDA0-1819-49E2-BE87-73366902647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83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181847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348405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09159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860475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55189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265934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39689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396334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779402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2866349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514295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102076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237881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007600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068160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867608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014424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83868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91430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5511240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655346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46032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7633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172b6f912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172b6f912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8270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009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112505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83100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42508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385528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172b6f912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172b6f912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22345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452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5257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00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  <p:extLst>
      <p:ext uri="{BB962C8B-B14F-4D97-AF65-F5344CB8AC3E}">
        <p14:creationId xmlns:p14="http://schemas.microsoft.com/office/powerpoint/2010/main" val="278947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733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43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8686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236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8646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41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1110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8758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6C4AD-403E-430F-8685-3FB7965CC501}" type="datetimeFigureOut">
              <a:rPr lang="hu-HU" smtClean="0"/>
              <a:t>2021. 02. 15.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69BB2-B97A-4466-A0D6-86D017B81A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44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jpe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4.jpg"/><Relationship Id="rId5" Type="http://schemas.openxmlformats.org/officeDocument/2006/relationships/hyperlink" Target="https://www.youtube.com/watch?v=KtXsGBJQ-fU" TargetMode="External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pYNtWF03_nQ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7.pn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3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7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7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9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jpe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3.png"/><Relationship Id="rId5" Type="http://schemas.openxmlformats.org/officeDocument/2006/relationships/image" Target="../media/image54.jp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3.png"/><Relationship Id="rId5" Type="http://schemas.openxmlformats.org/officeDocument/2006/relationships/image" Target="../media/image55.jpg"/><Relationship Id="rId4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8.jpe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3" Type="http://schemas.microsoft.com/office/2007/relationships/media" Target="../media/media3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audio" Target="../media/media34.wav"/><Relationship Id="rId5" Type="http://schemas.microsoft.com/office/2007/relationships/media" Target="../media/media34.wav"/><Relationship Id="rId10" Type="http://schemas.openxmlformats.org/officeDocument/2006/relationships/image" Target="../media/image3.png"/><Relationship Id="rId4" Type="http://schemas.openxmlformats.org/officeDocument/2006/relationships/audio" Target="../media/media33.wav"/><Relationship Id="rId9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3.png"/><Relationship Id="rId5" Type="http://schemas.openxmlformats.org/officeDocument/2006/relationships/image" Target="../media/image60.jpg"/><Relationship Id="rId4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jpeg"/><Relationship Id="rId5" Type="http://schemas.openxmlformats.org/officeDocument/2006/relationships/hyperlink" Target="https://www.youtube.com/watch?v=dcsiIoQody4" TargetMode="Externa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hyperlink" Target="https://www.youtube.com/watch?v=4fd9k-pwMuo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12" Type="http://schemas.openxmlformats.org/officeDocument/2006/relationships/image" Target="../media/image1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jpg"/><Relationship Id="rId11" Type="http://schemas.openxmlformats.org/officeDocument/2006/relationships/image" Target="../media/image14.png"/><Relationship Id="rId5" Type="http://schemas.openxmlformats.org/officeDocument/2006/relationships/image" Target="../media/image18.jpeg"/><Relationship Id="rId10" Type="http://schemas.openxmlformats.org/officeDocument/2006/relationships/image" Target="../media/image11.jpg"/><Relationship Id="rId4" Type="http://schemas.openxmlformats.org/officeDocument/2006/relationships/image" Target="../media/image13.jp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158800" y="480000"/>
            <a:ext cx="10033200" cy="160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hu" sz="4800">
                <a:latin typeface="Roboto"/>
                <a:ea typeface="Roboto"/>
                <a:cs typeface="Roboto"/>
                <a:sym typeface="Roboto"/>
              </a:rPr>
              <a:t>Élményből tudást Természetesen</a:t>
            </a:r>
            <a:br>
              <a:rPr lang="hu" sz="4800">
                <a:latin typeface="Roboto"/>
                <a:ea typeface="Roboto"/>
                <a:cs typeface="Roboto"/>
                <a:sym typeface="Roboto"/>
              </a:rPr>
            </a:br>
            <a:r>
              <a:rPr lang="hu" sz="4800">
                <a:latin typeface="Roboto"/>
                <a:ea typeface="Roboto"/>
                <a:cs typeface="Roboto"/>
                <a:sym typeface="Roboto"/>
              </a:rPr>
              <a:t>a Mátra Múzeumban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760" y="480000"/>
            <a:ext cx="1193633" cy="16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811767" y="6240000"/>
            <a:ext cx="6387200" cy="61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EFOP-3.3.6-17-2017-00001</a:t>
            </a:r>
            <a:br>
              <a:rPr lang="hu" sz="1600">
                <a:latin typeface="Roboto"/>
                <a:ea typeface="Roboto"/>
                <a:cs typeface="Roboto"/>
                <a:sym typeface="Roboto"/>
              </a:rPr>
            </a:br>
            <a:r>
              <a:rPr lang="hu" sz="1600">
                <a:latin typeface="Roboto"/>
                <a:ea typeface="Roboto"/>
                <a:cs typeface="Roboto"/>
                <a:sym typeface="Roboto"/>
              </a:rPr>
              <a:t>Élményből tudást – Természetesen a Mátra Múzeumban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4967" y="2444531"/>
            <a:ext cx="6387199" cy="44134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églalap 1"/>
          <p:cNvSpPr/>
          <p:nvPr/>
        </p:nvSpPr>
        <p:spPr>
          <a:xfrm>
            <a:off x="2268772" y="236050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" sz="2400" dirty="0">
                <a:latin typeface="Roboto"/>
                <a:ea typeface="Roboto"/>
                <a:cs typeface="Roboto"/>
                <a:sym typeface="Roboto"/>
              </a:rPr>
              <a:t>EFOP-3.3.6-17-2017-00001</a:t>
            </a:r>
            <a:br>
              <a:rPr lang="hu" sz="2400" dirty="0">
                <a:latin typeface="Roboto"/>
                <a:ea typeface="Roboto"/>
                <a:cs typeface="Roboto"/>
                <a:sym typeface="Roboto"/>
              </a:rPr>
            </a:br>
            <a:r>
              <a:rPr lang="hu" sz="2400" dirty="0">
                <a:latin typeface="Roboto"/>
                <a:ea typeface="Roboto"/>
                <a:cs typeface="Roboto"/>
                <a:sym typeface="Roboto"/>
              </a:rPr>
              <a:t>Élményből tudást – Természetesen a Mátra Múzeumban</a:t>
            </a:r>
            <a:endParaRPr lang="hu-HU" sz="2400" dirty="0"/>
          </a:p>
        </p:txBody>
      </p:sp>
      <p:pic>
        <p:nvPicPr>
          <p:cNvPr id="4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94789" y="1536633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VÉNUSZ</a:t>
            </a:r>
            <a:endParaRPr sz="4800" b="1" dirty="0">
              <a:solidFill>
                <a:srgbClr val="C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96687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/>
              <a:t>A</a:t>
            </a:r>
            <a:r>
              <a:rPr lang="hu-HU" dirty="0" smtClean="0"/>
              <a:t> Vénuszon a szén-dioxid </a:t>
            </a:r>
            <a:r>
              <a:rPr lang="hu-HU" dirty="0"/>
              <a:t>főleg az atmoszférában </a:t>
            </a:r>
            <a:r>
              <a:rPr lang="hu-HU" dirty="0" smtClean="0"/>
              <a:t>van. A </a:t>
            </a:r>
            <a:r>
              <a:rPr lang="hu-HU" dirty="0"/>
              <a:t>Vénusz felszíni hőmérséklete 477 °</a:t>
            </a:r>
            <a:r>
              <a:rPr lang="hu-HU" dirty="0" smtClean="0"/>
              <a:t>C. </a:t>
            </a:r>
          </a:p>
          <a:p>
            <a:pPr marL="0" indent="0">
              <a:buNone/>
            </a:pPr>
            <a:r>
              <a:rPr lang="hu-HU" dirty="0" smtClean="0"/>
              <a:t>Az </a:t>
            </a:r>
            <a:r>
              <a:rPr lang="hu-HU" dirty="0"/>
              <a:t>érdekesség kedvéért: egy öklömnyi nagyságú mészkődarab sósavval történő feloldásakor 40 m</a:t>
            </a:r>
            <a:r>
              <a:rPr lang="hu-HU" baseline="30000" dirty="0"/>
              <a:t>3 </a:t>
            </a:r>
            <a:r>
              <a:rPr lang="hu-HU" dirty="0"/>
              <a:t>CO</a:t>
            </a:r>
            <a:r>
              <a:rPr lang="hu-HU" baseline="-25000" dirty="0"/>
              <a:t>2</a:t>
            </a:r>
            <a:r>
              <a:rPr lang="hu-HU" dirty="0"/>
              <a:t> gáz szabadul fel! Ha Földünk hatalmas mészkőtestei nem ejtették volna rabságukba e gázt, nálunk is hasonló forróság lenne. A CO</a:t>
            </a:r>
            <a:r>
              <a:rPr lang="hu-HU" baseline="-25000" dirty="0"/>
              <a:t>2</a:t>
            </a:r>
            <a:r>
              <a:rPr lang="hu-HU" dirty="0"/>
              <a:t> légköri mennyiségének növekedése ugyanis a hőmérséklet növekedését idézi elő (üvegházhatás). Újabb példa arra, hogy bolygónk fejlődése mennyire összetett folyamat, s az egyes szférák milyen nagymértékben hatnak egymásra: ha a Földön nem lett volna folyékony víz, akkor ma a Vénuszhoz hasonlatos izzó égitestként keringene a Nap körül, az élet leghalványabb jele nélkül.</a:t>
            </a:r>
          </a:p>
          <a:p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97" y="447517"/>
            <a:ext cx="2438400" cy="2621280"/>
          </a:xfrm>
        </p:spPr>
      </p:pic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64" y="3814233"/>
            <a:ext cx="2588811" cy="205033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7334886" y="5857271"/>
            <a:ext cx="315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Becsapódási kráterek a Vénusz felínén.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491993" y="3101280"/>
            <a:ext cx="3419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A Vénusz légkörének belső szerkezete egy közeli fényképen, amit UV-megfigyeléssel készítettek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0614992" y="6642556"/>
            <a:ext cx="3315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Képek: </a:t>
            </a:r>
            <a:r>
              <a:rPr lang="hu-HU" sz="800" dirty="0" err="1" smtClean="0"/>
              <a:t>Vikipédia</a:t>
            </a:r>
            <a:endParaRPr lang="hu-HU" sz="800" dirty="0"/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11875464" y="7327365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OXIGÉNGYÁR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61097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 smtClean="0"/>
              <a:t>A CO</a:t>
            </a:r>
            <a:r>
              <a:rPr lang="hu-HU" baseline="-25000" dirty="0" smtClean="0"/>
              <a:t>2</a:t>
            </a:r>
            <a:r>
              <a:rPr lang="hu-HU" dirty="0" smtClean="0"/>
              <a:t>-szint </a:t>
            </a:r>
            <a:r>
              <a:rPr lang="hu-HU" dirty="0"/>
              <a:t>csökkent, s ennek mintegy tükörképeként az oxigénszint egyre növekedett. A </a:t>
            </a:r>
            <a:r>
              <a:rPr lang="hu-HU" dirty="0" err="1"/>
              <a:t>cianobaktériumok</a:t>
            </a:r>
            <a:r>
              <a:rPr lang="hu-HU" dirty="0"/>
              <a:t> a földtörténet során jelentős szerepet töltöttek be a légkör oxigénnel való dúsításában. </a:t>
            </a:r>
          </a:p>
          <a:p>
            <a:pPr marL="0" indent="0">
              <a:buNone/>
            </a:pPr>
            <a:r>
              <a:rPr lang="hu-HU" dirty="0"/>
              <a:t>A légkör az élővilággal szoros összefüggésben fejlődött. Az oxigéntartalom megsokszorozásában a tengeri élővilág fotoszintézise játszott nagy szerepet. A tengeri, majd jóval később a szárazföldi növények a fotoszintézis során szén-dioxidból és vízből szőlőcukrot és oxigént állítanak elő. A földtörténet második milliárd éve során keletkezett oxigén oxidálta a földkéreg üledékeinek vas- és mangánvegyületeit (ún. „sávos ércek” keletkeztek). Amikor ez kb. 2,5 milliárd éve megtörtént, megkezdődhetett az oxigén felhalmozódása a légkörben, az oxidáló atmoszféra kialakulása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>
                <a:hlinkClick r:id="rId5"/>
              </a:rPr>
              <a:t>https://www.youtube.com/watch?v=KtXsGBJQ-fU</a:t>
            </a:r>
            <a:endParaRPr lang="hu-HU" dirty="0"/>
          </a:p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95" y="648649"/>
            <a:ext cx="3776662" cy="2531167"/>
          </a:xfrm>
        </p:spPr>
      </p:pic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635117" y="6630360"/>
            <a:ext cx="35568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http://tamop412a.ttk.pte.hu/files/biologia5/Evolucio/chunks/ch14s03.html</a:t>
            </a:r>
          </a:p>
        </p:txBody>
      </p:sp>
      <p:pic>
        <p:nvPicPr>
          <p:cNvPr id="3074" name="Picture 2" descr="Sávos vasér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36" y="3736460"/>
            <a:ext cx="29813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80000" y="1"/>
            <a:ext cx="11712000" cy="100981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hu-HU" sz="6000" b="1" dirty="0" smtClean="0">
                <a:solidFill>
                  <a:srgbClr val="0070C0"/>
                </a:solidFill>
              </a:rPr>
              <a:t> A VÍZ</a:t>
            </a:r>
            <a:endParaRPr lang="hu-HU" sz="6000" b="1" dirty="0">
              <a:solidFill>
                <a:srgbClr val="0070C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311965"/>
            <a:ext cx="10515600" cy="4864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/>
              <a:t>A víz (H</a:t>
            </a:r>
            <a:r>
              <a:rPr lang="hu-HU" sz="2400" baseline="-25000" dirty="0"/>
              <a:t>2</a:t>
            </a:r>
            <a:r>
              <a:rPr lang="hu-HU" sz="2400" dirty="0"/>
              <a:t>O) az egyik legfontosabb anyag a Földön. Az élethez is nélkülözhetetlen. Mai ismereteink szerint folyékony halmazállapotban csak </a:t>
            </a:r>
            <a:r>
              <a:rPr lang="hu-HU" sz="2400" dirty="0" err="1"/>
              <a:t>bolygónkon</a:t>
            </a:r>
            <a:r>
              <a:rPr lang="hu-HU" sz="2400" dirty="0"/>
              <a:t> fordul elő a Naprendszerben.</a:t>
            </a:r>
            <a:br>
              <a:rPr lang="hu-HU" sz="2400" dirty="0"/>
            </a:br>
            <a:r>
              <a:rPr lang="hu-HU" sz="2400" dirty="0"/>
              <a:t>A földi vízkészlet bolygónk belső anyagainak kipárolgása, </a:t>
            </a:r>
            <a:r>
              <a:rPr lang="hu-HU" sz="2400" dirty="0" err="1"/>
              <a:t>kigázosodása</a:t>
            </a:r>
            <a:r>
              <a:rPr lang="hu-HU" sz="2400" dirty="0"/>
              <a:t> révén keletkezett, amikor a Föld anyagának egy része átmenetileg olvadt állapotba került. Az őslégkörből lecsapódva felgyűlt a földfelszín mélyedéseiben és ott folyékony halmazállapotban tartósan megmaradt. Ez azért vált lehetővé, mert a Föld Naptól való távolsága megfelelő felszíni hőmérsékletszintet biztosít, így a vízkészlet nem jutott a megfagyás vagy a teljes elpárolgás sorsára, mint </a:t>
            </a:r>
            <a:r>
              <a:rPr lang="hu-HU" sz="2400" dirty="0" err="1" smtClean="0"/>
              <a:t>bolygószomszédainkon</a:t>
            </a:r>
            <a:r>
              <a:rPr lang="hu-HU" sz="2400" dirty="0"/>
              <a:t>, a Marson, illetve a Vénuszon</a:t>
            </a:r>
            <a:r>
              <a:rPr lang="hu-HU" sz="2400" dirty="0" smtClean="0"/>
              <a:t>.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r>
              <a:rPr lang="hu-HU" sz="2400" dirty="0">
                <a:hlinkClick r:id="rId4"/>
              </a:rPr>
              <a:t>https://www.youtube.com/watch?v=pYNtWF03_nQ</a:t>
            </a:r>
            <a:endParaRPr lang="hu-HU" sz="2400" dirty="0"/>
          </a:p>
        </p:txBody>
      </p:sp>
      <p:sp>
        <p:nvSpPr>
          <p:cNvPr id="6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Szövegdoboz 6"/>
          <p:cNvSpPr txBox="1"/>
          <p:nvPr/>
        </p:nvSpPr>
        <p:spPr>
          <a:xfrm>
            <a:off x="480000" y="6607534"/>
            <a:ext cx="70657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1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100" dirty="0"/>
          </a:p>
          <a:p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885" y="4565197"/>
            <a:ext cx="2675538" cy="1827051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102379" y="6642556"/>
            <a:ext cx="2854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https://denisngvz.estranky.sk/clanky/starohory.html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558367" y="1597295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0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KLÍMAVÁLTOZÁS OKAI</a:t>
            </a:r>
            <a:endParaRPr sz="40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A Föld kb. 4,6 milliár éve alakult ki, bolygónk felszíni hőmérséklete ekkor kb. 5000 </a:t>
            </a:r>
            <a:r>
              <a:rPr lang="hu-HU" sz="2400" dirty="0"/>
              <a:t>C</a:t>
            </a:r>
            <a:r>
              <a:rPr lang="hu-HU" sz="2400" dirty="0" smtClean="0"/>
              <a:t>elsius fok volt. Ezután néhány százmillió év kellett ahhoz, hogy lehűljön annyira a Föld, hogy kialakulhasson a szilárd kéreg rajta, kialakulhassanak a első kontinensek és óceánok. Földünk éghajtára ekkor még a belső hő is hatással volt. </a:t>
            </a:r>
            <a:r>
              <a:rPr lang="hu-HU" sz="2400" dirty="0"/>
              <a:t>K</a:t>
            </a:r>
            <a:r>
              <a:rPr lang="hu-HU" sz="2400" dirty="0" smtClean="0"/>
              <a:t>ésőbb azonban ez már elhanyagolható mértékűre csökkent.</a:t>
            </a:r>
            <a:endParaRPr lang="hu-HU" sz="2400" dirty="0"/>
          </a:p>
          <a:p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Azóta a Föld éghajlatát időben és térben </a:t>
            </a:r>
            <a:r>
              <a:rPr lang="hu-HU" sz="2400" dirty="0"/>
              <a:t>b</a:t>
            </a:r>
            <a:r>
              <a:rPr lang="hu-HU" sz="2400" dirty="0" smtClean="0"/>
              <a:t>efolyásoló tényezők az alábbiak:</a:t>
            </a:r>
          </a:p>
          <a:p>
            <a:r>
              <a:rPr lang="hu-HU" sz="2400" dirty="0" smtClean="0"/>
              <a:t>Földi faktorok</a:t>
            </a:r>
          </a:p>
          <a:p>
            <a:r>
              <a:rPr lang="hu-HU" sz="2400" dirty="0"/>
              <a:t>Csillagászati faktorok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309113" y="6671144"/>
            <a:ext cx="38828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https://kovet.hu/klimavaltozas-kerekasztal-beszelgetesek-3-magyar-klimavalasz/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994" y="3748248"/>
            <a:ext cx="4274217" cy="2404247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8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6918689" y="1536633"/>
            <a:ext cx="472969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78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Földi faktorok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536633"/>
            <a:ext cx="6080491" cy="4640330"/>
          </a:xfrm>
        </p:spPr>
        <p:txBody>
          <a:bodyPr>
            <a:normAutofit fontScale="92500" lnSpcReduction="10000"/>
          </a:bodyPr>
          <a:lstStyle/>
          <a:p>
            <a:r>
              <a:rPr lang="hu-HU" dirty="0">
                <a:solidFill>
                  <a:srgbClr val="0070C0"/>
                </a:solidFill>
              </a:rPr>
              <a:t>F</a:t>
            </a:r>
            <a:r>
              <a:rPr lang="hu-HU" dirty="0" smtClean="0">
                <a:solidFill>
                  <a:srgbClr val="0070C0"/>
                </a:solidFill>
              </a:rPr>
              <a:t>öldszerkezeti mozgások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Nagy óceáni áramlatok rendszere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Nagy légáramlatok rendszere</a:t>
            </a:r>
          </a:p>
          <a:p>
            <a:pPr marL="0" indent="0">
              <a:buNone/>
            </a:pPr>
            <a:r>
              <a:rPr lang="hu-HU" dirty="0" smtClean="0"/>
              <a:t>A kőzetlemezek folyamatos mozgásban voltak és vannak. Nem mindegy, hogy hol helyezkednek el. Létrehozva ezzel jó néhány jégkorszakot és meleg időszakot a Föld életében. Többször össze is sodródtak egyetlen szuperkontinensé alakulva. Ezekkel a mozgásokkal erősen befolyásolja a nagy óceáni- és légáramlatokat. A kontinensek </a:t>
            </a:r>
            <a:r>
              <a:rPr lang="hu-HU" dirty="0"/>
              <a:t>leblokkolják vagy legalábbis erősen </a:t>
            </a:r>
            <a:r>
              <a:rPr lang="hu-HU" dirty="0" smtClean="0"/>
              <a:t>lekorlátozzák ezeket.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598134" y="6139481"/>
            <a:ext cx="3755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smtClean="0"/>
              <a:t>tudasbazis.sulinet.hu/hu/termeszettudomanyok/foldrajz/termeszetfoldrajz/a-nagy-foldi-legkorzes/a-nagy-foldi-legkorzes-jellemzoi</a:t>
            </a:r>
          </a:p>
          <a:p>
            <a:r>
              <a:rPr lang="hu-HU" sz="800" dirty="0"/>
              <a:t>https://</a:t>
            </a:r>
            <a:r>
              <a:rPr lang="hu-HU" sz="800" dirty="0" smtClean="0"/>
              <a:t>www.nkp.hu/tankonyv/foldrajz_7/lecke_04_008</a:t>
            </a:r>
          </a:p>
          <a:p>
            <a:r>
              <a:rPr lang="hu-HU" sz="800" dirty="0"/>
              <a:t>Készítette: </a:t>
            </a:r>
            <a:r>
              <a:rPr lang="hu-HU" sz="800" dirty="0" err="1"/>
              <a:t>Kieff</a:t>
            </a:r>
            <a:r>
              <a:rPr lang="hu-HU" sz="800" dirty="0"/>
              <a:t>, fordítás: Dani - Ez a fájl ebből származik:  </a:t>
            </a:r>
            <a:r>
              <a:rPr lang="hu-HU" sz="800" dirty="0" err="1"/>
              <a:t>Pangaea</a:t>
            </a:r>
            <a:r>
              <a:rPr lang="hu-HU" sz="800" dirty="0"/>
              <a:t> continents.png, CC BY-SA 3.0, https://commons.wikimedia.org/w/index.php?curid=8563143</a:t>
            </a:r>
          </a:p>
          <a:p>
            <a:endParaRPr lang="hu-HU" sz="800" dirty="0"/>
          </a:p>
        </p:txBody>
      </p:sp>
      <p:pic>
        <p:nvPicPr>
          <p:cNvPr id="10" name="Tartalom hely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54" y="299798"/>
            <a:ext cx="3625063" cy="2650432"/>
          </a:xfrm>
          <a:prstGeom prst="rect">
            <a:avLst/>
          </a:prstGeom>
        </p:spPr>
      </p:pic>
      <p:pic>
        <p:nvPicPr>
          <p:cNvPr id="12" name="Tartalom helye 7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82" y="3096746"/>
            <a:ext cx="2356727" cy="1850031"/>
          </a:xfr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26" y="3286591"/>
            <a:ext cx="2193917" cy="2468880"/>
          </a:xfrm>
          <a:prstGeom prst="rect">
            <a:avLst/>
          </a:prstGeom>
        </p:spPr>
      </p:pic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6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502303" y="1536633"/>
            <a:ext cx="6146086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Földi faktorok – az atmoszféra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8407">
            <a:off x="869549" y="2337788"/>
            <a:ext cx="4755381" cy="29528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artalom helye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dirty="0" smtClean="0"/>
              <a:t>A légkör kialakulása közben is változásokon ment keresztül.</a:t>
            </a:r>
          </a:p>
          <a:p>
            <a:pPr marL="0" indent="0">
              <a:buNone/>
            </a:pPr>
            <a:r>
              <a:rPr lang="hu-HU" dirty="0" smtClean="0"/>
              <a:t>A Földnek is volt  elsődleges, majd kialakult a másodlagos légköre is.</a:t>
            </a:r>
          </a:p>
          <a:p>
            <a:pPr marL="0" indent="0">
              <a:buNone/>
            </a:pPr>
            <a:r>
              <a:rPr lang="hu-HU" dirty="0" smtClean="0"/>
              <a:t>Nagyon fontos, hogy a </a:t>
            </a:r>
            <a:r>
              <a:rPr lang="hu-HU" dirty="0"/>
              <a:t>légkör milyen mennyiégben tartalmazza az úgynevezett </a:t>
            </a:r>
            <a:r>
              <a:rPr lang="hu-HU" b="1" dirty="0"/>
              <a:t>üvegházhatású gáz</a:t>
            </a:r>
            <a:r>
              <a:rPr lang="hu-HU" dirty="0"/>
              <a:t>okat. Ezek közül a széndioxid és a metán mennyiségének van a legnagyobb jelentősége. </a:t>
            </a: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Ezek a gázok melegen tarták a földet. Ha lecsökkent koncentrációjuk ezzel klímaváltozást idézhetnek elő.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Jégfúrásokból </a:t>
            </a:r>
            <a:r>
              <a:rPr lang="hu-HU" dirty="0"/>
              <a:t>vett közvetlen bizonyítékokból már egyértelműen tudjuk, hogy az eljegesedések előtt az üvegházhatású gázok mennyisége lecsökkent a légkörben, </a:t>
            </a:r>
            <a:r>
              <a:rPr lang="hu-HU" dirty="0" smtClean="0"/>
              <a:t>a felmelegedési időszak előtt </a:t>
            </a:r>
            <a:r>
              <a:rPr lang="hu-HU" dirty="0"/>
              <a:t>pedig megnőtt. 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571589" y="6679096"/>
            <a:ext cx="42360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https://koponyeg.hu/tudasfelho/a-fold-legkorenek-szerkezete</a:t>
            </a: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94789" y="1536633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Földi faktorok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dirty="0" smtClean="0"/>
              <a:t>Vulkanizmus</a:t>
            </a:r>
          </a:p>
          <a:p>
            <a:pPr marL="0" indent="0">
              <a:buNone/>
            </a:pPr>
            <a:r>
              <a:rPr lang="hu-HU" dirty="0"/>
              <a:t>A vulkanizmus a Föld és más bolygók fejlődésében alapvető szerepet játszik. A kitörésekkel formálódik a felszín, változnak a kontinensek. A geomorfológiai szerep mellett viszont számunkra sokkal fontosabb, hogy a vulkáni tevékenységgel </a:t>
            </a:r>
            <a:r>
              <a:rPr lang="hu-HU" dirty="0" smtClean="0"/>
              <a:t>gázok, por és hamu jut </a:t>
            </a:r>
            <a:r>
              <a:rPr lang="hu-HU" dirty="0"/>
              <a:t>a légkörbe, így meghatározva annak összetételét, és a gázok koncentrációjával alakítva a Föld éghajlatát. </a:t>
            </a:r>
            <a:endParaRPr lang="hu-HU" dirty="0" smtClean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94" y="1044129"/>
            <a:ext cx="5181600" cy="3459763"/>
          </a:xfrm>
        </p:spPr>
      </p:pic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20600" y="4650409"/>
            <a:ext cx="5181600" cy="1600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/>
              <a:t>Miocén időszaki tájkép mocsárciprusokkal és egy vulkánnal a háttérben. Az Északi-középhegység helyén hosszan elnyúló, tűzhányókkal tarkított szigetív a miocén időszak derekán a Föld egyik legaktívabb vulkáni területe </a:t>
            </a:r>
            <a:r>
              <a:rPr lang="hu-HU" sz="1400" dirty="0" smtClean="0"/>
              <a:t>volt. Fantasztikus </a:t>
            </a:r>
            <a:r>
              <a:rPr lang="hu-HU" sz="1400" dirty="0"/>
              <a:t>látványt </a:t>
            </a:r>
            <a:r>
              <a:rPr lang="hu-HU" sz="1400" dirty="0" smtClean="0"/>
              <a:t>nyújthatott, mikor </a:t>
            </a:r>
            <a:r>
              <a:rPr lang="hu-HU" sz="1400" dirty="0"/>
              <a:t>hol az egyik, hol a másik vulkán éledt fel és tombolt vadul, éjszakánként messze bevilágítva a tengert. Az éghajlat sokkal melegebb volt, mint napjainkban. 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7450372" y="6568805"/>
            <a:ext cx="4344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https://www.origo.hu/tudomany/20170104-a-matrai-osjuhar-olyan-elo-kovulet-ami-a-miocen-idoszak-tanujakent-sehol-masutt-nem-fordul-elo-a.html</a:t>
            </a:r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94789" y="1536633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solidFill>
                  <a:srgbClr val="0070C0"/>
                </a:solidFill>
              </a:rPr>
              <a:t>Csillagászati faktorok</a:t>
            </a:r>
            <a:endParaRPr lang="hu-HU" b="1" dirty="0">
              <a:solidFill>
                <a:srgbClr val="0070C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 smtClean="0">
                <a:solidFill>
                  <a:srgbClr val="0070C0"/>
                </a:solidFill>
              </a:rPr>
              <a:t>A Naprendszernek a Tejútrendszerben való mozgása.</a:t>
            </a:r>
          </a:p>
          <a:p>
            <a:pPr marL="0" indent="0">
              <a:buNone/>
            </a:pPr>
            <a:r>
              <a:rPr lang="hu-HU" dirty="0"/>
              <a:t>A csillagászok szerint a Naprendszer kb. </a:t>
            </a:r>
            <a:r>
              <a:rPr lang="hu-HU" dirty="0" smtClean="0"/>
              <a:t>200 </a:t>
            </a:r>
            <a:r>
              <a:rPr lang="hu-HU" dirty="0"/>
              <a:t>millió év alatt járja be a Tejútrendszeren belüli elliptikus pályáját, eközben áthalad a spirális karokon, egy pályaciklus alatt tehát kétszer (250 millió évenként). A spirális karokban az úgynevezett </a:t>
            </a:r>
            <a:r>
              <a:rPr lang="hu-HU" dirty="0" err="1"/>
              <a:t>interstelláris</a:t>
            </a:r>
            <a:r>
              <a:rPr lang="hu-HU" dirty="0"/>
              <a:t> felhőket alkotó csillagközi por és gáz sűrűsége nagyobb, amikor tehát ezeken halad át Naprendszerünk, ez az </a:t>
            </a:r>
            <a:r>
              <a:rPr lang="hu-HU" dirty="0" err="1"/>
              <a:t>interstelláris</a:t>
            </a:r>
            <a:r>
              <a:rPr lang="hu-HU" dirty="0"/>
              <a:t> anyag elnyeli a Napból a Földre érkező sugárzás egy részét.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01" y="1243600"/>
            <a:ext cx="5181600" cy="4199823"/>
          </a:xfrm>
        </p:spPr>
      </p:pic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7569642" y="6599583"/>
            <a:ext cx="36655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https://www.popsci.com/article/science/ask-anything-why-milky-way-spiral/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94789" y="1536633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Csillagászati faktorok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3874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3000" b="1" dirty="0" smtClean="0">
                <a:solidFill>
                  <a:srgbClr val="0070C0"/>
                </a:solidFill>
              </a:rPr>
              <a:t>Nap </a:t>
            </a:r>
            <a:r>
              <a:rPr lang="hu-HU" sz="3000" b="1" dirty="0">
                <a:solidFill>
                  <a:srgbClr val="0070C0"/>
                </a:solidFill>
              </a:rPr>
              <a:t>sugárzásának </a:t>
            </a:r>
            <a:r>
              <a:rPr lang="hu-HU" sz="3000" b="1" dirty="0" smtClean="0">
                <a:solidFill>
                  <a:srgbClr val="0070C0"/>
                </a:solidFill>
              </a:rPr>
              <a:t>intenzitása</a:t>
            </a:r>
          </a:p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/>
              <a:t>megfigyelhető napfoltok mennyiségének </a:t>
            </a:r>
            <a:r>
              <a:rPr lang="hu-HU" dirty="0" smtClean="0"/>
              <a:t> </a:t>
            </a:r>
            <a:r>
              <a:rPr lang="hu-HU" dirty="0"/>
              <a:t>változása </a:t>
            </a:r>
            <a:r>
              <a:rPr lang="hu-HU" dirty="0" smtClean="0"/>
              <a:t> </a:t>
            </a:r>
            <a:r>
              <a:rPr lang="hu-HU" dirty="0"/>
              <a:t>kihatással van a Föld globális </a:t>
            </a:r>
            <a:r>
              <a:rPr lang="hu-HU" dirty="0" smtClean="0"/>
              <a:t>hőmérsékletére.</a:t>
            </a:r>
          </a:p>
          <a:p>
            <a:pPr marL="0" indent="0">
              <a:buNone/>
            </a:pPr>
            <a:r>
              <a:rPr lang="hu-HU" dirty="0" smtClean="0"/>
              <a:t>A napfolttevékenység </a:t>
            </a:r>
            <a:r>
              <a:rPr lang="hu-HU" dirty="0"/>
              <a:t>legrövidebb ciklusa kb. 11 év. I</a:t>
            </a:r>
            <a:r>
              <a:rPr lang="hu-HU" dirty="0" smtClean="0"/>
              <a:t>ntenzitásának </a:t>
            </a:r>
            <a:r>
              <a:rPr lang="hu-HU" dirty="0"/>
              <a:t>növekedése idején kevesebb sugárzás távozik a Napból. Ezt </a:t>
            </a:r>
            <a:r>
              <a:rPr lang="hu-HU" dirty="0" smtClean="0"/>
              <a:t>tartják felelősnek  </a:t>
            </a:r>
            <a:r>
              <a:rPr lang="hu-HU" dirty="0"/>
              <a:t>a Kis jégkorszaknak elnevezett időszak (kb. XIV-XIX század) során lezajlott </a:t>
            </a:r>
            <a:r>
              <a:rPr lang="hu-HU" dirty="0" smtClean="0"/>
              <a:t>lehűlésnek.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6376946" y="1825625"/>
            <a:ext cx="4976854" cy="4351338"/>
          </a:xfrm>
        </p:spPr>
        <p:txBody>
          <a:bodyPr>
            <a:normAutofit lnSpcReduction="10000"/>
          </a:bodyPr>
          <a:lstStyle/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042" y="1825625"/>
            <a:ext cx="4989885" cy="34967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Szövegdoboz 5"/>
          <p:cNvSpPr txBox="1"/>
          <p:nvPr/>
        </p:nvSpPr>
        <p:spPr>
          <a:xfrm>
            <a:off x="7728668" y="6599583"/>
            <a:ext cx="4198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https://ttk.elte.hu/content/az-energia-es-tomegszallitas-lehetseges-uj-utja-a-csillagokban.t.2453</a:t>
            </a: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Csillagászati faktorok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536633"/>
            <a:ext cx="5220694" cy="464033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u-HU" sz="9600" b="1" dirty="0" err="1" smtClean="0"/>
              <a:t>Extraterresztikus</a:t>
            </a:r>
            <a:r>
              <a:rPr lang="hu-HU" sz="9600" b="1" dirty="0" smtClean="0"/>
              <a:t> </a:t>
            </a:r>
            <a:r>
              <a:rPr lang="hu-HU" sz="9600" b="1" dirty="0"/>
              <a:t>égitestek becsapódása a </a:t>
            </a:r>
            <a:r>
              <a:rPr lang="hu-HU" sz="9600" b="1" dirty="0" smtClean="0"/>
              <a:t>Földbe.</a:t>
            </a:r>
          </a:p>
          <a:p>
            <a:pPr marL="0" indent="0">
              <a:buNone/>
            </a:pPr>
            <a:r>
              <a:rPr lang="hu-HU" sz="8000" dirty="0" smtClean="0"/>
              <a:t>Meteor becsapódása nagy </a:t>
            </a:r>
            <a:r>
              <a:rPr lang="hu-HU" sz="8000" dirty="0"/>
              <a:t>robbantást idézhet elő, melynek során jelentős mennyiségű törmelék, por, hamu és gáz juthat a légkörbe, ez pedig (ahogyan a vulkáni tevékenységnél)  akár hosszú távú drasztikus klímaromlást idézhet elő a Föld éghajlatában</a:t>
            </a:r>
            <a:r>
              <a:rPr lang="hu-HU" sz="8000" dirty="0" smtClean="0"/>
              <a:t>.</a:t>
            </a:r>
          </a:p>
          <a:p>
            <a:pPr marL="0" indent="0">
              <a:buNone/>
            </a:pPr>
            <a:r>
              <a:rPr lang="hu-HU" sz="8000" dirty="0"/>
              <a:t>A por szétterülne a légkörben, </a:t>
            </a:r>
            <a:r>
              <a:rPr lang="hu-HU" sz="8000" dirty="0" smtClean="0"/>
              <a:t> </a:t>
            </a:r>
            <a:r>
              <a:rPr lang="hu-HU" sz="8000" dirty="0"/>
              <a:t>ún. becsapódási tél köszöntene be. A légköri áramlatok ugyanis egyenletesen eloszlatnák, a felszálló légáramlások pedig akár évtizedekig is lebegtethetnék a legfinomabb szemcséket a sztratoszférában. A napsugárzás nem jutna el a felszínre, hirtelen jégkorszak köszöntene be. Ezután viszont roppant gyors globális felmelegedés következne, a légkörbe került rengeteg üvegházhatású anyag miatt (szén-dioxid, illetve vízgőz). </a:t>
            </a:r>
            <a:endParaRPr lang="hu-HU" sz="8000" dirty="0" smtClean="0"/>
          </a:p>
          <a:p>
            <a:pPr marL="0" indent="0">
              <a:buNone/>
            </a:pPr>
            <a:endParaRPr lang="hu-HU" sz="4400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Becsapódás folyamata képekben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30" y="3428255"/>
            <a:ext cx="3605121" cy="2748905"/>
          </a:xfrm>
        </p:spPr>
      </p:pic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pic>
        <p:nvPicPr>
          <p:cNvPr id="2050" name="Picture 2" descr="https://media.sg.hu/kep/2019_09/0910aszteroida2_640x28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46" y="1371135"/>
            <a:ext cx="4293042" cy="18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8366090" y="6291807"/>
            <a:ext cx="395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smtClean="0"/>
              <a:t>sg.hu/cikkek/tudomany/137936/felvazoltak-a-dinoszauruszok-utolso-napja</a:t>
            </a:r>
          </a:p>
          <a:p>
            <a:r>
              <a:rPr lang="hu-HU" sz="800" dirty="0"/>
              <a:t>Készítette: P. H. Schultz, Brown University and AVGR. - http://www.nasa.gov/centers/ames/multimedia/images/2005/comets2a.html, Közkincs, https://commons.wikimedia.org/w/index.php?curid=894129t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3558367" y="480000"/>
            <a:ext cx="815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hu" sz="3200" b="1" dirty="0" smtClean="0">
                <a:latin typeface="Roboto"/>
                <a:ea typeface="Roboto"/>
                <a:cs typeface="Roboto"/>
                <a:sym typeface="Roboto"/>
              </a:rPr>
              <a:t>Változó világ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94789" y="1536633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hu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 </a:t>
            </a:r>
            <a:r>
              <a:rPr lang="hu-HU" sz="24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Az élővilág kialakulása</a:t>
            </a: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hu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hu" sz="2400" b="1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lang="hu" sz="24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ilyen volt az éghajlat? Élőlény és környezete</a:t>
            </a:r>
            <a:endParaRPr sz="24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hu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3. </a:t>
            </a:r>
            <a:r>
              <a:rPr lang="hu-HU" sz="24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Milyen volt az éghajlat? Klímajelző </a:t>
            </a:r>
            <a:r>
              <a:rPr lang="hu-HU" sz="2400" dirty="0" err="1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fosszíliák</a:t>
            </a:r>
            <a:endParaRPr sz="2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hu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 </a:t>
            </a:r>
            <a:r>
              <a:rPr lang="hu" sz="2400" dirty="0" smtClean="0">
                <a:latin typeface="Roboto"/>
                <a:ea typeface="Roboto"/>
                <a:cs typeface="Roboto"/>
                <a:sym typeface="Roboto"/>
              </a:rPr>
              <a:t>Milyen volt az éghajlat? - Jégkorszak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r>
              <a:rPr lang="hu"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 </a:t>
            </a:r>
            <a:r>
              <a:rPr lang="hu" sz="24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Milyen volt az éghajlat? – Dendrokronológia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ctrTitle" idx="4294967295"/>
          </p:nvPr>
        </p:nvSpPr>
        <p:spPr>
          <a:xfrm>
            <a:off x="680800" y="6384867"/>
            <a:ext cx="8699600" cy="4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" sz="16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11751" y="3429000"/>
            <a:ext cx="22929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Korosztály: </a:t>
            </a:r>
            <a:r>
              <a:rPr lang="hu-HU" dirty="0" smtClean="0"/>
              <a:t>7-8. </a:t>
            </a:r>
            <a:r>
              <a:rPr lang="hu-HU" dirty="0"/>
              <a:t>osztály</a:t>
            </a:r>
          </a:p>
          <a:p>
            <a:r>
              <a:rPr lang="hu-HU" dirty="0"/>
              <a:t>Kapcsolódás a NAT-hoz:</a:t>
            </a:r>
          </a:p>
          <a:p>
            <a:r>
              <a:rPr lang="hu-HU" dirty="0"/>
              <a:t>Ember és természet&gt;</a:t>
            </a:r>
          </a:p>
          <a:p>
            <a:r>
              <a:rPr lang="hu-HU" dirty="0" smtClean="0"/>
              <a:t>Környezet és fenntarthatóság&gt;Élő és élettelen környezeti tényezők</a:t>
            </a:r>
            <a:endParaRPr lang="hu-HU" dirty="0"/>
          </a:p>
          <a:p>
            <a:endParaRPr lang="hu-HU" dirty="0"/>
          </a:p>
        </p:txBody>
      </p:sp>
      <p:pic>
        <p:nvPicPr>
          <p:cNvPr id="8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751" y="480001"/>
            <a:ext cx="2066621" cy="2509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9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0104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Csillagászati faktorok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481040"/>
            <a:ext cx="7653586" cy="469592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hu-HU" sz="2400" b="1" dirty="0" err="1"/>
              <a:t>Milankovic</a:t>
            </a:r>
            <a:r>
              <a:rPr lang="hu-HU" sz="2400" b="1" dirty="0"/>
              <a:t> ciklus </a:t>
            </a:r>
            <a:endParaRPr lang="hu-HU" sz="2400" b="1" dirty="0" smtClean="0"/>
          </a:p>
          <a:p>
            <a:pPr fontAlgn="base"/>
            <a:r>
              <a:rPr lang="hu-HU" sz="1600" dirty="0" smtClean="0"/>
              <a:t>Az </a:t>
            </a:r>
            <a:r>
              <a:rPr lang="hu-HU" sz="1600" dirty="0"/>
              <a:t>első a Föld forgástengelyének hajlásszögének a változása. Ez a szög 41 000 éves periódussal ingadozik 21,5 és 24,5 fokok között. Minél nagyobb a hajlásszög, annál szélsőségesebbek az évszakok mindkét félgömbön: a </a:t>
            </a:r>
            <a:r>
              <a:rPr lang="hu-HU" sz="1600" dirty="0" err="1"/>
              <a:t>nyarak</a:t>
            </a:r>
            <a:r>
              <a:rPr lang="hu-HU" sz="1600" dirty="0"/>
              <a:t> melegebbek, a telek pedig hidegebbek.</a:t>
            </a:r>
          </a:p>
          <a:p>
            <a:pPr fontAlgn="base"/>
            <a:r>
              <a:rPr lang="hu-HU" sz="1600" dirty="0"/>
              <a:t>A második a Föld keringési pályájának alakja, amely 100 000 éves periódussal változik. Egyszer megnyúlik, és </a:t>
            </a:r>
            <a:r>
              <a:rPr lang="hu-HU" sz="1600" dirty="0" smtClean="0"/>
              <a:t>nagy excentricitású </a:t>
            </a:r>
            <a:r>
              <a:rPr lang="hu-HU" sz="1600" dirty="0"/>
              <a:t>ellipszis </a:t>
            </a:r>
            <a:r>
              <a:rPr lang="hu-HU" sz="1600" dirty="0" smtClean="0"/>
              <a:t>alakját ölti, </a:t>
            </a:r>
            <a:r>
              <a:rPr lang="hu-HU" sz="1600" dirty="0"/>
              <a:t>majd ismét szinte kör alakúvá válik. Ha nő az excentricitás, akkor nő a különbség a Nap és Föld legkisebb és legnagyobb távolsága között. Jelenleg a Föld akkor távolodik el legjobban a Naptól, amikor a déli félgömbön tél van, ennek következtében a déli félgömbön a tél valamivel hidegebb, a nyár viszont valamivel melegebb, mint az északi félgömbön</a:t>
            </a:r>
            <a:r>
              <a:rPr lang="hu-HU" sz="1600" dirty="0" smtClean="0"/>
              <a:t>.</a:t>
            </a:r>
          </a:p>
          <a:p>
            <a:pPr fontAlgn="base"/>
            <a:r>
              <a:rPr lang="hu-HU" sz="1600" dirty="0" smtClean="0"/>
              <a:t>A </a:t>
            </a:r>
            <a:r>
              <a:rPr lang="hu-HU" sz="1600" dirty="0"/>
              <a:t>harmadik pedig a precesszió, vagyis a földtengely elmozdulása. A forgástengely 23 000 év alatt ír le egy teljes kört a csillagokhoz képest. A precesszió határozza meg, hogy egy adott félgömbön a nyár a földpálya napközeli vagy naptávoli pontjára esik-e, vagyis, hogy a Föld éghajlatának a tengely ferdesége miatti </a:t>
            </a:r>
            <a:r>
              <a:rPr lang="hu-HU" sz="1600" dirty="0" err="1"/>
              <a:t>évszakosságát</a:t>
            </a:r>
            <a:r>
              <a:rPr lang="hu-HU" sz="1600" dirty="0"/>
              <a:t> erősíti vagy gyengíti-e a pálya excentricitásából adódó </a:t>
            </a:r>
            <a:r>
              <a:rPr lang="hu-HU" sz="1600" dirty="0" err="1"/>
              <a:t>évszakosság</a:t>
            </a:r>
            <a:r>
              <a:rPr lang="hu-HU" sz="1600" dirty="0"/>
              <a:t>. Ha az </a:t>
            </a:r>
            <a:r>
              <a:rPr lang="hu-HU" sz="1600" dirty="0" err="1"/>
              <a:t>évszakosság</a:t>
            </a:r>
            <a:r>
              <a:rPr lang="hu-HU" sz="1600" dirty="0"/>
              <a:t> e két meghatározója (a tengelyferdeség és pályaexcentricitás) az egyik félgömbön szinkronban van egymással, akkor az ellentétes félgömbön aszinkronban kell lennie. </a:t>
            </a: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9305676" y="6650507"/>
            <a:ext cx="395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smtClean="0"/>
              <a:t>skepticalscience.com/print.php?r=33</a:t>
            </a:r>
          </a:p>
          <a:p>
            <a:r>
              <a:rPr lang="hu-HU" sz="800" dirty="0"/>
              <a:t>http://www.matud.iif.hu/2013/02/08.htm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786" y="3666430"/>
            <a:ext cx="3597456" cy="2747305"/>
          </a:xfrm>
          <a:prstGeom prst="rect">
            <a:avLst/>
          </a:prstGeom>
        </p:spPr>
      </p:pic>
      <p:pic>
        <p:nvPicPr>
          <p:cNvPr id="1026" name="Picture 2" descr="http://www.matud.iif.hu/2013/02/Pics/Hagen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00" y="1602937"/>
            <a:ext cx="1977686" cy="18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8950388" y="3434275"/>
            <a:ext cx="20499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/>
              <a:t>Milutin</a:t>
            </a:r>
            <a:r>
              <a:rPr lang="hu-HU" sz="900" dirty="0"/>
              <a:t> </a:t>
            </a:r>
            <a:r>
              <a:rPr lang="hu-HU" sz="900" dirty="0" err="1"/>
              <a:t>Milanković</a:t>
            </a:r>
            <a:r>
              <a:rPr lang="hu-HU" sz="900" dirty="0"/>
              <a:t> (1879–1958)</a:t>
            </a:r>
          </a:p>
        </p:txBody>
      </p:sp>
      <p:pic>
        <p:nvPicPr>
          <p:cNvPr id="7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55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6146357" y="1536633"/>
            <a:ext cx="550203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03788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0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„Üvegház vagy hűtőház”</a:t>
            </a:r>
            <a:endParaRPr sz="40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410978"/>
            <a:ext cx="5181600" cy="47659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 smtClean="0"/>
              <a:t>Azt mondhatjuk, hogy Földünk és az élővilág története egyben a klímaváltozások története is.</a:t>
            </a:r>
          </a:p>
          <a:p>
            <a:pPr marL="0" indent="0">
              <a:buNone/>
            </a:pPr>
            <a:r>
              <a:rPr lang="hu-HU" dirty="0" smtClean="0"/>
              <a:t>Alapvetően attól függött bolygónk éghajlata, hogy éppen „üvegház vagy hűtőház üzemmódban” volt. Ez pedig a fenti faktorok hatásainak eredőjeként változott. Általánosságban kijelenthetjük azt, hogy a földtörténet nagyobb részében bolygónk éghajlata melegebb és csapadékosabb volt a mainál. Fontos megjegyeznünk, hogy a jelenleg is zajló globális felmelegedés is alapvetően egy előre determinált, természetes folyamat, amiben természetesen az ember is szerepet játszik (hiszen ő is a bioszféra része), de hogy mekkora ez a szerep, arról nagy viták folynak, nincs egy teljesen elfogadott álláspont.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7703">
            <a:off x="6334055" y="2656005"/>
            <a:ext cx="5181600" cy="2470512"/>
          </a:xfrm>
        </p:spPr>
      </p:pic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9621078" y="6630360"/>
            <a:ext cx="23774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Kép: pinterest</a:t>
            </a:r>
            <a:endParaRPr lang="hu-HU" sz="800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921891"/>
          </a:xfrm>
        </p:spPr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rgbClr val="0070C0"/>
                </a:solidFill>
              </a:rPr>
              <a:t>Klímakutatás módszerei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423283"/>
            <a:ext cx="5181600" cy="475368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altLang="hu-HU" sz="1600" b="1" dirty="0" smtClean="0"/>
              <a:t>Őslénytani, paleontológiai módszerek</a:t>
            </a:r>
          </a:p>
          <a:p>
            <a:pPr marL="0" indent="0" eaLnBrk="1" hangingPunct="1">
              <a:buNone/>
            </a:pPr>
            <a:r>
              <a:rPr lang="hu-HU" altLang="hu-HU" sz="1600" dirty="0" smtClean="0"/>
              <a:t>Az ősmaradványok részben a ma élő rokonokkal, és azok környezeti igényeivel, tűrőképességével való összehasonlításuk alapján utalhatnak az egykori klímára. Ez a módszer persze korlátozott, mert minél jobban visszamegyünk az időben, annál kisebb a rokonság a ma élő fajokkal, emiatt annál bizonytalanabb a </a:t>
            </a:r>
            <a:r>
              <a:rPr lang="hu-HU" altLang="hu-HU" sz="1600" dirty="0" err="1" smtClean="0"/>
              <a:t>paleoklíma</a:t>
            </a:r>
            <a:r>
              <a:rPr lang="hu-HU" altLang="hu-HU" sz="1600" dirty="0" smtClean="0"/>
              <a:t> megismerése. Vannak olyan fajok, ami már  puszta jelenlétükkel is jelzik az egykori éghajlati viszonyokat.</a:t>
            </a:r>
          </a:p>
          <a:p>
            <a:pPr marL="0" indent="0" eaLnBrk="1" hangingPunct="1">
              <a:buNone/>
            </a:pPr>
            <a:r>
              <a:rPr lang="hu-HU" altLang="hu-HU" sz="1600" dirty="0" smtClean="0"/>
              <a:t>A rénszarvasok és az örvös lemmingek például mindig </a:t>
            </a:r>
            <a:r>
              <a:rPr lang="hu-HU" altLang="hu-HU" sz="1600" dirty="0" smtClean="0">
                <a:solidFill>
                  <a:schemeClr val="accent1">
                    <a:lumMod val="50000"/>
                  </a:schemeClr>
                </a:solidFill>
              </a:rPr>
              <a:t>hideg éghajlatra</a:t>
            </a:r>
            <a:r>
              <a:rPr lang="hu-HU" altLang="hu-HU" sz="1600" dirty="0" smtClean="0"/>
              <a:t> utalnak.</a:t>
            </a:r>
          </a:p>
          <a:p>
            <a:pPr marL="0" indent="0" eaLnBrk="1" hangingPunct="1">
              <a:buNone/>
            </a:pPr>
            <a:r>
              <a:rPr lang="hu-HU" altLang="hu-HU" sz="1600" dirty="0" smtClean="0"/>
              <a:t>A vízilovak, erdei őselefántok, földi pockok </a:t>
            </a:r>
            <a:r>
              <a:rPr lang="hu-HU" altLang="hu-HU" sz="1600" dirty="0" smtClean="0">
                <a:solidFill>
                  <a:srgbClr val="FF0000"/>
                </a:solidFill>
              </a:rPr>
              <a:t>melegre</a:t>
            </a:r>
            <a:r>
              <a:rPr lang="hu-HU" altLang="hu-HU" sz="1600" dirty="0" smtClean="0"/>
              <a:t> utalnak.</a:t>
            </a:r>
            <a:endParaRPr lang="hu-HU" altLang="hu-HU" dirty="0" smtClean="0"/>
          </a:p>
          <a:p>
            <a:pPr eaLnBrk="1" hangingPunct="1"/>
            <a:endParaRPr lang="hu-HU" altLang="hu-HU" dirty="0" smtClean="0"/>
          </a:p>
          <a:p>
            <a:pPr eaLnBrk="1" hangingPunct="1"/>
            <a:endParaRPr lang="hu-HU" altLang="hu-HU" dirty="0" smtClean="0"/>
          </a:p>
          <a:p>
            <a:pPr eaLnBrk="1" hangingPunct="1">
              <a:buFontTx/>
              <a:buNone/>
            </a:pPr>
            <a:endParaRPr lang="hu-HU" altLang="hu-HU" dirty="0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1423283"/>
            <a:ext cx="5181600" cy="4753680"/>
          </a:xfrm>
        </p:spPr>
        <p:txBody>
          <a:bodyPr/>
          <a:lstStyle/>
          <a:p>
            <a:pPr marL="0" indent="0">
              <a:buNone/>
            </a:pPr>
            <a:r>
              <a:rPr lang="hu-HU" altLang="hu-HU" sz="1800" b="1" dirty="0"/>
              <a:t>Kőzettani</a:t>
            </a:r>
            <a:r>
              <a:rPr lang="hu-HU" altLang="hu-HU" sz="1800" b="1" dirty="0" smtClean="0"/>
              <a:t>, geokémiai </a:t>
            </a:r>
            <a:r>
              <a:rPr lang="hu-HU" altLang="hu-HU" sz="1800" b="1" dirty="0"/>
              <a:t>módszerek</a:t>
            </a:r>
          </a:p>
          <a:p>
            <a:pPr marL="0" indent="0" eaLnBrk="1" hangingPunct="1">
              <a:buNone/>
            </a:pPr>
            <a:r>
              <a:rPr lang="hu-HU" altLang="hu-HU" sz="1600" dirty="0" smtClean="0"/>
              <a:t>Vannak olyan kőzetek, amelyek elég nagy biztosággal utalnak egykori éghajlatra, ezek kivétel nélkül üledékes kőzetek. </a:t>
            </a:r>
          </a:p>
          <a:p>
            <a:pPr marL="0" indent="0" eaLnBrk="1" hangingPunct="1">
              <a:buNone/>
            </a:pPr>
            <a:r>
              <a:rPr lang="hu-HU" altLang="hu-HU" sz="1600" dirty="0" smtClean="0"/>
              <a:t>A vastag </a:t>
            </a:r>
            <a:r>
              <a:rPr lang="hu-HU" altLang="hu-HU" sz="1600" dirty="0" err="1" smtClean="0"/>
              <a:t>mészkőösszletek</a:t>
            </a:r>
            <a:r>
              <a:rPr lang="hu-HU" altLang="hu-HU" sz="1600" dirty="0" smtClean="0"/>
              <a:t> leggyakrabban </a:t>
            </a:r>
            <a:r>
              <a:rPr lang="hu-HU" altLang="hu-HU" sz="1600" b="1" dirty="0" smtClean="0"/>
              <a:t>meleg klímát </a:t>
            </a:r>
            <a:r>
              <a:rPr lang="hu-HU" altLang="hu-HU" sz="1600" dirty="0" smtClean="0"/>
              <a:t>jeleznek. </a:t>
            </a:r>
          </a:p>
          <a:p>
            <a:pPr marL="0" indent="0" eaLnBrk="1" hangingPunct="1">
              <a:buNone/>
            </a:pPr>
            <a:r>
              <a:rPr lang="hu-HU" altLang="hu-HU" sz="1600" dirty="0" smtClean="0"/>
              <a:t>A </a:t>
            </a:r>
            <a:r>
              <a:rPr lang="hu-HU" altLang="hu-HU" sz="1600" dirty="0" err="1" smtClean="0"/>
              <a:t>lateritek</a:t>
            </a:r>
            <a:r>
              <a:rPr lang="hu-HU" altLang="hu-HU" sz="1600" dirty="0" smtClean="0"/>
              <a:t> és a bauxitok egykori </a:t>
            </a:r>
            <a:r>
              <a:rPr lang="hu-HU" altLang="hu-HU" sz="1600" b="1" dirty="0" smtClean="0"/>
              <a:t>meleg és csapadékos klímára</a:t>
            </a:r>
            <a:r>
              <a:rPr lang="hu-HU" altLang="hu-HU" sz="1600" dirty="0" smtClean="0"/>
              <a:t> utalnak.</a:t>
            </a:r>
          </a:p>
          <a:p>
            <a:pPr marL="0" indent="0" eaLnBrk="1" hangingPunct="1">
              <a:buNone/>
            </a:pPr>
            <a:r>
              <a:rPr lang="hu-HU" altLang="hu-HU" sz="1600" b="1" dirty="0" smtClean="0"/>
              <a:t>Hideg klímát </a:t>
            </a:r>
            <a:r>
              <a:rPr lang="hu-HU" altLang="hu-HU" sz="1600" dirty="0" smtClean="0"/>
              <a:t>jeleznek a gleccserkarcos kövek.</a:t>
            </a:r>
          </a:p>
          <a:p>
            <a:pPr marL="0" indent="0" eaLnBrk="1" hangingPunct="1">
              <a:buNone/>
            </a:pPr>
            <a:r>
              <a:rPr lang="hu-HU" altLang="hu-HU" sz="1600" b="1" dirty="0" smtClean="0"/>
              <a:t>Jeges klímát </a:t>
            </a:r>
            <a:r>
              <a:rPr lang="hu-HU" altLang="hu-HU" sz="1600" dirty="0" smtClean="0"/>
              <a:t>jelző üledék a </a:t>
            </a:r>
            <a:r>
              <a:rPr lang="hu-HU" altLang="hu-HU" sz="1600" dirty="0" err="1" smtClean="0"/>
              <a:t>varvit</a:t>
            </a:r>
            <a:r>
              <a:rPr lang="hu-HU" altLang="hu-HU" sz="1600" dirty="0" smtClean="0"/>
              <a:t> és </a:t>
            </a:r>
            <a:r>
              <a:rPr lang="hu-HU" altLang="hu-HU" sz="1600" dirty="0" err="1" smtClean="0"/>
              <a:t>tillit</a:t>
            </a:r>
            <a:r>
              <a:rPr lang="hu-HU" altLang="hu-HU" sz="1600" dirty="0" smtClean="0"/>
              <a:t>.</a:t>
            </a:r>
          </a:p>
          <a:p>
            <a:pPr marL="0" indent="0" eaLnBrk="1" hangingPunct="1">
              <a:buNone/>
            </a:pPr>
            <a:endParaRPr lang="hu-HU" altLang="hu-HU" sz="1600" dirty="0" smtClean="0"/>
          </a:p>
        </p:txBody>
      </p:sp>
      <p:sp>
        <p:nvSpPr>
          <p:cNvPr id="7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Szövegdoboz 1"/>
          <p:cNvSpPr txBox="1"/>
          <p:nvPr/>
        </p:nvSpPr>
        <p:spPr>
          <a:xfrm>
            <a:off x="480000" y="6583680"/>
            <a:ext cx="616729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1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100" dirty="0"/>
          </a:p>
          <a:p>
            <a:endParaRPr lang="hu-HU" dirty="0"/>
          </a:p>
        </p:txBody>
      </p:sp>
      <p:pic>
        <p:nvPicPr>
          <p:cNvPr id="8" name="Picture 6" descr="C:\Documents and Settings\Kezelő\Asztal\gleccservájta völ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101" y="4566289"/>
            <a:ext cx="3826390" cy="17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Képtalálat a következőre: „örvös lemming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98" y="4747172"/>
            <a:ext cx="1731551" cy="14297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48" y="4748213"/>
            <a:ext cx="1905000" cy="142875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540748" y="4747172"/>
            <a:ext cx="1905000" cy="14297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580322" y="4747171"/>
            <a:ext cx="1634827" cy="142979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9472654" y="6313230"/>
            <a:ext cx="2719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</a:t>
            </a:r>
            <a:r>
              <a:rPr lang="hu-HU" sz="800" dirty="0" smtClean="0"/>
              <a:t>www.borealforest.org/world/mammals/arctic_lemming.htm</a:t>
            </a:r>
          </a:p>
          <a:p>
            <a:r>
              <a:rPr lang="hu-HU" sz="800" dirty="0"/>
              <a:t>https://oroscafe.hu/2018/10/21/elszaporodtak-a-mezei-pockok-vis-maior-helyzet-a-foldeken/</a:t>
            </a:r>
          </a:p>
        </p:txBody>
      </p:sp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3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374773"/>
            <a:ext cx="11099749" cy="50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784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3600" b="1" dirty="0" err="1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Ammoniteszek</a:t>
            </a:r>
            <a:r>
              <a:rPr lang="hu-HU" sz="36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a korjelzők</a:t>
            </a:r>
            <a:endParaRPr sz="36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243600"/>
            <a:ext cx="7098324" cy="514467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Az </a:t>
            </a:r>
            <a:r>
              <a:rPr lang="hu-HU" dirty="0" err="1"/>
              <a:t>ammoniteszek</a:t>
            </a:r>
            <a:r>
              <a:rPr lang="hu-HU" dirty="0"/>
              <a:t>, melyeknek a háza első ránézésre a csigákéhoz hasonlít, kb. 400 millió éve (a devon időszakban) jelentek meg, és a dinoszauruszokkal együtt mintegy 65 millió évvel ezelőtt (a kréta időszak végén) pusztultak ki. Halakkal táplálkoztak, és a házuk hossza elérhette a 2 métert is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 smtClean="0"/>
              <a:t>A </a:t>
            </a:r>
            <a:r>
              <a:rPr lang="hu-HU" dirty="0"/>
              <a:t>kutatók számára fontos korjelző </a:t>
            </a:r>
            <a:r>
              <a:rPr lang="hu-HU" dirty="0" err="1"/>
              <a:t>fosszíliák</a:t>
            </a:r>
            <a:r>
              <a:rPr lang="hu-HU" dirty="0"/>
              <a:t> (ősmaradványok), hiszen gyors evolúciójuk miatt </a:t>
            </a:r>
            <a:r>
              <a:rPr lang="hu-HU" dirty="0" smtClean="0"/>
              <a:t>meghatározható </a:t>
            </a:r>
            <a:r>
              <a:rPr lang="hu-HU" dirty="0"/>
              <a:t>velük a kőzetek kora. Rokonuk a magát ma már egy nemzetséggel képviselő élő kövület, a csigáspolip (</a:t>
            </a:r>
            <a:r>
              <a:rPr lang="hu-HU" i="1" dirty="0" err="1"/>
              <a:t>Nautilus</a:t>
            </a:r>
            <a:r>
              <a:rPr lang="hu-HU" dirty="0"/>
              <a:t>). A töltényre emlékeztető kövületeket rokonaik és kortársaik, a </a:t>
            </a:r>
            <a:r>
              <a:rPr lang="hu-HU" dirty="0" err="1"/>
              <a:t>belemniteszek</a:t>
            </a:r>
            <a:r>
              <a:rPr lang="hu-HU" dirty="0"/>
              <a:t> hagyták maguk után. A </a:t>
            </a:r>
            <a:r>
              <a:rPr lang="hu-HU" dirty="0" err="1"/>
              <a:t>belemniteszek</a:t>
            </a:r>
            <a:r>
              <a:rPr lang="hu-HU" dirty="0"/>
              <a:t> a mai tintahalakhoz hasonlíthattak. Ezek a maximum egyméteres, ügyes vadászok halakkal táplálkoztak, de sajnos a végzetüket ők sem kerülhették el: a dinókkal együtt kipusztultak. A mészkőlapokon látható kövületek a belső vázuk (</a:t>
            </a:r>
            <a:r>
              <a:rPr lang="hu-HU" dirty="0" err="1"/>
              <a:t>rostrumuk</a:t>
            </a:r>
            <a:r>
              <a:rPr lang="hu-HU" dirty="0"/>
              <a:t>) maradványai, amelyek a mai tintahalak szépiacsontjához hasonlíthatók.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044856" y="6276151"/>
            <a:ext cx="5025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</a:t>
            </a:r>
            <a:r>
              <a:rPr lang="hu-HU" sz="800" dirty="0" smtClean="0"/>
              <a:t>www.nhmus.hu/hu/virtualis-muzeum/eltunt-vilagok/ammoniteszek-es-belemniteszek-iharkut-fele</a:t>
            </a:r>
          </a:p>
          <a:p>
            <a:r>
              <a:rPr lang="hu-HU" sz="800" dirty="0"/>
              <a:t>https://</a:t>
            </a:r>
            <a:r>
              <a:rPr lang="hu-HU" sz="800" dirty="0" smtClean="0"/>
              <a:t>www.arcanum.hu/hu/online-kiadvanyok/pannon-pannon-enciklopedia-1/magyarorszag-foldje-1D58/osmaradvanyok-2503/kozepso-es-keso-mezozoikumi-osmaradvanyok-szente-istvan-2543/a-mecsek-es-a-villanyi-hegyseg-jura-fossziliai-2551</a:t>
            </a:r>
            <a:r>
              <a:rPr lang="hu-HU" sz="800" dirty="0"/>
              <a:t>/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29" y="2699653"/>
            <a:ext cx="3841253" cy="2560835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8028529" y="5260488"/>
            <a:ext cx="3842675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200" dirty="0"/>
              <a:t>Jura lábasfejűek a Mecsek és Villányi-hegységből. Fent: </a:t>
            </a:r>
            <a:r>
              <a:rPr lang="hu-HU" sz="1200" i="1" dirty="0" err="1"/>
              <a:t>Hildaites</a:t>
            </a:r>
            <a:r>
              <a:rPr lang="hu-HU" sz="1200" i="1" dirty="0"/>
              <a:t>; </a:t>
            </a:r>
            <a:r>
              <a:rPr lang="hu-HU" sz="1200" i="1" dirty="0" err="1"/>
              <a:t>Stephanocer</a:t>
            </a:r>
            <a:r>
              <a:rPr lang="hu-HU" sz="1200" dirty="0" err="1"/>
              <a:t>as</a:t>
            </a:r>
            <a:r>
              <a:rPr lang="hu-HU" sz="1200" dirty="0"/>
              <a:t>; </a:t>
            </a:r>
            <a:r>
              <a:rPr lang="hu-HU" sz="1200" i="1" dirty="0" err="1"/>
              <a:t>Homoeoplanulite</a:t>
            </a:r>
            <a:r>
              <a:rPr lang="hu-HU" sz="1200" dirty="0" err="1"/>
              <a:t>s</a:t>
            </a:r>
            <a:r>
              <a:rPr lang="hu-HU" sz="1200" dirty="0"/>
              <a:t>. Lent: </a:t>
            </a:r>
            <a:r>
              <a:rPr lang="hu-HU" sz="1200" i="1" dirty="0" err="1"/>
              <a:t>Holcophylloceras</a:t>
            </a:r>
            <a:r>
              <a:rPr lang="hu-HU" sz="1200" i="1" dirty="0"/>
              <a:t>; </a:t>
            </a:r>
            <a:r>
              <a:rPr lang="hu-HU" sz="1200" i="1" dirty="0" err="1"/>
              <a:t>Oxycerites</a:t>
            </a:r>
            <a:r>
              <a:rPr lang="hu-HU" sz="1200" i="1" dirty="0"/>
              <a:t>; </a:t>
            </a:r>
            <a:r>
              <a:rPr lang="hu-HU" sz="1200" i="1" dirty="0" err="1"/>
              <a:t>Reineckeia</a:t>
            </a:r>
            <a:r>
              <a:rPr lang="hu-HU" sz="1200" dirty="0"/>
              <a:t> (</a:t>
            </a:r>
            <a:r>
              <a:rPr lang="hu-HU" sz="1200" dirty="0" err="1"/>
              <a:t>ammoniteszek</a:t>
            </a:r>
            <a:r>
              <a:rPr lang="hu-HU" sz="1200" dirty="0"/>
              <a:t>). Jobb oldalt: </a:t>
            </a:r>
            <a:r>
              <a:rPr lang="hu-HU" sz="1200" i="1" dirty="0" err="1"/>
              <a:t>Hibolites</a:t>
            </a:r>
            <a:r>
              <a:rPr lang="hu-HU" sz="1200" dirty="0"/>
              <a:t> (</a:t>
            </a:r>
            <a:r>
              <a:rPr lang="hu-HU" sz="1200" dirty="0" err="1"/>
              <a:t>belemnitesz</a:t>
            </a:r>
            <a:r>
              <a:rPr lang="hu-HU" sz="1200" dirty="0"/>
              <a:t>). A skála hossza 5 cm</a:t>
            </a: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802" y="328702"/>
            <a:ext cx="2434127" cy="2092142"/>
          </a:xfrm>
        </p:spPr>
      </p:pic>
      <p:pic>
        <p:nvPicPr>
          <p:cNvPr id="11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46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8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7847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Nem csoda, hogy változik!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903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Be kell látnunk, hogy — mivel ilyen sok tényezőtől függ az éghajlat — az lenne a legfurcsább, ha nem változna folyamatosan a különböző területek lokális klímája, vagy akár a Föld globális klímája is! </a:t>
            </a:r>
          </a:p>
          <a:p>
            <a:pPr marL="0" indent="0">
              <a:buNone/>
            </a:pPr>
            <a:r>
              <a:rPr lang="hu-HU" sz="2400" dirty="0" smtClean="0"/>
              <a:t>Végig sétálva a Föld történetének idővonalán megfigyelhetjük bolygónk változatos és változékony klímáját.</a:t>
            </a:r>
          </a:p>
          <a:p>
            <a:pPr marL="0" indent="0">
              <a:buNone/>
            </a:pPr>
            <a:r>
              <a:rPr lang="hu-HU" sz="2400" dirty="0" smtClean="0"/>
              <a:t>Nézzünk meg a Föld főbb klímaváltozási szakaszait és ezek hatását az élővilágra:</a:t>
            </a:r>
            <a:endParaRPr lang="hu-HU" sz="2400" dirty="0"/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524856" y="6646916"/>
            <a:ext cx="395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http://astro.u-szeged.hu/oktatas/csillagaszat/6_Naprendszer/01030301Fold/fold.html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50" y="1205312"/>
            <a:ext cx="2319912" cy="5209627"/>
          </a:xfrm>
        </p:spPr>
      </p:pic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2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076388" y="6563571"/>
            <a:ext cx="5057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http://www.stratigraphy.org/index.php/ics-chart-timescale?fbclid=IwAR2uUWL3BBh0CMBnhrN6pxfMlzZ0Wv2SxfeFg9K1ucUcrW3lliPYbgQei9M</a:t>
            </a:r>
          </a:p>
        </p:txBody>
      </p:sp>
      <p:pic>
        <p:nvPicPr>
          <p:cNvPr id="10" name="Tartalom hely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58" y="177458"/>
            <a:ext cx="8738179" cy="64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7488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err="1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Prekambrium</a:t>
            </a: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228888"/>
            <a:ext cx="6087387" cy="49480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b="1" dirty="0" err="1"/>
              <a:t>Prekambrium</a:t>
            </a:r>
            <a:r>
              <a:rPr lang="hu-HU" b="1" dirty="0"/>
              <a:t> </a:t>
            </a:r>
            <a:r>
              <a:rPr lang="hu-HU" b="1" dirty="0" smtClean="0"/>
              <a:t>(</a:t>
            </a:r>
            <a:r>
              <a:rPr lang="hu-HU" b="1" dirty="0"/>
              <a:t>4,6 milliárd - </a:t>
            </a:r>
            <a:r>
              <a:rPr lang="hu-HU" b="1" dirty="0" smtClean="0"/>
              <a:t>541 </a:t>
            </a:r>
            <a:r>
              <a:rPr lang="hu-HU" b="1" dirty="0"/>
              <a:t>millió év között)</a:t>
            </a:r>
          </a:p>
          <a:p>
            <a:pPr marL="0" indent="0">
              <a:buNone/>
            </a:pPr>
            <a:r>
              <a:rPr lang="hu-HU" sz="1900" b="1" dirty="0"/>
              <a:t>Archaikum (4,6 milliárd - 2,5 milliárd év között)</a:t>
            </a:r>
            <a:r>
              <a:rPr lang="hu-HU" sz="1900" dirty="0"/>
              <a:t/>
            </a:r>
            <a:br>
              <a:rPr lang="hu-HU" sz="1900" dirty="0"/>
            </a:br>
            <a:r>
              <a:rPr lang="hu-HU" sz="1900" dirty="0"/>
              <a:t>A felszíni hőmérséklet folyamatosan csökkent. A légkör összetétele még erősen különbözött a maitól. Több toxikus gáz kezdetben meggátolta az élet kialakulását is. Amikor a hőmérséklet 100°C alá süllyedt, a vízgőz lecsapódásával kialakult az ősóceán. A hőmérséklet csökkenésével az időszak végére megszilárdult a földfelszín. További folyamatos lehűlés után, hosszú idő elteltével megjelentek az első baktériumok. Ekkor még a kontinensek mozgásáról nem beszélhetünk</a:t>
            </a:r>
            <a:r>
              <a:rPr lang="hu-HU" sz="1900" dirty="0" smtClean="0"/>
              <a:t>.</a:t>
            </a:r>
          </a:p>
          <a:p>
            <a:pPr marL="0" indent="0">
              <a:buNone/>
            </a:pPr>
            <a:r>
              <a:rPr lang="hu-HU" sz="2000" b="1" dirty="0" err="1" smtClean="0"/>
              <a:t>Proterozoikum</a:t>
            </a:r>
            <a:r>
              <a:rPr lang="hu-HU" sz="2000" b="1" dirty="0" smtClean="0"/>
              <a:t> (2,5 milliárd – 541millió év).</a:t>
            </a:r>
            <a:r>
              <a:rPr lang="hu-HU" sz="2000" dirty="0" smtClean="0"/>
              <a:t>                            E </a:t>
            </a:r>
            <a:r>
              <a:rPr lang="hu-HU" sz="2000" dirty="0"/>
              <a:t>hosszú korszak éghajlata általában meleg volt, de legalább négy jégkorszak nyomai már </a:t>
            </a:r>
            <a:r>
              <a:rPr lang="hu-HU" sz="2000" dirty="0" smtClean="0"/>
              <a:t>felfedezhetők. </a:t>
            </a:r>
            <a:r>
              <a:rPr lang="hu-HU" sz="2000" dirty="0"/>
              <a:t>Ez idő alatt több hegységképződés is lezajlott, az ekkor keletkezett őshegységek lepusztult maradványaiból jöttek létre a kontinensek magját képező ősmasszívumok. Az időszak végére négy őskontinens is kialakult. Az élet ezek mozgásával szétterjedt a Földön.</a:t>
            </a:r>
          </a:p>
          <a:p>
            <a:endParaRPr lang="hu-HU" sz="1900" dirty="0" smtClean="0"/>
          </a:p>
          <a:p>
            <a:endParaRPr lang="hu-HU" sz="19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976" y="1309482"/>
            <a:ext cx="4419600" cy="3337926"/>
          </a:xfrm>
        </p:spPr>
      </p:pic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19499" y="6599583"/>
            <a:ext cx="395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https://www.origo.hu/tudomany/20150311-uj-adalek-a-titokzatos-evolucios-robbanas-elozmenyeihez.html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7108975" y="4739659"/>
            <a:ext cx="4419601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err="1"/>
              <a:t>Prekambrium</a:t>
            </a:r>
            <a:r>
              <a:rPr lang="hu-HU" sz="1600" dirty="0"/>
              <a:t> végi tájkép. Az előtérben, az ősóceán partján </a:t>
            </a:r>
            <a:r>
              <a:rPr lang="hu-HU" sz="1600" dirty="0" err="1"/>
              <a:t>cianobaktériumok</a:t>
            </a:r>
            <a:r>
              <a:rPr lang="hu-HU" sz="1600" dirty="0"/>
              <a:t> által létrehozott telepek, </a:t>
            </a:r>
            <a:r>
              <a:rPr lang="hu-HU" sz="1600" dirty="0" err="1"/>
              <a:t>sztromatolitok</a:t>
            </a:r>
            <a:r>
              <a:rPr lang="hu-HU" sz="1600" dirty="0"/>
              <a:t> </a:t>
            </a:r>
            <a:r>
              <a:rPr lang="hu-HU" sz="1600" dirty="0" smtClean="0"/>
              <a:t>láthatók.</a:t>
            </a:r>
            <a:endParaRPr lang="hu-HU" sz="1600" dirty="0"/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10659517" y="7857181"/>
            <a:ext cx="5216546" cy="217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err="1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Prekambrium</a:t>
            </a: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08738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b="1" dirty="0" smtClean="0"/>
              <a:t>„ Hógolyó Föld” a </a:t>
            </a:r>
            <a:r>
              <a:rPr lang="hu-HU" sz="2000" b="1" dirty="0" err="1" smtClean="0"/>
              <a:t>prekambrium</a:t>
            </a:r>
            <a:r>
              <a:rPr lang="hu-HU" sz="2000" b="1" dirty="0" smtClean="0"/>
              <a:t> végén</a:t>
            </a:r>
            <a:r>
              <a:rPr lang="hu-HU" sz="2000" dirty="0" smtClean="0"/>
              <a:t>. (Kb. 750-541 millió éve)</a:t>
            </a:r>
          </a:p>
          <a:p>
            <a:pPr marL="0" indent="0">
              <a:buNone/>
            </a:pPr>
            <a:r>
              <a:rPr lang="hu-HU" sz="2000" dirty="0" smtClean="0"/>
              <a:t>Ekkor egy jégkorszak uralkodott a Földön, aminek egyik fő kiváltó oka feltehetően egy ősi szuperkontinens szétdarabolódása volt. A lehűlést kiváltó okok között szerepel a </a:t>
            </a:r>
            <a:r>
              <a:rPr lang="hu-HU" sz="2000" dirty="0" err="1" smtClean="0"/>
              <a:t>cianobaktériumok</a:t>
            </a:r>
            <a:r>
              <a:rPr lang="hu-HU" sz="2000" dirty="0" smtClean="0"/>
              <a:t> hatalmas oxigéntermelése, ami reakcióba lépett a légkörben lévő üvegház hatású gázokkal, így azok mennyisége rendkívüli módon lecsökkent, emiatt hűlt le a Föld. Sok kutató úgy gondolja, hogy, ez a nagy lehűlési periódus vezetett a </a:t>
            </a:r>
            <a:r>
              <a:rPr lang="hu-HU" sz="2000" dirty="0" err="1" smtClean="0"/>
              <a:t>cianobaktériumok</a:t>
            </a:r>
            <a:r>
              <a:rPr lang="hu-HU" sz="2000" dirty="0" smtClean="0"/>
              <a:t> hanyatlásához is amelyek egészen addig egyeduralkodók voltak. Ekkor fejlődött ki a Földön az úgynevezett </a:t>
            </a:r>
            <a:r>
              <a:rPr lang="hu-HU" sz="2000" dirty="0" err="1" smtClean="0"/>
              <a:t>Ediacara</a:t>
            </a:r>
            <a:r>
              <a:rPr lang="hu-HU" sz="2000" dirty="0" smtClean="0"/>
              <a:t> </a:t>
            </a:r>
            <a:r>
              <a:rPr lang="hu-HU" sz="2000" dirty="0" err="1" smtClean="0"/>
              <a:t>bióta</a:t>
            </a:r>
            <a:r>
              <a:rPr lang="hu-HU" sz="2000" dirty="0" smtClean="0"/>
              <a:t>, majd ez vezetett a kambriumi fauna-robbanáshoz is.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1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1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879990" y="6068904"/>
            <a:ext cx="3959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https://foldrajzmagazin.hu/cimlap/egyszer-volt-egy-hogolyo-fold</a:t>
            </a:r>
            <a:r>
              <a:rPr lang="hu-HU" sz="800" dirty="0" smtClean="0"/>
              <a:t>/</a:t>
            </a:r>
          </a:p>
          <a:p>
            <a:r>
              <a:rPr lang="hu-HU" sz="800" dirty="0"/>
              <a:t>Készítette: Nincs megadva géppel olvasható szerző. Feltételezhetően </a:t>
            </a:r>
            <a:r>
              <a:rPr lang="hu-HU" sz="800" dirty="0" err="1"/>
              <a:t>Merikanto~commonswiki</a:t>
            </a:r>
            <a:r>
              <a:rPr lang="hu-HU" sz="800" dirty="0"/>
              <a:t> (a szerzői jogi adatok alapján). - Nincs megadva géppel olvasható forrás. Feltételezhetően saját munka (a szerzői jogi adatok alapján)., CC BY 2.5, https://</a:t>
            </a:r>
            <a:r>
              <a:rPr lang="hu-HU" sz="800" dirty="0" smtClean="0"/>
              <a:t>commons.wikimedia.org/w/index.php?curid=2133247</a:t>
            </a:r>
            <a:r>
              <a:rPr lang="hu-HU" sz="800" dirty="0"/>
              <a:t>https://regi.tankonyvtar.hu/hu/tartalom/tkt/novenytan-novenytan/ch12s04.html</a:t>
            </a:r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40" y="1394430"/>
            <a:ext cx="4635500" cy="2528454"/>
          </a:xfrm>
        </p:spPr>
      </p:pic>
      <p:sp>
        <p:nvSpPr>
          <p:cNvPr id="11" name="Szövegdoboz 10"/>
          <p:cNvSpPr txBox="1"/>
          <p:nvPr/>
        </p:nvSpPr>
        <p:spPr>
          <a:xfrm>
            <a:off x="8674873" y="6768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57" y="4230324"/>
            <a:ext cx="2749092" cy="2061819"/>
          </a:xfrm>
          <a:prstGeom prst="rect">
            <a:avLst/>
          </a:prstGeom>
        </p:spPr>
      </p:pic>
      <p:pic>
        <p:nvPicPr>
          <p:cNvPr id="1026" name="Picture 2" descr="Cianobaktérium (Anabaena azollae, Cyanobacteria, Cyanophyceae) (Fehér Gizella felvétele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013" y="4073714"/>
            <a:ext cx="2182972" cy="14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293077"/>
            <a:ext cx="11031167" cy="950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232229"/>
            <a:ext cx="11099749" cy="485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5000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Paleozoikum 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243600"/>
            <a:ext cx="7193384" cy="506973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hu-HU" b="1" dirty="0" smtClean="0"/>
          </a:p>
          <a:p>
            <a:pPr marL="0" indent="0">
              <a:buNone/>
            </a:pPr>
            <a:r>
              <a:rPr lang="hu-HU" b="1" dirty="0" smtClean="0"/>
              <a:t>Kambriumtól </a:t>
            </a:r>
            <a:r>
              <a:rPr lang="hu-HU" b="1" dirty="0"/>
              <a:t>a Devonig (</a:t>
            </a:r>
            <a:r>
              <a:rPr lang="hu-HU" b="1" dirty="0" smtClean="0"/>
              <a:t>541 </a:t>
            </a:r>
            <a:r>
              <a:rPr lang="hu-HU" b="1" dirty="0"/>
              <a:t>millió – </a:t>
            </a:r>
            <a:r>
              <a:rPr lang="hu-HU" b="1" dirty="0" smtClean="0"/>
              <a:t>358 </a:t>
            </a:r>
            <a:r>
              <a:rPr lang="hu-HU" b="1" dirty="0"/>
              <a:t>millió év között)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Az egyre fejlettebb és változatosabb élővilág hatására gyorsan nőtt a légköri oxigén </a:t>
            </a:r>
            <a:r>
              <a:rPr lang="hu-HU" dirty="0" smtClean="0"/>
              <a:t>mennyisége. </a:t>
            </a:r>
            <a:r>
              <a:rPr lang="hu-HU" dirty="0"/>
              <a:t>Kialakult a Gondwana nevű szuperkontinens, amit a további ütközések nyomán </a:t>
            </a:r>
            <a:r>
              <a:rPr lang="hu-HU" dirty="0" err="1"/>
              <a:t>Pangaea</a:t>
            </a:r>
            <a:r>
              <a:rPr lang="hu-HU" dirty="0"/>
              <a:t> néven tart nyilván a tudomány. A kontinensek ütközése és más folyamatok hatására több térségben megkezdődött a hegységképződés. Az éghajlat változatos volt, az északi félgömbön meleg, viszonylag kiegyenlített, a déli félgömbön elkülöníthető az </a:t>
            </a:r>
            <a:r>
              <a:rPr lang="hu-HU" dirty="0" err="1"/>
              <a:t>ordoviciumi</a:t>
            </a:r>
            <a:r>
              <a:rPr lang="hu-HU" dirty="0"/>
              <a:t> jégkorszak kb. </a:t>
            </a:r>
            <a:r>
              <a:rPr lang="hu-HU" dirty="0" smtClean="0"/>
              <a:t>443 </a:t>
            </a:r>
            <a:r>
              <a:rPr lang="hu-HU" dirty="0"/>
              <a:t>millió évvel ezelőtt</a:t>
            </a:r>
            <a:r>
              <a:rPr lang="hu-HU" dirty="0" smtClean="0"/>
              <a:t>. Ezzel egyidejűleg megtörtént az első nagy kihalási esemény is,valószínűleg, a lehűlés is az okok között szerepel. A </a:t>
            </a:r>
            <a:r>
              <a:rPr lang="hu-HU" b="1" dirty="0" smtClean="0"/>
              <a:t>szilur és a devon </a:t>
            </a:r>
            <a:r>
              <a:rPr lang="hu-HU" dirty="0" smtClean="0"/>
              <a:t>időszakban</a:t>
            </a:r>
            <a:r>
              <a:rPr lang="hu-HU" b="1" dirty="0" smtClean="0"/>
              <a:t> </a:t>
            </a:r>
            <a:r>
              <a:rPr lang="hu-HU" dirty="0" smtClean="0"/>
              <a:t>ismét jórészt meleg éghajlat uralkodott. A késő devonban pedig egy nagy újabb eljegesedési időszak zajlott le. Devon végén ismét egy nagy kihalási esemény történt, nagy valószínűséggel ehhez is köze van a lehűlésnek.</a:t>
            </a:r>
            <a:endParaRPr lang="hu-HU" dirty="0"/>
          </a:p>
          <a:p>
            <a:pPr marL="0" indent="0">
              <a:buNone/>
            </a:pPr>
            <a:r>
              <a:rPr lang="hu-HU" b="1" dirty="0"/>
              <a:t>Karbon és Perm (</a:t>
            </a:r>
            <a:r>
              <a:rPr lang="hu-HU" b="1" dirty="0" smtClean="0"/>
              <a:t>358 </a:t>
            </a:r>
            <a:r>
              <a:rPr lang="hu-HU" b="1" dirty="0"/>
              <a:t>millió – </a:t>
            </a:r>
            <a:r>
              <a:rPr lang="hu-HU" b="1" dirty="0" smtClean="0"/>
              <a:t>251 </a:t>
            </a:r>
            <a:r>
              <a:rPr lang="hu-HU" b="1" dirty="0"/>
              <a:t>millió év között)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Az éghajlat térben és időben igen változatos volt. A déli félgömbön a </a:t>
            </a:r>
            <a:r>
              <a:rPr lang="hu-HU" dirty="0" err="1" smtClean="0"/>
              <a:t>permo</a:t>
            </a:r>
            <a:r>
              <a:rPr lang="hu-HU" dirty="0" smtClean="0"/>
              <a:t>-karbon </a:t>
            </a:r>
            <a:r>
              <a:rPr lang="hu-HU" dirty="0"/>
              <a:t>jégkorszak is </a:t>
            </a:r>
            <a:r>
              <a:rPr lang="hu-HU" dirty="0" smtClean="0"/>
              <a:t>elkülöníthető. Gondwanai jégkorszaknak is emlegetik, mert a karbonban indult meg, de a permben fejeződött be. Lezajlott a  </a:t>
            </a:r>
            <a:r>
              <a:rPr lang="hu-HU" dirty="0" err="1" smtClean="0"/>
              <a:t>a</a:t>
            </a:r>
            <a:r>
              <a:rPr lang="hu-HU" dirty="0" smtClean="0"/>
              <a:t> perm végi nagy kihalási esemény, ami a Föld történetében a ma ismert legnagyobb fajpusztulási esemény volt. Ebben a hatalmas mértékű vulkanizmus játszotta a főszerepet, mert jelentősen megváltozott az atmoszféra. Az éghajlat jelentősen szárazabbá vált, ez egyrészt a növényvilágban idézett elő nagy változásokat. Kialakultak az emlősszerű őshüllők.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327434" y="6396335"/>
            <a:ext cx="5563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smtClean="0"/>
              <a:t>regi.tankonyvtar.hu/hu/tartalom/tamop412A/2011-0073_bevezetes_allattanba/ch16s03.html</a:t>
            </a:r>
          </a:p>
          <a:p>
            <a:r>
              <a:rPr lang="hu-HU" sz="800" dirty="0"/>
              <a:t>https://</a:t>
            </a:r>
            <a:r>
              <a:rPr lang="hu-HU" sz="800" dirty="0" smtClean="0"/>
              <a:t>regi.tankonyvtar.hu/hu/tartalom/tamop425/0033_SCORM_MFFTT600120/sco_12_02.htm</a:t>
            </a:r>
          </a:p>
          <a:p>
            <a:r>
              <a:rPr lang="hu-HU" sz="800" dirty="0"/>
              <a:t>Készítette: </a:t>
            </a:r>
            <a:r>
              <a:rPr lang="hu-HU" sz="800" dirty="0" err="1"/>
              <a:t>Vassil</a:t>
            </a:r>
            <a:r>
              <a:rPr lang="hu-HU" sz="800" dirty="0"/>
              <a:t> - A feltöltő saját munkája, Közkincs, https://commons.wikimedia.org/w/index.php?curid=3734948</a:t>
            </a: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397" y="1232229"/>
            <a:ext cx="1676400" cy="1258824"/>
          </a:xfrm>
        </p:spPr>
      </p:pic>
      <p:sp>
        <p:nvSpPr>
          <p:cNvPr id="10" name="Szövegdoboz 9"/>
          <p:cNvSpPr txBox="1"/>
          <p:nvPr/>
        </p:nvSpPr>
        <p:spPr>
          <a:xfrm>
            <a:off x="10063397" y="2450946"/>
            <a:ext cx="1832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Kambriumi </a:t>
            </a:r>
            <a:r>
              <a:rPr lang="hu-HU" sz="1000" dirty="0" err="1"/>
              <a:t>Trilobita</a:t>
            </a:r>
            <a:endParaRPr lang="hu-HU" sz="10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72" y="4072118"/>
            <a:ext cx="1973664" cy="1482042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7809876" y="5578284"/>
            <a:ext cx="22083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/>
              <a:t>Eurypterus</a:t>
            </a:r>
            <a:r>
              <a:rPr lang="hu-HU" sz="1000" dirty="0"/>
              <a:t> (tengeri skorpió).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974" y="3709770"/>
            <a:ext cx="1888583" cy="255903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10109313" y="3030620"/>
            <a:ext cx="1873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/>
              <a:t>Ezen a </a:t>
            </a:r>
            <a:r>
              <a:rPr lang="hu-HU" sz="1000" dirty="0" smtClean="0"/>
              <a:t>két</a:t>
            </a:r>
            <a:r>
              <a:rPr lang="hu-HU" sz="1000" dirty="0"/>
              <a:t> példányon jól láthatók a lakókamrák válaszfalainak felszíni metszetei, a </a:t>
            </a:r>
            <a:r>
              <a:rPr lang="hu-HU" sz="1000" dirty="0" err="1" smtClean="0"/>
              <a:t>lobavonalak</a:t>
            </a:r>
            <a:r>
              <a:rPr lang="hu-HU" sz="1000" dirty="0" smtClean="0"/>
              <a:t>.</a:t>
            </a:r>
            <a:endParaRPr lang="hu-HU" sz="10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8011755" y="3429000"/>
            <a:ext cx="17602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smtClean="0"/>
              <a:t>felső-karbon szitakötő</a:t>
            </a:r>
            <a:endParaRPr lang="hu-HU" sz="1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297" y="1964230"/>
            <a:ext cx="1873692" cy="1420883"/>
          </a:xfrm>
          <a:prstGeom prst="rect">
            <a:avLst/>
          </a:prstGeom>
        </p:spPr>
      </p:pic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2"/>
            <a:ext cx="11099749" cy="4982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b="1" dirty="0">
                <a:solidFill>
                  <a:srgbClr val="0070C0"/>
                </a:solidFill>
              </a:rPr>
              <a:t>A karbon időszaki óriás-ősszitakötő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8" y="1536632"/>
            <a:ext cx="7309339" cy="464033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dirty="0"/>
              <a:t>A szitakötők a legősibb rovarrendek közé tartoznak. Korai elődeik, az ősszitakötők, melyeket külön rovarrendbe (</a:t>
            </a:r>
            <a:r>
              <a:rPr lang="hu-HU" dirty="0" err="1"/>
              <a:t>Protodonata</a:t>
            </a:r>
            <a:r>
              <a:rPr lang="hu-HU" dirty="0"/>
              <a:t>) sorolnak, kb. 300 millió éve, a </a:t>
            </a:r>
            <a:r>
              <a:rPr lang="hu-HU" dirty="0" smtClean="0"/>
              <a:t>felső-karbon időszakban </a:t>
            </a:r>
            <a:r>
              <a:rPr lang="hu-HU" dirty="0"/>
              <a:t>éltek. Lenyomatukat egyes kőzetek szinte teljes épségben megőrizték. Az óriás-ősszitakötő (</a:t>
            </a:r>
            <a:r>
              <a:rPr lang="hu-HU" i="1" dirty="0" err="1"/>
              <a:t>Meganeura</a:t>
            </a:r>
            <a:r>
              <a:rPr lang="hu-HU" i="1" dirty="0"/>
              <a:t> monyi</a:t>
            </a:r>
            <a:r>
              <a:rPr lang="hu-HU" dirty="0"/>
              <a:t>) a legnagyobb ismert fajuk volt, szárnyfesztávolsága elérte a 60–70 cm-t, így Európa valaha élt legnagyobb </a:t>
            </a:r>
            <a:r>
              <a:rPr lang="hu-HU" dirty="0" err="1"/>
              <a:t>rovarának</a:t>
            </a:r>
            <a:r>
              <a:rPr lang="hu-HU" dirty="0"/>
              <a:t> számít</a:t>
            </a:r>
            <a:r>
              <a:rPr lang="hu-HU" dirty="0" smtClean="0"/>
              <a:t>. </a:t>
            </a:r>
            <a:r>
              <a:rPr lang="hu-HU" dirty="0"/>
              <a:t>Sokunkban fölmerül a kérdés, hogy vajon miért nem élnek ma ilyen hatalmas termetű rovarok? Bár minden részlet máig sem világos, de azt tudjuk, hogy a rovarok növekedésének legfőbb akadálya a légzőrendszerük sajátosságában keresendő. A rovarok ugyanis – tőlünk, emberektől és általában a gerincesektől eltérően – nem testfolyadék (vér) útján, hanem közvetlenül, vakon végződő légcsöveken (tracheákon) át juttatják el az oxigént a </a:t>
            </a:r>
            <a:r>
              <a:rPr lang="hu-HU" dirty="0" err="1"/>
              <a:t>szöveteikhez</a:t>
            </a:r>
            <a:r>
              <a:rPr lang="hu-HU" dirty="0"/>
              <a:t>. A </a:t>
            </a:r>
            <a:r>
              <a:rPr lang="hu-HU" dirty="0" smtClean="0"/>
              <a:t>rendszer </a:t>
            </a:r>
            <a:r>
              <a:rPr lang="hu-HU" dirty="0"/>
              <a:t>hatékonysága a testméret növekedésével erősen romlik. A rovarok ezt az akadályt a földtörténet azon időszakában tudták sikeresen leküzdeni, amikor a mainál jóval magasabb volt a légkör oxigéntartalma.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59255" y="6519446"/>
            <a:ext cx="3959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https://mttmuzeum.blog.hu/2017/12/19/az_ev_rovara_2018-ban_az_orias-szitakoto_anax_imperator</a:t>
            </a: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210" y="1536633"/>
            <a:ext cx="2900892" cy="4351338"/>
          </a:xfrm>
        </p:spPr>
      </p:pic>
      <p:sp>
        <p:nvSpPr>
          <p:cNvPr id="9" name="Szövegdoboz 8"/>
          <p:cNvSpPr txBox="1"/>
          <p:nvPr/>
        </p:nvSpPr>
        <p:spPr>
          <a:xfrm>
            <a:off x="8269502" y="5873115"/>
            <a:ext cx="321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i="1" dirty="0"/>
              <a:t>A karbon időszaki óriás-ősszitakötő (</a:t>
            </a:r>
            <a:r>
              <a:rPr lang="hu-HU" sz="1100" i="1" dirty="0" err="1"/>
              <a:t>Meganeura</a:t>
            </a:r>
            <a:r>
              <a:rPr lang="hu-HU" sz="1100" i="1" dirty="0"/>
              <a:t> monyi) rajza</a:t>
            </a:r>
            <a:endParaRPr lang="hu-HU" sz="1100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89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3465207" y="1522523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32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Föld, klíma, </a:t>
            </a:r>
            <a:r>
              <a:rPr lang="hu-HU" sz="3200" b="1" dirty="0" err="1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paleoklíma</a:t>
            </a:r>
            <a:r>
              <a:rPr lang="hu-HU" sz="3200" b="1" dirty="0" smtClean="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sz="3200" b="1" dirty="0">
              <a:solidFill>
                <a:schemeClr val="accent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423283"/>
            <a:ext cx="6556513" cy="47536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dirty="0"/>
              <a:t>A Föld éghajlata az évmilliók során számos változáson ment </a:t>
            </a:r>
            <a:r>
              <a:rPr lang="hu-HU" dirty="0" smtClean="0"/>
              <a:t>keresztül. Korábbi </a:t>
            </a:r>
            <a:r>
              <a:rPr lang="hu-HU" dirty="0"/>
              <a:t>állapotaira azonban - a meteorológia mellett - csak más tudományterületek bevonásával következtethetünk, mivel az időjárás műszeres mérésének és rögzítésének története csak pár száz évre nyúlik vissza</a:t>
            </a:r>
            <a:r>
              <a:rPr lang="hu-HU" dirty="0" smtClean="0"/>
              <a:t>.</a:t>
            </a:r>
          </a:p>
          <a:p>
            <a:pPr marL="0" indent="0">
              <a:buNone/>
            </a:pPr>
            <a:r>
              <a:rPr lang="hu-HU" dirty="0" smtClean="0"/>
              <a:t>Olyan </a:t>
            </a:r>
            <a:r>
              <a:rPr lang="hu-HU" dirty="0"/>
              <a:t>tudományterületek módszereinek egyesítésével következtethetünk, mint </a:t>
            </a:r>
          </a:p>
          <a:p>
            <a:r>
              <a:rPr lang="hu-HU" dirty="0"/>
              <a:t>F</a:t>
            </a:r>
            <a:r>
              <a:rPr lang="hu-HU" dirty="0" smtClean="0"/>
              <a:t>izika</a:t>
            </a:r>
          </a:p>
          <a:p>
            <a:r>
              <a:rPr lang="hu-HU" dirty="0" smtClean="0"/>
              <a:t>Csillagászat</a:t>
            </a:r>
          </a:p>
          <a:p>
            <a:r>
              <a:rPr lang="hu-HU" dirty="0" smtClean="0"/>
              <a:t>Kémia</a:t>
            </a:r>
          </a:p>
          <a:p>
            <a:r>
              <a:rPr lang="hu-HU" dirty="0" smtClean="0"/>
              <a:t>Geológia</a:t>
            </a:r>
          </a:p>
          <a:p>
            <a:r>
              <a:rPr lang="hu-HU" dirty="0" smtClean="0"/>
              <a:t>Biológia</a:t>
            </a:r>
          </a:p>
          <a:p>
            <a:r>
              <a:rPr lang="hu-HU" dirty="0" smtClean="0"/>
              <a:t>Történelem</a:t>
            </a:r>
          </a:p>
          <a:p>
            <a:r>
              <a:rPr lang="hu-HU" dirty="0" smtClean="0"/>
              <a:t>Részéget</a:t>
            </a:r>
          </a:p>
          <a:p>
            <a:r>
              <a:rPr lang="hu-HU" dirty="0" smtClean="0"/>
              <a:t>Gazdaságtörténelem</a:t>
            </a:r>
          </a:p>
          <a:p>
            <a:pPr marL="0" indent="0">
              <a:buNone/>
            </a:pPr>
            <a:r>
              <a:rPr lang="hu-HU" b="1" dirty="0" smtClean="0"/>
              <a:t>A </a:t>
            </a:r>
            <a:r>
              <a:rPr lang="hu-HU" b="1" dirty="0"/>
              <a:t>földtörténeti múlt éghajlatának kutatásával a </a:t>
            </a:r>
            <a:r>
              <a:rPr lang="hu-HU" b="1" dirty="0" err="1" smtClean="0"/>
              <a:t>paleoklímatológia</a:t>
            </a:r>
            <a:r>
              <a:rPr lang="hu-HU" b="1" dirty="0" smtClean="0"/>
              <a:t> </a:t>
            </a:r>
            <a:r>
              <a:rPr lang="hu-HU" b="1" dirty="0"/>
              <a:t>tudománya foglalkozik.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624" y="4593766"/>
            <a:ext cx="3192765" cy="1548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01" y="3048940"/>
            <a:ext cx="2771775" cy="1958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26" y="195213"/>
            <a:ext cx="3416163" cy="1922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59" y="2375992"/>
            <a:ext cx="2419350" cy="1885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Szövegdoboz 1"/>
          <p:cNvSpPr txBox="1"/>
          <p:nvPr/>
        </p:nvSpPr>
        <p:spPr>
          <a:xfrm>
            <a:off x="6861976" y="6568805"/>
            <a:ext cx="5192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 smtClean="0"/>
              <a:t>https</a:t>
            </a:r>
            <a:r>
              <a:rPr lang="hu-HU" sz="800" dirty="0"/>
              <a:t>://foldrajzmagazin.hu/cimlap/egyszer-volt-egy-hogolyo-fold</a:t>
            </a:r>
            <a:r>
              <a:rPr lang="hu-HU" sz="800" dirty="0" smtClean="0"/>
              <a:t>/</a:t>
            </a:r>
          </a:p>
          <a:p>
            <a:r>
              <a:rPr lang="hu-HU" sz="800" dirty="0"/>
              <a:t>http://osku.gportal.hu/gindex.php?pg=16070114&amp;nid=6158848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Mezozoikum - Középidő 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441115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b="1" dirty="0"/>
              <a:t>Mezozoikum </a:t>
            </a:r>
            <a:r>
              <a:rPr lang="hu-HU" b="1" dirty="0" smtClean="0"/>
              <a:t> </a:t>
            </a:r>
            <a:r>
              <a:rPr lang="hu-HU" b="1" dirty="0"/>
              <a:t>(</a:t>
            </a:r>
            <a:r>
              <a:rPr lang="hu-HU" b="1" dirty="0" smtClean="0"/>
              <a:t>251 </a:t>
            </a:r>
            <a:r>
              <a:rPr lang="hu-HU" b="1" dirty="0"/>
              <a:t>- </a:t>
            </a:r>
            <a:r>
              <a:rPr lang="hu-HU" b="1" dirty="0" smtClean="0"/>
              <a:t>66 </a:t>
            </a:r>
            <a:r>
              <a:rPr lang="hu-HU" b="1" dirty="0"/>
              <a:t>millió év között)</a:t>
            </a:r>
          </a:p>
          <a:p>
            <a:r>
              <a:rPr lang="hu-HU" b="1" dirty="0"/>
              <a:t>Triász és Jura (</a:t>
            </a:r>
            <a:r>
              <a:rPr lang="hu-HU" b="1" dirty="0" smtClean="0"/>
              <a:t>251 </a:t>
            </a:r>
            <a:r>
              <a:rPr lang="hu-HU" b="1" dirty="0"/>
              <a:t>millió -145 millió év között)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 triász </a:t>
            </a:r>
            <a:r>
              <a:rPr lang="hu-HU" dirty="0" smtClean="0"/>
              <a:t>időszak elején </a:t>
            </a:r>
            <a:r>
              <a:rPr lang="hu-HU" dirty="0"/>
              <a:t>még egységes Pangea kezdett </a:t>
            </a:r>
            <a:r>
              <a:rPr lang="hu-HU" dirty="0" err="1"/>
              <a:t>feldarabolódni</a:t>
            </a:r>
            <a:r>
              <a:rPr lang="hu-HU" dirty="0"/>
              <a:t>. Kialakultak a mai Afrika, Eurázsia és Amerika kontinensek elődei. A szétválás a jura és a kréta időszakban volt a legintenzívebb. A teljes időszak melegebb volt a mainál, jégkorszakok a meglevő leletekben nem fedezhetők fel</a:t>
            </a:r>
            <a:r>
              <a:rPr lang="hu-HU" dirty="0" smtClean="0"/>
              <a:t>. A dinoszauruszok végig uralták ezt az időszakot.</a:t>
            </a:r>
            <a:endParaRPr lang="hu-HU" dirty="0"/>
          </a:p>
          <a:p>
            <a:r>
              <a:rPr lang="hu-HU" b="1" dirty="0"/>
              <a:t>Kréta (145 millió – </a:t>
            </a:r>
            <a:r>
              <a:rPr lang="hu-HU" b="1" dirty="0" smtClean="0"/>
              <a:t>66 </a:t>
            </a:r>
            <a:r>
              <a:rPr lang="hu-HU" b="1" dirty="0"/>
              <a:t>millió év között)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 középidő végén az addig egyre fejlődő és a fajok számában egyre változatosabb állatvilág jelentős része kihalt. Ennek valószínűleg egy hatalmas meteorit-becsapódás volt az oka, nem a lehűlés.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41" y="2198437"/>
            <a:ext cx="4020621" cy="2841239"/>
          </a:xfrm>
        </p:spPr>
      </p:pic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19499" y="6599583"/>
            <a:ext cx="395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http://osku.gportal.hu/gindex.php?pg=16070114&amp;nid=6158848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8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hu-HU" sz="4800" b="1" dirty="0" err="1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Újidő</a:t>
            </a: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- harmadidőszak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598212"/>
            <a:ext cx="7335742" cy="45787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dirty="0"/>
              <a:t>Harmadidőszak (65 millió – 2,4 millió év között)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Lehűlés és felmelegedés váltakozása. A lemezmozgások folytatódtak, a tercier végére a kontinensek nagyjából a mai helyükre kerültek. Az indiai szubkontinens egyesült Ázsiával, Ausztrália levált az </a:t>
            </a:r>
            <a:r>
              <a:rPr lang="hu-HU" dirty="0" err="1"/>
              <a:t>Antarktiszról</a:t>
            </a:r>
            <a:r>
              <a:rPr lang="hu-HU" dirty="0"/>
              <a:t>. A mezozoikumban elkezdődött hegységképződések folytatódtak, ekkor volt a Pacifikus- és Eurázsiai-hegységrendszer kialakulásának fő időszaka. A körülbelül 50 millió évvel ezelőtt elkezdődött, földtörténeti léptékben drámai gyorsaságú lehűlés nyomán kialakult a jelenkori jégkorszak. Az Antarktisz jegének képződése kb. 35 millió évvel ezelőtt kezdődött meg. Az északi félgömbön ez sokkal később, a </a:t>
            </a:r>
            <a:r>
              <a:rPr lang="hu-HU" dirty="0" err="1"/>
              <a:t>pleisztocénban</a:t>
            </a:r>
            <a:r>
              <a:rPr lang="hu-HU" dirty="0"/>
              <a:t> következett be</a:t>
            </a:r>
            <a:r>
              <a:rPr lang="hu-HU" dirty="0" smtClean="0"/>
              <a:t>. </a:t>
            </a:r>
          </a:p>
          <a:p>
            <a:pPr marL="0" indent="0">
              <a:buNone/>
            </a:pPr>
            <a:r>
              <a:rPr lang="hu-HU" dirty="0"/>
              <a:t>A földtörténeti középidőből az újidőbe való átmenet a növényeknél már a krétában megtörtént: a zárvatermők jutottak uralomra. A hüllők zömének kihalásával megnyílt az út az emlősök felvirágzása előtt is. Már az </a:t>
            </a:r>
            <a:r>
              <a:rPr lang="hu-HU" dirty="0" smtClean="0"/>
              <a:t>eocén időszakban </a:t>
            </a:r>
            <a:r>
              <a:rPr lang="hu-HU" dirty="0"/>
              <a:t>(55-38 millió éve) kifejlődtek az összes ma élő emlősrend ősi képviselői. Jelentős volt a csigák és a halak fajgyarapodása is. Az újidei tengerek jellemző állatai pl. a különféle </a:t>
            </a:r>
            <a:r>
              <a:rPr lang="hu-HU" dirty="0" smtClean="0"/>
              <a:t>fésűkagylók </a:t>
            </a:r>
            <a:r>
              <a:rPr lang="hu-HU" dirty="0"/>
              <a:t>, az óriás egysejtűek, közülük is a </a:t>
            </a:r>
            <a:r>
              <a:rPr lang="hu-HU" dirty="0" err="1"/>
              <a:t>N</a:t>
            </a:r>
            <a:r>
              <a:rPr lang="hu-HU" dirty="0" err="1" smtClean="0"/>
              <a:t>ummuliteszek</a:t>
            </a:r>
            <a:r>
              <a:rPr lang="hu-HU" dirty="0" smtClean="0"/>
              <a:t> </a:t>
            </a:r>
            <a:r>
              <a:rPr lang="hu-HU" dirty="0"/>
              <a:t>és a tengeri sünök.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521">
            <a:off x="8156184" y="811478"/>
            <a:ext cx="3723710" cy="1758418"/>
          </a:xfrm>
        </p:spPr>
      </p:pic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969071" y="6599583"/>
            <a:ext cx="395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https://www.mosthallottam.hu/termeszet/ev-osmaradvanya-2016/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315135" y="3418743"/>
            <a:ext cx="3405808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hu-HU" sz="1200" dirty="0"/>
              <a:t>Az év ősmaradványa 2016 címet a </a:t>
            </a:r>
            <a:r>
              <a:rPr lang="hu-HU" sz="1200" i="1" dirty="0" err="1"/>
              <a:t>Nummulites</a:t>
            </a:r>
            <a:r>
              <a:rPr lang="hu-HU" sz="1200" dirty="0"/>
              <a:t> nyerte, amelyet a népi hagyományokban Szent László pénze illetve kőpénz névvel is említenek</a:t>
            </a:r>
            <a:r>
              <a:rPr lang="hu-HU" sz="1200" dirty="0" smtClean="0"/>
              <a:t>. </a:t>
            </a:r>
            <a:r>
              <a:rPr lang="hu-HU" sz="1200" dirty="0"/>
              <a:t>Az 1 millimétertől akár 15 centiméteres nagyságig terjedő lencse formájú mészvázú egysejtűek a likacsosházúak (</a:t>
            </a:r>
            <a:r>
              <a:rPr lang="hu-HU" sz="1200" dirty="0" err="1"/>
              <a:t>foraminiferák</a:t>
            </a:r>
            <a:r>
              <a:rPr lang="hu-HU" sz="1200" dirty="0"/>
              <a:t>) közé tartoznak</a:t>
            </a:r>
            <a:r>
              <a:rPr lang="hu-HU" sz="1200" dirty="0" smtClean="0"/>
              <a:t>. </a:t>
            </a:r>
            <a:r>
              <a:rPr lang="hu-HU" sz="1200" dirty="0"/>
              <a:t>Hazánkban is számos helyen megtalálhatóak tömegesen üledékes kőzetekben, például mészkövekben</a:t>
            </a:r>
            <a:r>
              <a:rPr lang="hu-HU" sz="1200" dirty="0" smtClean="0"/>
              <a:t>. </a:t>
            </a:r>
            <a:r>
              <a:rPr lang="hu-HU" sz="1200" dirty="0"/>
              <a:t>Akár kirándulás közben is jól </a:t>
            </a:r>
            <a:r>
              <a:rPr lang="hu-HU" sz="1200" dirty="0" err="1"/>
              <a:t>gyűjthetőek</a:t>
            </a:r>
            <a:r>
              <a:rPr lang="hu-HU" sz="1200" dirty="0"/>
              <a:t> többek között a Bakonyban vagy Budapesten a Mátyás-hegyen.</a:t>
            </a:r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78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6274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hu-HU" sz="4800" b="1" dirty="0" err="1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Újidő</a:t>
            </a: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- Negyedidőszak 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358475"/>
            <a:ext cx="6920164" cy="51456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sz="2900" b="1" dirty="0"/>
              <a:t>Pleisztocén (</a:t>
            </a:r>
            <a:r>
              <a:rPr lang="hu-HU" sz="2900" b="1" dirty="0" smtClean="0"/>
              <a:t>2,5 </a:t>
            </a:r>
            <a:r>
              <a:rPr lang="hu-HU" sz="2900" b="1" dirty="0"/>
              <a:t>millió évtől - 100 </a:t>
            </a:r>
            <a:r>
              <a:rPr lang="hu-HU" sz="2900" b="1" dirty="0" smtClean="0"/>
              <a:t>ezer év között)</a:t>
            </a:r>
            <a:endParaRPr lang="hu-HU" sz="2900" b="1" dirty="0"/>
          </a:p>
          <a:p>
            <a:pPr marL="0" indent="0">
              <a:buNone/>
            </a:pPr>
            <a:r>
              <a:rPr lang="hu-HU" sz="2900" dirty="0" smtClean="0"/>
              <a:t>A </a:t>
            </a:r>
            <a:r>
              <a:rPr lang="hu-HU" sz="2900" dirty="0"/>
              <a:t>pleisztocén korban megkezdődött az eljegesedés az északi félgömbön </a:t>
            </a:r>
            <a:r>
              <a:rPr lang="hu-HU" sz="2900" dirty="0" smtClean="0"/>
              <a:t>is. </a:t>
            </a:r>
            <a:r>
              <a:rPr lang="hu-HU" sz="2900" dirty="0"/>
              <a:t>Ezen belül több hidegebb (glaciális) és enyhébb (</a:t>
            </a:r>
            <a:r>
              <a:rPr lang="hu-HU" sz="2900" dirty="0" err="1"/>
              <a:t>interglaciális</a:t>
            </a:r>
            <a:r>
              <a:rPr lang="hu-HU" sz="2900" dirty="0"/>
              <a:t>) időszak </a:t>
            </a:r>
            <a:r>
              <a:rPr lang="hu-HU" sz="2900" dirty="0" smtClean="0"/>
              <a:t>különböztethető </a:t>
            </a:r>
            <a:r>
              <a:rPr lang="hu-HU" sz="2900" dirty="0"/>
              <a:t>meg.</a:t>
            </a:r>
            <a:br>
              <a:rPr lang="hu-HU" sz="2900" dirty="0"/>
            </a:br>
            <a:r>
              <a:rPr lang="hu-HU" sz="2900" dirty="0"/>
              <a:t>A glaciális-</a:t>
            </a:r>
            <a:r>
              <a:rPr lang="hu-HU" sz="2900" dirty="0" err="1"/>
              <a:t>interglaciális</a:t>
            </a:r>
            <a:r>
              <a:rPr lang="hu-HU" sz="2900" dirty="0"/>
              <a:t> váltakozás a mérsékelt szélességeken 6-10 fokot elérő, s a jéggel való borítottságban a mai tél-nyár különbséggel azonos nagyságrendű változásokat okozhat. Az ingadozás okai elsősorban csillagászati eredetűek: például a Föld pályájának módosulása – az ekliptika és a Föld forgástengelye által bezárt szög változása. Minthogy azonban ezek a feltételek sok százmillió éve fennálltak, azokban a korokban mégsem ismerünk ilyen gyors ingásokat, azt kell gondolnunk, hogy ezek kialakulásához szükség volt arra is, hogy a Föld még hidegebb legyen, mint a korábbi jégkorszakok idején.</a:t>
            </a:r>
            <a:br>
              <a:rPr lang="hu-HU" sz="2900" dirty="0"/>
            </a:br>
            <a:r>
              <a:rPr lang="hu-HU" sz="2900" dirty="0" smtClean="0"/>
              <a:t>A </a:t>
            </a:r>
            <a:r>
              <a:rPr lang="hu-HU" sz="2900" dirty="0"/>
              <a:t>glaciálisok idején csökkent a tengerek vízszintje, mert a víz jelentős része fagyott állapotban volt. A sarkvidéki jégtakaró legnagyobb kiterjedése az északi félgömbön 47 millió km², átlagos vastagsága 2-3 ezer méter volt! A legutóbbi glaciális tetőpontján a jégtakaró Európában a London – Köln – Kijev </a:t>
            </a:r>
            <a:r>
              <a:rPr lang="hu-HU" sz="2900" dirty="0" smtClean="0"/>
              <a:t>vonalig</a:t>
            </a:r>
            <a:r>
              <a:rPr lang="hu-HU" sz="2900" dirty="0"/>
              <a:t> </a:t>
            </a:r>
            <a:r>
              <a:rPr lang="hu-HU" sz="2900" dirty="0" smtClean="0"/>
              <a:t>húzódott. 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64" y="1701705"/>
            <a:ext cx="3934510" cy="1915404"/>
          </a:xfrm>
        </p:spPr>
      </p:pic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8047924" y="6161051"/>
            <a:ext cx="3959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smtClean="0"/>
              <a:t>www.origo.hu/tudomany/20111103-megafauna-emberi-beavatkozas-nagytestu-emlosok-pleisztocen-valaszok-a-klimavaltozasra-es.html</a:t>
            </a:r>
          </a:p>
          <a:p>
            <a:r>
              <a:rPr lang="hu-HU" sz="800" dirty="0"/>
              <a:t>https://</a:t>
            </a:r>
            <a:r>
              <a:rPr lang="hu-HU" sz="800" dirty="0" smtClean="0"/>
              <a:t>www.infogyor.hu/hirek/olvas/az-ember-okozta-a-nagy-testu-oskori-allatfajok-kihalasat-2015-08-15-050000</a:t>
            </a:r>
          </a:p>
          <a:p>
            <a:r>
              <a:rPr lang="hu-HU" sz="800" dirty="0"/>
              <a:t>https://www.met.hu/eghajlat/fold_eghajlata/foldtorteneti_korok_eghajlata/</a:t>
            </a:r>
          </a:p>
          <a:p>
            <a:endParaRPr lang="hu-HU" sz="800" dirty="0"/>
          </a:p>
          <a:p>
            <a:endParaRPr lang="hu-HU" sz="8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364" y="3686327"/>
            <a:ext cx="3990952" cy="2405506"/>
          </a:xfrm>
          <a:prstGeom prst="rect">
            <a:avLst/>
          </a:prstGeom>
        </p:spPr>
      </p:pic>
      <p:pic>
        <p:nvPicPr>
          <p:cNvPr id="12" name="Picture 2" descr="https://www.met.hu/eghajlat/fold_eghajlata/foldtorteneti_korok_eghajlata/images/abra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4041" y="105928"/>
            <a:ext cx="2938670" cy="15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4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5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548640" y="1536633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Holocén 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7081299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dirty="0"/>
              <a:t>Holocén (10 ezer évtől napjainkig)</a:t>
            </a:r>
          </a:p>
          <a:p>
            <a:pPr marL="0" indent="0">
              <a:buNone/>
            </a:pPr>
            <a:r>
              <a:rPr lang="hu-HU" b="1" dirty="0"/>
              <a:t>A </a:t>
            </a:r>
            <a:r>
              <a:rPr lang="hu-HU" b="1" dirty="0" smtClean="0"/>
              <a:t>holocén </a:t>
            </a:r>
            <a:r>
              <a:rPr lang="hu-HU" b="1" dirty="0"/>
              <a:t>kezdetétől a klímaoptimumig (10 - 6 ezer évvel ezelőtt)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 legutóbbi glaciális kb. 10 ezer éve ért véget, azóta a jégtakaró visszahúzódott a mai helyére. A holocén korban általános </a:t>
            </a:r>
            <a:r>
              <a:rPr lang="hu-HU" dirty="0" smtClean="0"/>
              <a:t>felmelegedés </a:t>
            </a:r>
            <a:r>
              <a:rPr lang="hu-HU" dirty="0"/>
              <a:t>tapasztalható (</a:t>
            </a:r>
            <a:r>
              <a:rPr lang="hu-HU" dirty="0" err="1"/>
              <a:t>interglaciálisnak</a:t>
            </a:r>
            <a:r>
              <a:rPr lang="hu-HU" dirty="0"/>
              <a:t> tekinthető). A továbbra is elsősorban a csillagászati pályaelemek változásaival magyarázható ingadozás kb. hatezer évvel ezelőtti legmelegebb pontján, az ún. klímaoptimumban a Föld átlaghőmérséklete mintegy 1°C-kal lehetett magasabb, mint napjainkban</a:t>
            </a:r>
            <a:r>
              <a:rPr lang="hu-HU" dirty="0" smtClean="0"/>
              <a:t>. </a:t>
            </a:r>
            <a:r>
              <a:rPr lang="hu-HU" dirty="0"/>
              <a:t>A jelenkorban erőteljes felmelegedés következett be, s kialakult a mai élővilág: zárvatermők, emlős állatok, és a mai </a:t>
            </a:r>
            <a:r>
              <a:rPr lang="hu-HU" dirty="0" smtClean="0"/>
              <a:t>ember. </a:t>
            </a:r>
          </a:p>
          <a:p>
            <a:pPr marL="0" indent="0">
              <a:buNone/>
            </a:pPr>
            <a:r>
              <a:rPr lang="hu-HU" b="1" dirty="0" smtClean="0"/>
              <a:t>A </a:t>
            </a:r>
            <a:r>
              <a:rPr lang="hu-HU" b="1" dirty="0"/>
              <a:t>klímaoptimumtól a középkori optimumig (6 ezer évvel ezelőtt – </a:t>
            </a:r>
            <a:r>
              <a:rPr lang="hu-HU" b="1" dirty="0" err="1"/>
              <a:t>kr.</a:t>
            </a:r>
            <a:r>
              <a:rPr lang="hu-HU" b="1" dirty="0"/>
              <a:t> u. 1 000-ig)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>Az </a:t>
            </a:r>
            <a:r>
              <a:rPr lang="hu-HU" dirty="0" err="1"/>
              <a:t>interglaciális</a:t>
            </a:r>
            <a:r>
              <a:rPr lang="hu-HU" dirty="0"/>
              <a:t> optimum óta a hőmérséklet ezerévenként kb. fél fokot csökken és mintegy ötezer év múlva ismét egy hűvös, glaciális klíma kezdete várható. E változások azonban két nagyságrenddel lassúbbak, mint a várható antropogén felmelegedés.</a:t>
            </a:r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19499" y="6599583"/>
            <a:ext cx="395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https://sg.hu/cikkek/tudomany/137936/felvazoltak-a-dinoszauruszok-utolso-napjat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3" y="1825625"/>
            <a:ext cx="3867375" cy="247512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196469" y="4435682"/>
            <a:ext cx="3569831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A</a:t>
            </a:r>
            <a:r>
              <a:rPr lang="hu-HU" sz="1200" dirty="0"/>
              <a:t> </a:t>
            </a:r>
            <a:r>
              <a:rPr lang="hu-HU" sz="1200" dirty="0" smtClean="0"/>
              <a:t>jégkor végi átmeneti szakaszt  </a:t>
            </a:r>
            <a:r>
              <a:rPr lang="hu-HU" sz="1200" dirty="0"/>
              <a:t>uralkodó nemzetségek után</a:t>
            </a:r>
            <a:r>
              <a:rPr lang="hu-HU" sz="1200" i="1" dirty="0"/>
              <a:t> fenyő–nyír-fázisnak</a:t>
            </a:r>
            <a:r>
              <a:rPr lang="hu-HU" sz="1200" dirty="0"/>
              <a:t> is </a:t>
            </a:r>
            <a:r>
              <a:rPr lang="hu-HU" sz="1200" dirty="0" smtClean="0"/>
              <a:t>nevezik</a:t>
            </a:r>
            <a:r>
              <a:rPr lang="hu-HU" sz="1200" dirty="0"/>
              <a:t>. A korábbi, tajgaszerű fenyveseket nyúlfarkfüves sziklagyepekkel tagolt erdeifenyvesek váltották fel</a:t>
            </a:r>
            <a:r>
              <a:rPr lang="hu-HU" sz="1200" dirty="0" smtClean="0"/>
              <a:t>. Ez a szakasz </a:t>
            </a:r>
            <a:r>
              <a:rPr lang="hu-HU" sz="1200" dirty="0"/>
              <a:t>mintegy ezer évig tartott; a </a:t>
            </a:r>
            <a:r>
              <a:rPr lang="hu-HU" sz="1200" dirty="0" smtClean="0"/>
              <a:t>vége felé </a:t>
            </a:r>
            <a:r>
              <a:rPr lang="hu-HU" sz="1200" dirty="0"/>
              <a:t>a síkvidéken már megjelentek a lombos fa- és cserjenemzetségek, de a hegyvidéken továbbra is az erdeifenyő uralkodott, igaz, zárt állományaiban helyenként már melegigényes lombosfafajokkal.</a:t>
            </a:r>
          </a:p>
        </p:txBody>
      </p:sp>
      <p:pic>
        <p:nvPicPr>
          <p:cNvPr id="8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0948" y="927033"/>
            <a:ext cx="609600" cy="609600"/>
          </a:xfrm>
          <a:prstGeom prst="rect">
            <a:avLst/>
          </a:prstGeom>
        </p:spPr>
      </p:pic>
      <p:pic>
        <p:nvPicPr>
          <p:cNvPr id="9" name="Rögzített 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89297" y="867815"/>
            <a:ext cx="609600" cy="609600"/>
          </a:xfrm>
          <a:prstGeom prst="rect">
            <a:avLst/>
          </a:prstGeom>
        </p:spPr>
      </p:pic>
      <p:pic>
        <p:nvPicPr>
          <p:cNvPr id="10" name="Rögzített ha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7958" y="916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6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4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609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480000" y="1512779"/>
            <a:ext cx="11099749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JÁTÉK!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49340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b="1" dirty="0" smtClean="0"/>
              <a:t>Legyél idegenvezető!</a:t>
            </a:r>
          </a:p>
          <a:p>
            <a:pPr marL="0" indent="0">
              <a:buNone/>
            </a:pPr>
            <a:r>
              <a:rPr lang="hu-HU" b="1" dirty="0" smtClean="0"/>
              <a:t>Válasz egy időszakot a Föld történetéből, és mutasd be az odaérkező látogatóknak.</a:t>
            </a:r>
          </a:p>
          <a:p>
            <a:pPr marL="0" indent="0">
              <a:buNone/>
            </a:pPr>
            <a:r>
              <a:rPr lang="hu-HU" b="1" dirty="0" smtClean="0"/>
              <a:t>Vezesd őket körbe, beszélj a klímáról, a terepviszonyokról, </a:t>
            </a:r>
            <a:r>
              <a:rPr lang="hu-HU" b="1" smtClean="0"/>
              <a:t>az élőlényekről.</a:t>
            </a:r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19499" y="6599583"/>
            <a:ext cx="39597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http://getdrawings.com/drawing-tag/tourist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26" y="1027906"/>
            <a:ext cx="5791200" cy="4279900"/>
          </a:xfrm>
          <a:prstGeom prst="rect">
            <a:avLst/>
          </a:prstGeom>
        </p:spPr>
      </p:pic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rgbClr val="85A5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72" name="Google Shape;17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751" y="480001"/>
            <a:ext cx="2355947" cy="316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/>
        </p:nvSpPr>
        <p:spPr>
          <a:xfrm>
            <a:off x="3586251" y="479984"/>
            <a:ext cx="7794000" cy="3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hu" sz="6400" dirty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Köszönöm a figyelmet!</a:t>
            </a:r>
            <a:endParaRPr sz="6400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4" name="Google Shape;174;p26"/>
          <p:cNvSpPr txBox="1">
            <a:spLocks noGrp="1"/>
          </p:cNvSpPr>
          <p:nvPr>
            <p:ph type="ctrTitle"/>
          </p:nvPr>
        </p:nvSpPr>
        <p:spPr>
          <a:xfrm>
            <a:off x="680800" y="6384867"/>
            <a:ext cx="8699600" cy="47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hu" sz="160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dirty="0" smtClean="0">
                <a:solidFill>
                  <a:srgbClr val="0070C0"/>
                </a:solidFill>
              </a:rPr>
              <a:t>KVÍZJÁTÉK!</a:t>
            </a:r>
            <a:endParaRPr lang="hu-HU" sz="4800" b="1" dirty="0">
              <a:solidFill>
                <a:srgbClr val="0070C0"/>
              </a:solidFill>
            </a:endParaRPr>
          </a:p>
        </p:txBody>
      </p:sp>
      <p:sp>
        <p:nvSpPr>
          <p:cNvPr id="7" name="Google Shape;66;p14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Szövegdoboz 7"/>
          <p:cNvSpPr txBox="1"/>
          <p:nvPr/>
        </p:nvSpPr>
        <p:spPr>
          <a:xfrm>
            <a:off x="480000" y="6591631"/>
            <a:ext cx="697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372724" y="6150114"/>
            <a:ext cx="3880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930372" y="6591631"/>
            <a:ext cx="4118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A megfelelőt karikázd be!</a:t>
            </a:r>
          </a:p>
          <a:p>
            <a:pPr marL="0" indent="0">
              <a:buNone/>
            </a:pPr>
            <a:r>
              <a:rPr lang="hu-HU" b="1" dirty="0"/>
              <a:t>1. </a:t>
            </a:r>
            <a:r>
              <a:rPr lang="hu-HU" b="1" dirty="0" smtClean="0"/>
              <a:t>Milyen tudományterületeket használunk a klíma meghatározására?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a- </a:t>
            </a:r>
            <a:r>
              <a:rPr lang="hu-HU" dirty="0" smtClean="0"/>
              <a:t>matematika,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b- </a:t>
            </a:r>
            <a:r>
              <a:rPr lang="hu-HU" dirty="0" smtClean="0"/>
              <a:t>hidrológia,                                                         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c- </a:t>
            </a:r>
            <a:r>
              <a:rPr lang="hu-HU" dirty="0" smtClean="0"/>
              <a:t>csillagászat.</a:t>
            </a:r>
            <a:endParaRPr lang="hu-HU" dirty="0"/>
          </a:p>
          <a:p>
            <a:pPr marL="0" lv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b="1" dirty="0"/>
              <a:t>2. Az éghajlattal foglalkozó tudomány </a:t>
            </a:r>
            <a:r>
              <a:rPr lang="hu-HU" b="1" dirty="0" smtClean="0"/>
              <a:t>neve?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a- </a:t>
            </a:r>
            <a:r>
              <a:rPr lang="hu-HU" dirty="0" err="1" smtClean="0"/>
              <a:t>klímatológia</a:t>
            </a:r>
            <a:r>
              <a:rPr lang="hu-HU" dirty="0" smtClean="0"/>
              <a:t>,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b- morfológia,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c- hidrológia.</a:t>
            </a:r>
            <a:endParaRPr lang="hu-HU" dirty="0"/>
          </a:p>
          <a:p>
            <a:endParaRPr lang="hu-HU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dirty="0"/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dirty="0" smtClean="0">
                <a:solidFill>
                  <a:srgbClr val="0070C0"/>
                </a:solidFill>
              </a:rPr>
              <a:t>KVÍZJÁTÉK!</a:t>
            </a:r>
            <a:endParaRPr lang="hu-HU" sz="4800" b="1" dirty="0">
              <a:solidFill>
                <a:srgbClr val="0070C0"/>
              </a:solidFill>
            </a:endParaRPr>
          </a:p>
        </p:txBody>
      </p:sp>
      <p:sp>
        <p:nvSpPr>
          <p:cNvPr id="7" name="Google Shape;66;p14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Szövegdoboz 7"/>
          <p:cNvSpPr txBox="1"/>
          <p:nvPr/>
        </p:nvSpPr>
        <p:spPr>
          <a:xfrm>
            <a:off x="480000" y="6591631"/>
            <a:ext cx="697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372724" y="6150114"/>
            <a:ext cx="3880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930372" y="6591631"/>
            <a:ext cx="4118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A megfelelőt karikázd be!</a:t>
            </a:r>
          </a:p>
          <a:p>
            <a:pPr marL="0" indent="0">
              <a:buNone/>
            </a:pPr>
            <a:r>
              <a:rPr lang="hu-HU" b="1" dirty="0" smtClean="0"/>
              <a:t>3. Mikor alakult ki a Földünk?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a- </a:t>
            </a:r>
            <a:r>
              <a:rPr lang="hu-HU" dirty="0" smtClean="0"/>
              <a:t>kb. 4,6 millió éve,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b- </a:t>
            </a:r>
            <a:r>
              <a:rPr lang="hu-HU" dirty="0" smtClean="0"/>
              <a:t>kb. 4,6 milliárd éve,                                                         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c- </a:t>
            </a:r>
            <a:r>
              <a:rPr lang="hu-HU" dirty="0" smtClean="0"/>
              <a:t>kb. 46 ezer éve.</a:t>
            </a:r>
            <a:endParaRPr lang="hu-HU" dirty="0"/>
          </a:p>
          <a:p>
            <a:pPr marL="0" lv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b="1" dirty="0" smtClean="0"/>
              <a:t>4. Hogyan befolyásolja a vulkanizmus a klímát?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a- gázok, por és hamu jut a légkörbe,</a:t>
            </a:r>
          </a:p>
          <a:p>
            <a:pPr marL="0" indent="0">
              <a:buNone/>
            </a:pPr>
            <a:r>
              <a:rPr lang="hu-HU" dirty="0" smtClean="0"/>
              <a:t>b- nagyon hangos,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c- nagyon forró a láva.</a:t>
            </a:r>
            <a:endParaRPr lang="hu-HU" dirty="0"/>
          </a:p>
          <a:p>
            <a:endParaRPr lang="hu-HU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118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dirty="0" smtClean="0">
                <a:solidFill>
                  <a:srgbClr val="0070C0"/>
                </a:solidFill>
              </a:rPr>
              <a:t>KVÍZJÁTÉK!</a:t>
            </a:r>
            <a:endParaRPr lang="hu-HU" sz="4800" b="1" dirty="0">
              <a:solidFill>
                <a:srgbClr val="0070C0"/>
              </a:solidFill>
            </a:endParaRPr>
          </a:p>
        </p:txBody>
      </p:sp>
      <p:sp>
        <p:nvSpPr>
          <p:cNvPr id="7" name="Google Shape;66;p14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Szövegdoboz 7"/>
          <p:cNvSpPr txBox="1"/>
          <p:nvPr/>
        </p:nvSpPr>
        <p:spPr>
          <a:xfrm>
            <a:off x="480000" y="6591631"/>
            <a:ext cx="697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372724" y="6150114"/>
            <a:ext cx="3880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930372" y="6591631"/>
            <a:ext cx="4118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dirty="0"/>
              <a:t>A megfelelőt karikázd be!</a:t>
            </a:r>
          </a:p>
          <a:p>
            <a:pPr marL="0" indent="0">
              <a:buNone/>
            </a:pPr>
            <a:r>
              <a:rPr lang="hu-HU" b="1" dirty="0" smtClean="0"/>
              <a:t>5. Mikor alakult ki a „Hógolyó Föld”?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a- </a:t>
            </a:r>
            <a:r>
              <a:rPr lang="hu-HU" dirty="0" smtClean="0"/>
              <a:t>Mezozoikumban,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b- </a:t>
            </a:r>
            <a:r>
              <a:rPr lang="hu-HU" dirty="0" smtClean="0"/>
              <a:t>Paleozoikumban,                                                          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c- </a:t>
            </a:r>
            <a:r>
              <a:rPr lang="hu-HU" dirty="0" err="1" smtClean="0"/>
              <a:t>Prekambriumban</a:t>
            </a:r>
            <a:r>
              <a:rPr lang="hu-HU" dirty="0" smtClean="0"/>
              <a:t>.</a:t>
            </a:r>
            <a:endParaRPr lang="hu-HU" dirty="0"/>
          </a:p>
          <a:p>
            <a:pPr marL="0" lvl="0" indent="0">
              <a:buNone/>
            </a:pPr>
            <a:r>
              <a:rPr lang="hu-HU" dirty="0"/>
              <a:t> </a:t>
            </a:r>
          </a:p>
          <a:p>
            <a:pPr marL="0" indent="0">
              <a:buNone/>
            </a:pPr>
            <a:r>
              <a:rPr lang="hu-HU" b="1" dirty="0" smtClean="0"/>
              <a:t>6. Volt-e jégkorszak a Mezozoikumban?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a- </a:t>
            </a:r>
            <a:r>
              <a:rPr lang="hu-HU" dirty="0" smtClean="0"/>
              <a:t>Igen, 2 eljegesedés volt,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b- nem volt,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c- igen, 3 eljegesedés volt.</a:t>
            </a:r>
            <a:endParaRPr lang="hu-HU" dirty="0"/>
          </a:p>
          <a:p>
            <a:endParaRPr lang="hu-HU" dirty="0"/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083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dirty="0" smtClean="0">
                <a:solidFill>
                  <a:srgbClr val="0070C0"/>
                </a:solidFill>
              </a:rPr>
              <a:t>MEGOLDÁSOK!</a:t>
            </a:r>
            <a:endParaRPr lang="hu-HU" sz="4800" b="1" dirty="0">
              <a:solidFill>
                <a:srgbClr val="0070C0"/>
              </a:solidFill>
            </a:endParaRPr>
          </a:p>
        </p:txBody>
      </p:sp>
      <p:sp>
        <p:nvSpPr>
          <p:cNvPr id="7" name="Google Shape;66;p14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Szövegdoboz 7"/>
          <p:cNvSpPr txBox="1"/>
          <p:nvPr/>
        </p:nvSpPr>
        <p:spPr>
          <a:xfrm>
            <a:off x="480000" y="6591631"/>
            <a:ext cx="6970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372724" y="6150114"/>
            <a:ext cx="38802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930372" y="6591631"/>
            <a:ext cx="41187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800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hu-HU" dirty="0"/>
          </a:p>
          <a:p>
            <a:pPr marL="0" indent="0">
              <a:buNone/>
            </a:pPr>
            <a:r>
              <a:rPr lang="hu-HU" dirty="0"/>
              <a:t>Megoldások:</a:t>
            </a:r>
          </a:p>
          <a:p>
            <a:pPr marL="0" indent="0">
              <a:buNone/>
            </a:pPr>
            <a:r>
              <a:rPr lang="hu-HU" dirty="0" smtClean="0"/>
              <a:t>1-c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2-a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3-b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4-a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5-c</a:t>
            </a:r>
            <a:endParaRPr lang="hu-HU" dirty="0"/>
          </a:p>
          <a:p>
            <a:pPr marL="0" indent="0">
              <a:buNone/>
            </a:pPr>
            <a:r>
              <a:rPr lang="hu-HU" dirty="0" smtClean="0"/>
              <a:t>6-b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b="1" dirty="0">
                <a:solidFill>
                  <a:srgbClr val="0070C0"/>
                </a:solidFill>
              </a:rPr>
              <a:t>ÜGYES VOLTÁL!</a:t>
            </a:r>
          </a:p>
          <a:p>
            <a:endParaRPr lang="hu-HU" b="1" dirty="0"/>
          </a:p>
          <a:p>
            <a:endParaRPr lang="hu-HU" b="1" dirty="0"/>
          </a:p>
          <a:p>
            <a:endParaRPr lang="hu-HU" b="1" dirty="0"/>
          </a:p>
          <a:p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9178998" y="6557770"/>
            <a:ext cx="3350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https://montazsmagazin.hu/csaladi-csuetoertoek-qegyszer-volt-az-semberq/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85" y="2105356"/>
            <a:ext cx="2604094" cy="3256701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5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7951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480000" y="1741151"/>
            <a:ext cx="8153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/>
            </a:r>
            <a:b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                               Klíma</a:t>
            </a:r>
            <a:b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37814" cy="4351338"/>
          </a:xfrm>
        </p:spPr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6194067" y="1437919"/>
            <a:ext cx="5461884" cy="4739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Az éghajlattal foglalkozó tudomány a </a:t>
            </a:r>
            <a:r>
              <a:rPr lang="hu-HU" sz="2000" b="1" dirty="0" err="1"/>
              <a:t>klímatológia</a:t>
            </a:r>
            <a:r>
              <a:rPr lang="hu-HU" sz="2000" dirty="0"/>
              <a:t>.</a:t>
            </a:r>
          </a:p>
          <a:p>
            <a:pPr marL="0" indent="0">
              <a:buNone/>
            </a:pPr>
            <a:r>
              <a:rPr lang="hu-HU" sz="2000" dirty="0"/>
              <a:t>A légkört alkotó kényes egyensúlyban lévő gázok teszik lehetővé, hogy a Földön élet </a:t>
            </a:r>
            <a:r>
              <a:rPr lang="hu-HU" sz="2000" dirty="0" err="1"/>
              <a:t>virágozzék</a:t>
            </a:r>
            <a:r>
              <a:rPr lang="hu-HU" sz="2000" dirty="0"/>
              <a:t>. A légkör nélkül a Föld átlaghőmérséklete a víz fagyáspontja alatt lenne. A Földön kialakult élet alapfeltétele a folyékony halmazállapotban lévő víz. Tehát az életnek az a formája, amelyet a Földön megszoktunk, a légkör nélkül nem létezhetne. Ha a Föld átlaghőmérséklete a jelenleginél csupán néhány fokkal hidegebb vagy melegebb lenne, a Föld egészen más képet </a:t>
            </a:r>
            <a:r>
              <a:rPr lang="hu-HU" sz="2000" dirty="0" smtClean="0"/>
              <a:t>mutatna. </a:t>
            </a:r>
            <a:r>
              <a:rPr lang="hu-HU" sz="2000" dirty="0"/>
              <a:t>A Föld története során voltak a jelenleginél lényegesen hidegebb időszakok, amelyeket jégkorszaknak nevezünk és lényegesen melegebbek is</a:t>
            </a:r>
            <a:r>
              <a:rPr lang="hu-HU" sz="2000" dirty="0" smtClean="0"/>
              <a:t>. </a:t>
            </a:r>
            <a:endParaRPr lang="hu-HU" sz="2000" dirty="0"/>
          </a:p>
          <a:p>
            <a:pPr marL="0" indent="0">
              <a:buNone/>
            </a:pPr>
            <a:r>
              <a:rPr lang="hu-HU" sz="2000" dirty="0">
                <a:hlinkClick r:id="rId5"/>
              </a:rPr>
              <a:t>https://www.youtube.com/watch?v=dcsiIoQody4</a:t>
            </a:r>
            <a:endParaRPr lang="hu-HU" sz="20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9" y="896413"/>
            <a:ext cx="5510316" cy="35601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Szövegdoboz 7"/>
          <p:cNvSpPr txBox="1"/>
          <p:nvPr/>
        </p:nvSpPr>
        <p:spPr>
          <a:xfrm>
            <a:off x="7524856" y="6595482"/>
            <a:ext cx="4573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https://ipon.hu/magazin/cikk/fele-olyan-suru-sem-volt-az-osi-foldi-legkor-mint-a-mai#article-gallery-5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838200" y="4770783"/>
            <a:ext cx="505371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70C0"/>
                </a:solidFill>
              </a:rPr>
              <a:t>Ismételjük át, hogy is alakult ki a Naprendszerünk és vele együtt a Föld!</a:t>
            </a:r>
          </a:p>
          <a:p>
            <a:endParaRPr lang="hu-HU" sz="2400" b="1" dirty="0" smtClean="0">
              <a:solidFill>
                <a:srgbClr val="0070C0"/>
              </a:solidFill>
            </a:endParaRPr>
          </a:p>
          <a:p>
            <a:r>
              <a:rPr lang="hu-HU" sz="2000" b="1" dirty="0" smtClean="0">
                <a:solidFill>
                  <a:srgbClr val="0070C0"/>
                </a:solidFill>
              </a:rPr>
              <a:t>Mennyit is kell visszamennünk az időben?</a:t>
            </a:r>
            <a:endParaRPr lang="hu-HU" sz="2000" b="1" dirty="0">
              <a:solidFill>
                <a:srgbClr val="0070C0"/>
              </a:solidFill>
            </a:endParaRPr>
          </a:p>
        </p:txBody>
      </p:sp>
      <p:pic>
        <p:nvPicPr>
          <p:cNvPr id="11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5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 smtClean="0">
                <a:solidFill>
                  <a:srgbClr val="0070C0"/>
                </a:solidFill>
              </a:rPr>
              <a:t>A Naprendszer kialakulása</a:t>
            </a:r>
            <a:endParaRPr lang="hu-HU" sz="4800" b="1" dirty="0">
              <a:solidFill>
                <a:srgbClr val="0070C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534602"/>
            <a:ext cx="10515600" cy="496264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 smtClean="0"/>
              <a:t>Körülbelül 5 </a:t>
            </a:r>
            <a:r>
              <a:rPr lang="hu-HU" sz="2600" dirty="0"/>
              <a:t>milliárd évvel ezelőtt kezdődött.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/>
              <a:t>A Nap és a bolygói egyidejűleg egyetlen </a:t>
            </a:r>
            <a:r>
              <a:rPr lang="hu-HU" sz="2600" dirty="0">
                <a:solidFill>
                  <a:srgbClr val="0070C0"/>
                </a:solidFill>
              </a:rPr>
              <a:t>csillagközi por-és gázfelhőből </a:t>
            </a:r>
            <a:r>
              <a:rPr lang="hu-HU" sz="2600" dirty="0"/>
              <a:t>(</a:t>
            </a:r>
            <a:r>
              <a:rPr lang="hu-HU" sz="2600" dirty="0" err="1"/>
              <a:t>ősköd</a:t>
            </a:r>
            <a:r>
              <a:rPr lang="hu-HU" sz="2600" dirty="0"/>
              <a:t>) született meg.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>
                <a:solidFill>
                  <a:srgbClr val="0070C0"/>
                </a:solidFill>
              </a:rPr>
              <a:t>Szupernóva robbanása </a:t>
            </a:r>
            <a:r>
              <a:rPr lang="hu-HU" sz="2600" dirty="0"/>
              <a:t>kellett hozzá.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/>
              <a:t>Az anyagfelhő</a:t>
            </a:r>
            <a:r>
              <a:rPr lang="hu-HU" sz="2600" dirty="0">
                <a:solidFill>
                  <a:srgbClr val="FF3300"/>
                </a:solidFill>
              </a:rPr>
              <a:t> </a:t>
            </a:r>
            <a:r>
              <a:rPr lang="hu-HU" sz="2600" dirty="0">
                <a:solidFill>
                  <a:srgbClr val="0070C0"/>
                </a:solidFill>
              </a:rPr>
              <a:t>összehúzódott és forgásba jött.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>
                <a:solidFill>
                  <a:srgbClr val="0070C0"/>
                </a:solidFill>
              </a:rPr>
              <a:t>Belső része kiemelkedett, külső része ellaposodott.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/>
              <a:t>A szoláris ősködből tömörödtek össze a bolygók és holdjaik.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/>
              <a:t>A felrobbant szupernóva maradványaiból keletkezet por- és gázfelhőben már a periódusos rendszer minden eleme jelen volt.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/>
              <a:t>A szoláris </a:t>
            </a:r>
            <a:r>
              <a:rPr lang="hu-HU" sz="2600" dirty="0" err="1"/>
              <a:t>ősköd</a:t>
            </a:r>
            <a:r>
              <a:rPr lang="hu-HU" sz="2600" dirty="0"/>
              <a:t> </a:t>
            </a:r>
            <a:r>
              <a:rPr lang="hu-HU" sz="2600" dirty="0">
                <a:solidFill>
                  <a:srgbClr val="0070C0"/>
                </a:solidFill>
              </a:rPr>
              <a:t>anyaga differenciálódott.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600" dirty="0">
                <a:solidFill>
                  <a:srgbClr val="0070C0"/>
                </a:solidFill>
              </a:rPr>
              <a:t>Bolygóképződés </a:t>
            </a:r>
            <a:r>
              <a:rPr lang="hu-HU" sz="2600" dirty="0"/>
              <a:t>- véletlenszerű ütközések, tömegvonzás</a:t>
            </a:r>
            <a:r>
              <a:rPr lang="hu-HU" sz="2600" dirty="0" smtClean="0"/>
              <a:t>.</a:t>
            </a:r>
          </a:p>
          <a:p>
            <a:pPr marL="0" indent="0">
              <a:spcBef>
                <a:spcPts val="751"/>
              </a:spcBef>
              <a:buClr>
                <a:srgbClr val="FF0000"/>
              </a:buClr>
              <a:buNone/>
            </a:pPr>
            <a:r>
              <a:rPr lang="hu-HU" sz="2400" dirty="0">
                <a:hlinkClick r:id="rId4"/>
              </a:rPr>
              <a:t>https://www.youtube.com/watch?v=4fd9k-pwMuo</a:t>
            </a:r>
            <a:endParaRPr lang="hu-HU" sz="2600" dirty="0"/>
          </a:p>
          <a:p>
            <a:endParaRPr lang="hu-HU" dirty="0"/>
          </a:p>
        </p:txBody>
      </p:sp>
      <p:sp>
        <p:nvSpPr>
          <p:cNvPr id="6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Szövegdoboz 6"/>
          <p:cNvSpPr txBox="1"/>
          <p:nvPr/>
        </p:nvSpPr>
        <p:spPr>
          <a:xfrm>
            <a:off x="480000" y="6607534"/>
            <a:ext cx="70657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1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100" dirty="0"/>
          </a:p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616" y="319324"/>
            <a:ext cx="1681438" cy="126107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9" y="2488436"/>
            <a:ext cx="2120883" cy="1367346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213697" y="6497249"/>
            <a:ext cx="3978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https://egoist24.ru/hu/yandeks-dengi/lyubitelskaya-astrofotografiya-samye-fantasticheskie-snimki-teleskopa.html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800" b="1" dirty="0" smtClean="0">
                <a:solidFill>
                  <a:srgbClr val="0070C0"/>
                </a:solidFill>
              </a:rPr>
              <a:t>A Föld kialakulása</a:t>
            </a:r>
            <a:endParaRPr lang="hu-HU" sz="4800" b="1" dirty="0">
              <a:solidFill>
                <a:srgbClr val="0070C0"/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838199" y="1526650"/>
            <a:ext cx="5984019" cy="46503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2000" dirty="0"/>
              <a:t>4,6 milliárd </a:t>
            </a:r>
            <a:r>
              <a:rPr lang="hu-HU" sz="2000" dirty="0" smtClean="0"/>
              <a:t>évvel ezelőtt a Föld még csak egy olvadt kőzetekből és folyékony vasból álló, vörösen izzó, életre alkalmatlan gömb volt. Még szilárd kéreg sem alakult ki  a felszínén. Folyamatosak voltak a meteorit becsapódások, és vulkánkitörések. Ezek mind formálták a felszínt. </a:t>
            </a:r>
          </a:p>
          <a:p>
            <a:pPr marL="0" indent="0">
              <a:buNone/>
            </a:pPr>
            <a:r>
              <a:rPr lang="hu-HU" sz="2000" dirty="0" smtClean="0"/>
              <a:t>4,5 milliárd éve egy Mars méretű, </a:t>
            </a:r>
            <a:r>
              <a:rPr lang="hu-HU" sz="2000" dirty="0" err="1" smtClean="0"/>
              <a:t>Theia</a:t>
            </a:r>
            <a:r>
              <a:rPr lang="hu-HU" sz="2000" dirty="0" smtClean="0"/>
              <a:t> nevű bolygó ütközött a Földdel. Az ütközés következtében kiszakadt anyagból alakult ki a Hold.</a:t>
            </a:r>
          </a:p>
          <a:p>
            <a:pPr marL="0" indent="0">
              <a:buNone/>
            </a:pPr>
            <a:r>
              <a:rPr lang="hu-HU" sz="2000" dirty="0" smtClean="0"/>
              <a:t>Izzó kőzetanyag alkotta a Hold belsejét, felszínén a világűr hidege miatt vékony kéreg húzódott, amelyet becsapódó égitestek bombáztak, létrehozva ezzel kráteres felszínét. Térjünk vissza a Földre!</a:t>
            </a:r>
            <a:endParaRPr lang="hu-HU" sz="2000" dirty="0"/>
          </a:p>
          <a:p>
            <a:pPr marL="0" indent="0">
              <a:buNone/>
            </a:pPr>
            <a:r>
              <a:rPr lang="hu-HU" sz="2100" dirty="0" smtClean="0"/>
              <a:t>Mikor a meteorit becsapódások és a vulkanizmus alábbhagyott, a Föld lassan hűlni kezdett. Kialakulhatott az első szilárd földkéreg is. </a:t>
            </a:r>
            <a:r>
              <a:rPr lang="hu-HU" sz="2100" dirty="0"/>
              <a:t>Az így keletkezett első kéreg maradványai alkotják a mai kontinensek „magjait”, az ősföldeket (ősmasszívumokat</a:t>
            </a:r>
            <a:r>
              <a:rPr lang="hu-HU" sz="2100" dirty="0" smtClean="0"/>
              <a:t>). Amikor </a:t>
            </a:r>
            <a:r>
              <a:rPr lang="hu-HU" sz="2100" dirty="0"/>
              <a:t>az őslégkör hőmérséklete </a:t>
            </a:r>
            <a:r>
              <a:rPr lang="hu-HU" sz="2100" dirty="0" smtClean="0"/>
              <a:t>100 °C  </a:t>
            </a:r>
            <a:r>
              <a:rPr lang="hu-HU" sz="2100" dirty="0"/>
              <a:t>fok alá esett, a benne levő víz lecsapódott, ami annyit jelent, hogy véget nem érő esőzések következtek. </a:t>
            </a:r>
          </a:p>
        </p:txBody>
      </p:sp>
      <p:sp>
        <p:nvSpPr>
          <p:cNvPr id="6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Szövegdoboz 6"/>
          <p:cNvSpPr txBox="1"/>
          <p:nvPr/>
        </p:nvSpPr>
        <p:spPr>
          <a:xfrm>
            <a:off x="480000" y="6607534"/>
            <a:ext cx="70657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1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100" dirty="0"/>
          </a:p>
          <a:p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051">
            <a:off x="9825929" y="1168290"/>
            <a:ext cx="2011524" cy="145776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134">
            <a:off x="7434187" y="435429"/>
            <a:ext cx="1884235" cy="1413176"/>
          </a:xfrm>
          <a:prstGeom prst="rect">
            <a:avLst/>
          </a:prstGeom>
        </p:spPr>
      </p:pic>
      <p:pic>
        <p:nvPicPr>
          <p:cNvPr id="10" name="Tartalom hely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767" y="2611911"/>
            <a:ext cx="1866490" cy="132191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5910" y="4759321"/>
            <a:ext cx="1927239" cy="131605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2536">
            <a:off x="9383695" y="3222516"/>
            <a:ext cx="1928661" cy="1443185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572">
            <a:off x="9791960" y="5231233"/>
            <a:ext cx="1792587" cy="1206305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5982654" y="6415173"/>
            <a:ext cx="519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</a:t>
            </a:r>
            <a:r>
              <a:rPr lang="hu-HU" sz="800" dirty="0" smtClean="0"/>
              <a:t>www.businessinsider.com/moon-formed-in-head-on-collision-2016-1</a:t>
            </a:r>
          </a:p>
          <a:p>
            <a:r>
              <a:rPr lang="hu-HU" sz="800" dirty="0"/>
              <a:t>https://</a:t>
            </a:r>
            <a:r>
              <a:rPr lang="hu-HU" sz="800" dirty="0" smtClean="0"/>
              <a:t>denisngvz.estranky.sk/clanky/starohory.html</a:t>
            </a:r>
          </a:p>
          <a:p>
            <a:r>
              <a:rPr lang="hu-HU" sz="800" dirty="0"/>
              <a:t>https://egoist24.ru/hu/yandeks-dengi/lyubitelskaya-astrofotografiya-samye-fantasticheskie-snimki-teleskopa.html</a:t>
            </a:r>
          </a:p>
        </p:txBody>
      </p:sp>
      <p:pic>
        <p:nvPicPr>
          <p:cNvPr id="3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7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4579"/>
          </a:xfrm>
        </p:spPr>
        <p:txBody>
          <a:bodyPr>
            <a:noAutofit/>
          </a:bodyPr>
          <a:lstStyle/>
          <a:p>
            <a:r>
              <a:rPr lang="hu-HU" sz="4000" dirty="0" smtClean="0"/>
              <a:t/>
            </a:r>
            <a:br>
              <a:rPr lang="hu-HU" sz="4000" dirty="0" smtClean="0"/>
            </a:br>
            <a:r>
              <a:rPr lang="hu-HU" sz="4000" b="1" dirty="0" smtClean="0">
                <a:solidFill>
                  <a:srgbClr val="C00000"/>
                </a:solidFill>
              </a:rPr>
              <a:t>Tedd </a:t>
            </a:r>
            <a:r>
              <a:rPr lang="hu-HU" sz="4000" b="1" dirty="0">
                <a:solidFill>
                  <a:srgbClr val="C00000"/>
                </a:solidFill>
              </a:rPr>
              <a:t>időrendi sorrendbe a képeket és mond el saját </a:t>
            </a:r>
            <a:r>
              <a:rPr lang="hu-HU" sz="4000" b="1" dirty="0" err="1">
                <a:solidFill>
                  <a:srgbClr val="C00000"/>
                </a:solidFill>
              </a:rPr>
              <a:t>szavaiddal</a:t>
            </a:r>
            <a:r>
              <a:rPr lang="hu-HU" sz="4000" b="1" dirty="0">
                <a:solidFill>
                  <a:srgbClr val="C00000"/>
                </a:solidFill>
              </a:rPr>
              <a:t> a </a:t>
            </a:r>
            <a:r>
              <a:rPr lang="hu-HU" sz="4000" b="1" dirty="0" smtClean="0">
                <a:solidFill>
                  <a:srgbClr val="C00000"/>
                </a:solidFill>
              </a:rPr>
              <a:t>Föld kialakulásának történetét!</a:t>
            </a:r>
            <a:r>
              <a:rPr lang="hu-HU" sz="4000" b="1" dirty="0">
                <a:solidFill>
                  <a:srgbClr val="C00000"/>
                </a:solidFill>
              </a:rPr>
              <a:t/>
            </a:r>
            <a:br>
              <a:rPr lang="hu-HU" sz="4000" b="1" dirty="0">
                <a:solidFill>
                  <a:srgbClr val="C00000"/>
                </a:solidFill>
              </a:rPr>
            </a:br>
            <a:endParaRPr lang="hu-HU" sz="4000" b="1" dirty="0">
              <a:solidFill>
                <a:srgbClr val="C00000"/>
              </a:solidFill>
            </a:endParaRPr>
          </a:p>
        </p:txBody>
      </p:sp>
      <p:pic>
        <p:nvPicPr>
          <p:cNvPr id="2" name="Tartalom helye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21" y="1532522"/>
            <a:ext cx="2401708" cy="1700974"/>
          </a:xfrm>
        </p:spPr>
      </p:pic>
      <p:sp>
        <p:nvSpPr>
          <p:cNvPr id="6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Szövegdoboz 6"/>
          <p:cNvSpPr txBox="1"/>
          <p:nvPr/>
        </p:nvSpPr>
        <p:spPr>
          <a:xfrm>
            <a:off x="480000" y="6607534"/>
            <a:ext cx="70657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1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100" dirty="0"/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06" y="4581578"/>
            <a:ext cx="2701275" cy="202595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86" y="1685264"/>
            <a:ext cx="2531072" cy="1893959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551">
            <a:off x="3824034" y="4337691"/>
            <a:ext cx="2782901" cy="187272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152">
            <a:off x="805222" y="2024430"/>
            <a:ext cx="2446441" cy="1577235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091">
            <a:off x="9700472" y="4535991"/>
            <a:ext cx="2333026" cy="174977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27" y="3772104"/>
            <a:ext cx="2194602" cy="159044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44026">
            <a:off x="9190860" y="1635677"/>
            <a:ext cx="2675538" cy="1827051"/>
          </a:xfrm>
          <a:prstGeom prst="rect">
            <a:avLst/>
          </a:prstGeom>
        </p:spPr>
      </p:pic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773723" y="1536633"/>
            <a:ext cx="10874666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0024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0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A légkör kialakulása</a:t>
            </a:r>
            <a:endParaRPr sz="40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839788" y="1438804"/>
            <a:ext cx="5157787" cy="506400"/>
          </a:xfrm>
        </p:spPr>
        <p:txBody>
          <a:bodyPr/>
          <a:lstStyle/>
          <a:p>
            <a:r>
              <a:rPr lang="hu-HU" dirty="0" smtClean="0"/>
              <a:t>ELSŐDLEGES LÉGKÖR</a:t>
            </a:r>
            <a:endParaRPr lang="hu-HU" dirty="0"/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839788" y="2043034"/>
            <a:ext cx="5449694" cy="4146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 smtClean="0"/>
              <a:t>Elsődleges</a:t>
            </a:r>
            <a:r>
              <a:rPr lang="hu-HU" sz="2000" dirty="0"/>
              <a:t>, vagy szoláris (napszerű) légköre főleg hidrogénből (H</a:t>
            </a:r>
            <a:r>
              <a:rPr lang="hu-HU" sz="2000" baseline="-25000" dirty="0"/>
              <a:t>2</a:t>
            </a:r>
            <a:r>
              <a:rPr lang="hu-HU" sz="2000" dirty="0"/>
              <a:t>) és héliumból (He) állt.</a:t>
            </a:r>
            <a:br>
              <a:rPr lang="hu-HU" sz="2000" dirty="0"/>
            </a:br>
            <a:r>
              <a:rPr lang="hu-HU" sz="2000" dirty="0"/>
              <a:t>A Föld gravitációs és hőmérsékleti viszonyai miatt e gázok elillantak a világűrbe. Erre a sorsa jutott a Vénusz és a Mars elsődleges légköre is. Az óriásbolygók viszont, hatalmas tömegvonzásuk miatt megtartották a szoláris őslégkört. Így például a Jupiter légkörének 99,5%-a hélium és hidrogén</a:t>
            </a:r>
            <a:r>
              <a:rPr lang="hu-HU" sz="2000" dirty="0" smtClean="0"/>
              <a:t>.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/>
              <a:t>Földünk tehát átmenetileg légkör nélküli égitest </a:t>
            </a:r>
            <a:r>
              <a:rPr lang="hu-HU" sz="2000" dirty="0" smtClean="0"/>
              <a:t>maradt.</a:t>
            </a:r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r>
              <a:rPr lang="hu-HU" sz="2000" dirty="0"/>
              <a:t>https://www.youtube.com/watch?v=-vGxWc65-tc</a:t>
            </a:r>
            <a:endParaRPr lang="hu-HU" sz="2000" dirty="0" smtClean="0"/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3"/>
          </p:nvPr>
        </p:nvSpPr>
        <p:spPr>
          <a:xfrm>
            <a:off x="6782537" y="737200"/>
            <a:ext cx="5183188" cy="506400"/>
          </a:xfrm>
        </p:spPr>
        <p:txBody>
          <a:bodyPr/>
          <a:lstStyle/>
          <a:p>
            <a:r>
              <a:rPr lang="hu-HU" dirty="0" smtClean="0"/>
              <a:t>    MÁSODLAGOS LÉGKÖR</a:t>
            </a:r>
            <a:endParaRPr lang="hu-HU" dirty="0"/>
          </a:p>
        </p:txBody>
      </p:sp>
      <p:sp>
        <p:nvSpPr>
          <p:cNvPr id="11" name="Tartalom helye 10"/>
          <p:cNvSpPr>
            <a:spLocks noGrp="1"/>
          </p:cNvSpPr>
          <p:nvPr>
            <p:ph sz="quarter" idx="4"/>
          </p:nvPr>
        </p:nvSpPr>
        <p:spPr>
          <a:xfrm>
            <a:off x="6741471" y="1185172"/>
            <a:ext cx="4906918" cy="4946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</a:t>
            </a:r>
            <a:r>
              <a:rPr lang="hu-HU" sz="2000" dirty="0" smtClean="0"/>
              <a:t> </a:t>
            </a:r>
            <a:r>
              <a:rPr lang="hu-HU" sz="2000" dirty="0" err="1"/>
              <a:t>Prekambriumban</a:t>
            </a:r>
            <a:r>
              <a:rPr lang="hu-HU" sz="2000" dirty="0"/>
              <a:t> végbemenő nagyfokú meteoritzápor és vulkáni tevékenység nyomán egy másodlagos légkör alakult ki. A Föld új gázburka főleg vízgőzből és szén-dioxidból (CO2) </a:t>
            </a:r>
            <a:r>
              <a:rPr lang="hu-HU" sz="2000" dirty="0" smtClean="0"/>
              <a:t>állt. A </a:t>
            </a:r>
            <a:r>
              <a:rPr lang="hu-HU" sz="2000" dirty="0"/>
              <a:t>szén-dioxid szintje a mainak sokszorosa volt.</a:t>
            </a:r>
          </a:p>
          <a:p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680800" y="3919994"/>
            <a:ext cx="2292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94" y="3123894"/>
            <a:ext cx="2884862" cy="288486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788056" y="6599583"/>
            <a:ext cx="25921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http://termtud.akg.hu/okt/7/ido/8foldkial.htm</a:t>
            </a:r>
          </a:p>
        </p:txBody>
      </p:sp>
      <p:pic>
        <p:nvPicPr>
          <p:cNvPr id="6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/>
          <p:nvPr/>
        </p:nvSpPr>
        <p:spPr>
          <a:xfrm>
            <a:off x="0" y="0"/>
            <a:ext cx="480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0" name="Google Shape;100;p18"/>
          <p:cNvSpPr txBox="1"/>
          <p:nvPr/>
        </p:nvSpPr>
        <p:spPr>
          <a:xfrm>
            <a:off x="680800" y="480000"/>
            <a:ext cx="1103116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hu" sz="3200" dirty="0" smtClean="0">
                <a:latin typeface="Roboto"/>
                <a:ea typeface="Roboto"/>
                <a:cs typeface="Roboto"/>
                <a:sym typeface="Roboto"/>
              </a:rPr>
              <a:t> </a:t>
            </a:r>
            <a:endParaRPr sz="320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7148223" y="1536633"/>
            <a:ext cx="4500166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lnSpc>
                <a:spcPct val="150000"/>
              </a:lnSpc>
              <a:buClr>
                <a:schemeClr val="dk1"/>
              </a:buClr>
              <a:buSzPts val="1400"/>
              <a:buFont typeface="Roboto"/>
              <a:buChar char="●"/>
            </a:pP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hu-HU" sz="4800" b="1" dirty="0" smtClean="0">
                <a:solidFill>
                  <a:srgbClr val="0070C0"/>
                </a:solidFill>
                <a:latin typeface="Roboto"/>
                <a:ea typeface="Roboto"/>
                <a:cs typeface="Roboto"/>
                <a:sym typeface="Roboto"/>
              </a:rPr>
              <a:t>A szén-dioxid szint csökkenése </a:t>
            </a:r>
            <a:endParaRPr sz="4800" b="1" dirty="0">
              <a:solidFill>
                <a:srgbClr val="0070C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88603" cy="4351338"/>
          </a:xfrm>
        </p:spPr>
        <p:txBody>
          <a:bodyPr>
            <a:normAutofit fontScale="77500" lnSpcReduction="20000"/>
          </a:bodyPr>
          <a:lstStyle/>
          <a:p>
            <a:r>
              <a:rPr lang="hu-HU" dirty="0"/>
              <a:t>Az egyik ok, hogy 300 °C-nál alacsonyabb hőmérsékleten a légköri CO</a:t>
            </a:r>
            <a:r>
              <a:rPr lang="hu-HU" baseline="-25000" dirty="0"/>
              <a:t>2</a:t>
            </a:r>
            <a:r>
              <a:rPr lang="hu-HU" dirty="0"/>
              <a:t> nagy része feloldódik a vizekben. A vízben oldott CO</a:t>
            </a:r>
            <a:r>
              <a:rPr lang="hu-HU" baseline="-25000" dirty="0"/>
              <a:t>2</a:t>
            </a:r>
            <a:r>
              <a:rPr lang="hu-HU" dirty="0"/>
              <a:t> aztán a kalciummal reakcióba lépve vegyi úton, kalcium-karbonátként (mész) kiválhat és az aljzatra ülepedhet, vastag mészkőrétegeket építve fel (szén-dioxid szivattyú</a:t>
            </a:r>
            <a:r>
              <a:rPr lang="hu-HU" dirty="0" smtClean="0"/>
              <a:t>).</a:t>
            </a:r>
          </a:p>
          <a:p>
            <a:r>
              <a:rPr lang="hu-HU" dirty="0"/>
              <a:t>A</a:t>
            </a:r>
            <a:r>
              <a:rPr lang="hu-HU" dirty="0" smtClean="0"/>
              <a:t>z </a:t>
            </a:r>
            <a:r>
              <a:rPr lang="hu-HU" dirty="0"/>
              <a:t>óceánok, tengerek és tavak sok mészvázas </a:t>
            </a:r>
            <a:r>
              <a:rPr lang="hu-HU" dirty="0" smtClean="0"/>
              <a:t>élőlénye </a:t>
            </a:r>
            <a:r>
              <a:rPr lang="hu-HU" dirty="0"/>
              <a:t>a vízből választja ki a mészvázához szükséges nyersanyagot (kagylók, csigák, fejlábúak, korallok, algák), majd pusztulásuk után </a:t>
            </a:r>
            <a:r>
              <a:rPr lang="hu-HU" dirty="0" smtClean="0"/>
              <a:t>ezek a </a:t>
            </a:r>
            <a:r>
              <a:rPr lang="hu-HU" dirty="0"/>
              <a:t>mészvázak az aljzatra ülepedve kőzetalkotó mennyiségben halmozódnak fel. </a:t>
            </a:r>
            <a:r>
              <a:rPr lang="hu-HU" dirty="0" smtClean="0"/>
              <a:t>E </a:t>
            </a:r>
            <a:r>
              <a:rPr lang="hu-HU" dirty="0"/>
              <a:t>folyamatok következtében a CO</a:t>
            </a:r>
            <a:r>
              <a:rPr lang="hu-HU" baseline="-25000" dirty="0"/>
              <a:t>2</a:t>
            </a:r>
            <a:r>
              <a:rPr lang="hu-HU" dirty="0"/>
              <a:t> karbonátos üledékes kőzetekbe záródik.</a:t>
            </a:r>
            <a:br>
              <a:rPr lang="hu-HU" dirty="0"/>
            </a:br>
            <a:r>
              <a:rPr lang="hu-HU" dirty="0"/>
              <a:t>A földi CO</a:t>
            </a:r>
            <a:r>
              <a:rPr lang="hu-HU" baseline="-25000" dirty="0"/>
              <a:t>2 </a:t>
            </a:r>
            <a:r>
              <a:rPr lang="hu-HU" dirty="0"/>
              <a:t>túlnyomó többsége így mészkő és dolomit formájában lelhető </a:t>
            </a:r>
            <a:r>
              <a:rPr lang="hu-HU" dirty="0" smtClean="0"/>
              <a:t>fel.</a:t>
            </a:r>
            <a:r>
              <a:rPr lang="hu-HU" dirty="0"/>
              <a:t> </a:t>
            </a:r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04" y="2167627"/>
            <a:ext cx="4183369" cy="3139490"/>
          </a:xfrm>
        </p:spPr>
      </p:pic>
      <p:sp>
        <p:nvSpPr>
          <p:cNvPr id="4" name="Szövegdoboz 3"/>
          <p:cNvSpPr txBox="1"/>
          <p:nvPr/>
        </p:nvSpPr>
        <p:spPr>
          <a:xfrm>
            <a:off x="480000" y="6599583"/>
            <a:ext cx="6564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" sz="1200" dirty="0">
                <a:latin typeface="Roboto"/>
                <a:ea typeface="Roboto"/>
                <a:cs typeface="Roboto"/>
                <a:sym typeface="Roboto"/>
              </a:rPr>
              <a:t>EFOP-3.3.6-17-2017-00001 Élményből tudást – Természetesen a Mátra Múzeumban</a:t>
            </a:r>
            <a:endParaRPr lang="hu-HU" sz="1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8102379" y="6414917"/>
            <a:ext cx="345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00" dirty="0"/>
              <a:t>https://tudasbazis.sulinet.hu/hu/termeszettudomanyok/termeszetismeret/ember-a-termeszetben-5-osztaly/a-hegysegek-kialakulasa/meszkohegysegek-kialakulasa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0034548" y="5307117"/>
            <a:ext cx="2035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Az Aggteleki-karszt</a:t>
            </a:r>
            <a:endParaRPr lang="hu-HU" sz="1400" dirty="0"/>
          </a:p>
        </p:txBody>
      </p:sp>
      <p:pic>
        <p:nvPicPr>
          <p:cNvPr id="5" name="Rögzített h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8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3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4849</TotalTime>
  <Words>3242</Words>
  <Application>Microsoft Office PowerPoint</Application>
  <PresentationFormat>Egyéni</PresentationFormat>
  <Paragraphs>351</Paragraphs>
  <Slides>39</Slides>
  <Notes>30</Notes>
  <HiddenSlides>0</HiddenSlides>
  <MMClips>38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0" baseType="lpstr">
      <vt:lpstr>Office-téma</vt:lpstr>
      <vt:lpstr>Élményből tudást Természetesen a Mátra Múzeumban</vt:lpstr>
      <vt:lpstr>EFOP-3.3.6-17-2017-00001 Élményből tudást – Természetesen a Mátra Múzeumban</vt:lpstr>
      <vt:lpstr>Föld, klíma, paleoklíma!</vt:lpstr>
      <vt:lpstr>                                Klíma </vt:lpstr>
      <vt:lpstr>A Naprendszer kialakulása</vt:lpstr>
      <vt:lpstr>A Föld kialakulása</vt:lpstr>
      <vt:lpstr> Tedd időrendi sorrendbe a képeket és mond el saját szavaiddal a Föld kialakulásának történetét! </vt:lpstr>
      <vt:lpstr>A légkör kialakulása</vt:lpstr>
      <vt:lpstr>A szén-dioxid szint csökkenése </vt:lpstr>
      <vt:lpstr>VÉNUSZ</vt:lpstr>
      <vt:lpstr>OXIGÉNGYÁR</vt:lpstr>
      <vt:lpstr> A VÍZ</vt:lpstr>
      <vt:lpstr>KLÍMAVÁLTOZÁS OKAI</vt:lpstr>
      <vt:lpstr>Földi faktorok</vt:lpstr>
      <vt:lpstr>Földi faktorok – az atmoszféra</vt:lpstr>
      <vt:lpstr>Földi faktorok</vt:lpstr>
      <vt:lpstr>Csillagászati faktorok</vt:lpstr>
      <vt:lpstr>Csillagászati faktorok</vt:lpstr>
      <vt:lpstr>Csillagászati faktorok</vt:lpstr>
      <vt:lpstr>Csillagászati faktorok</vt:lpstr>
      <vt:lpstr>„Üvegház vagy hűtőház”</vt:lpstr>
      <vt:lpstr>Klímakutatás módszerei</vt:lpstr>
      <vt:lpstr>Ammoniteszek a korjelzők</vt:lpstr>
      <vt:lpstr>Nem csoda, hogy változik!</vt:lpstr>
      <vt:lpstr>PowerPoint bemutató</vt:lpstr>
      <vt:lpstr>Prekambrium </vt:lpstr>
      <vt:lpstr>Prekambrium </vt:lpstr>
      <vt:lpstr>Paleozoikum </vt:lpstr>
      <vt:lpstr>A karbon időszaki óriás-ősszitakötő</vt:lpstr>
      <vt:lpstr>Mezozoikum - Középidő </vt:lpstr>
      <vt:lpstr> Újidő - harmadidőszak</vt:lpstr>
      <vt:lpstr> Újidő - Negyedidőszak </vt:lpstr>
      <vt:lpstr>Holocén </vt:lpstr>
      <vt:lpstr>JÁTÉK!</vt:lpstr>
      <vt:lpstr>EFOP-3.3.6-17-2017-00001 Élményből tudást – Természetesen a Mátra Múzeumban</vt:lpstr>
      <vt:lpstr>KVÍZJÁTÉK!</vt:lpstr>
      <vt:lpstr>KVÍZJÁTÉK!</vt:lpstr>
      <vt:lpstr>KVÍZJÁTÉK!</vt:lpstr>
      <vt:lpstr>MEGOLDÁSOK!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Élményből tudást Természetesen a Mátra Múzeumban</dc:title>
  <dc:creator>User</dc:creator>
  <cp:lastModifiedBy>elmenykozpont4@outlook.hu</cp:lastModifiedBy>
  <cp:revision>302</cp:revision>
  <dcterms:created xsi:type="dcterms:W3CDTF">2020-05-11T06:01:49Z</dcterms:created>
  <dcterms:modified xsi:type="dcterms:W3CDTF">2021-02-15T10:34:43Z</dcterms:modified>
</cp:coreProperties>
</file>