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804" r:id="rId13"/>
    <p:sldMasterId id="2147483840" r:id="rId14"/>
    <p:sldMasterId id="2147483864" r:id="rId15"/>
    <p:sldMasterId id="2147483888" r:id="rId16"/>
    <p:sldMasterId id="2147483900" r:id="rId17"/>
    <p:sldMasterId id="2147483912" r:id="rId18"/>
    <p:sldMasterId id="2147483924" r:id="rId19"/>
    <p:sldMasterId id="2147483936" r:id="rId20"/>
    <p:sldMasterId id="2147483948" r:id="rId21"/>
    <p:sldMasterId id="2147483960" r:id="rId22"/>
    <p:sldMasterId id="2147483972" r:id="rId23"/>
    <p:sldMasterId id="2147483984" r:id="rId24"/>
    <p:sldMasterId id="2147483996" r:id="rId25"/>
    <p:sldMasterId id="2147484008" r:id="rId26"/>
    <p:sldMasterId id="2147484056" r:id="rId27"/>
    <p:sldMasterId id="2147484068" r:id="rId28"/>
  </p:sldMasterIdLst>
  <p:notesMasterIdLst>
    <p:notesMasterId r:id="rId72"/>
  </p:notesMasterIdLst>
  <p:sldIdLst>
    <p:sldId id="256" r:id="rId29"/>
    <p:sldId id="360" r:id="rId30"/>
    <p:sldId id="319" r:id="rId31"/>
    <p:sldId id="320" r:id="rId32"/>
    <p:sldId id="321" r:id="rId33"/>
    <p:sldId id="322" r:id="rId34"/>
    <p:sldId id="323" r:id="rId35"/>
    <p:sldId id="324" r:id="rId36"/>
    <p:sldId id="325" r:id="rId37"/>
    <p:sldId id="266" r:id="rId38"/>
    <p:sldId id="326" r:id="rId39"/>
    <p:sldId id="270" r:id="rId40"/>
    <p:sldId id="327" r:id="rId41"/>
    <p:sldId id="355" r:id="rId42"/>
    <p:sldId id="328" r:id="rId43"/>
    <p:sldId id="329" r:id="rId44"/>
    <p:sldId id="331" r:id="rId45"/>
    <p:sldId id="334" r:id="rId46"/>
    <p:sldId id="336" r:id="rId47"/>
    <p:sldId id="338" r:id="rId48"/>
    <p:sldId id="340" r:id="rId49"/>
    <p:sldId id="271" r:id="rId50"/>
    <p:sldId id="341" r:id="rId51"/>
    <p:sldId id="339" r:id="rId52"/>
    <p:sldId id="342" r:id="rId53"/>
    <p:sldId id="343" r:id="rId54"/>
    <p:sldId id="361" r:id="rId55"/>
    <p:sldId id="344" r:id="rId56"/>
    <p:sldId id="345" r:id="rId57"/>
    <p:sldId id="346" r:id="rId58"/>
    <p:sldId id="272" r:id="rId59"/>
    <p:sldId id="347" r:id="rId60"/>
    <p:sldId id="273" r:id="rId61"/>
    <p:sldId id="348" r:id="rId62"/>
    <p:sldId id="274" r:id="rId63"/>
    <p:sldId id="350" r:id="rId64"/>
    <p:sldId id="304" r:id="rId65"/>
    <p:sldId id="305" r:id="rId66"/>
    <p:sldId id="306" r:id="rId67"/>
    <p:sldId id="308" r:id="rId68"/>
    <p:sldId id="311" r:id="rId69"/>
    <p:sldId id="312" r:id="rId70"/>
    <p:sldId id="269" r:id="rId71"/>
  </p:sldIdLst>
  <p:sldSz cx="9144000" cy="5143500" type="screen16x9"/>
  <p:notesSz cx="6858000" cy="9144000"/>
  <p:embeddedFontLst>
    <p:embeddedFont>
      <p:font typeface="Algerian" pitchFamily="82" charset="0"/>
      <p:regular r:id="rId73"/>
    </p:embeddedFont>
    <p:embeddedFont>
      <p:font typeface="Roboto" charset="0"/>
      <p:regular r:id="rId74"/>
      <p:bold r:id="rId75"/>
      <p:italic r:id="rId76"/>
      <p:boldItalic r:id="rId77"/>
    </p:embeddedFont>
    <p:embeddedFont>
      <p:font typeface="Calibri"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27">
          <p15:clr>
            <a:srgbClr val="A4A3A4"/>
          </p15:clr>
        </p15:guide>
        <p15:guide id="2" pos="227">
          <p15:clr>
            <a:srgbClr val="9AA0A6"/>
          </p15:clr>
        </p15:guide>
        <p15:guide id="3" pos="5533">
          <p15:clr>
            <a:srgbClr val="9AA0A6"/>
          </p15:clr>
        </p15:guide>
        <p15:guide id="4" orient="horz" pos="29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612" y="-72"/>
      </p:cViewPr>
      <p:guideLst>
        <p:guide orient="horz" pos="227"/>
        <p:guide orient="horz" pos="2948"/>
        <p:guide pos="227"/>
        <p:guide pos="55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1.xml"/><Relationship Id="rId21" Type="http://schemas.openxmlformats.org/officeDocument/2006/relationships/slideMaster" Target="slideMasters/slideMaster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slide" Target="slides/slide35.xml"/><Relationship Id="rId68" Type="http://schemas.openxmlformats.org/officeDocument/2006/relationships/slide" Target="slides/slide40.xml"/><Relationship Id="rId76" Type="http://schemas.openxmlformats.org/officeDocument/2006/relationships/font" Target="fonts/font4.fntdata"/><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presProps" Target="presProp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font" Target="fonts/font5.fntdata"/><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font" Target="fonts/font3.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742471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6978"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6979"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2"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8003"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6"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9027"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0050"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0051"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2098"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2099"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70"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5171"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7218"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7219"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172b6f912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172b6f912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9266"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9267"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0290"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0291"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4"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1315"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62"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3363"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4386"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4387"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0"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5411"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6434"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6435"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9810"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9811"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58"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7459"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8482"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8483"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6"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9507"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30"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50531"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834"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0835"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172b6f91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172b6f91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172b6f912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172b6f912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8"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1859"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82"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2883"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6"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3907"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30"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4931"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4" name="Google Shape;142;g7172b6f912_0_182:notes"/>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25955" name="Google Shape;143;g7172b6f912_0_182:note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hu-HU" altLang="hu-H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25201729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18507488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14711133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3492678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10845336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8388685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33352261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36664727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31997836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113976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35927850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33648720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11295791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27171802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6562038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27648398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5789326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12905714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25693648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3842604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9DD59C0-D850-4FE3-BE5F-86BBDD243253}" type="slidenum">
              <a:rPr lang="hu"/>
              <a:pPr>
                <a:defRPr/>
              </a:pPr>
              <a:t>‹#›</a:t>
            </a:fld>
            <a:endParaRPr/>
          </a:p>
        </p:txBody>
      </p:sp>
    </p:spTree>
    <p:extLst>
      <p:ext uri="{BB962C8B-B14F-4D97-AF65-F5344CB8AC3E}">
        <p14:creationId xmlns:p14="http://schemas.microsoft.com/office/powerpoint/2010/main" val="37418497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1825417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21490715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33430418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2008506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2968142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6581078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36715643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3169521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12526336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329985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D368A7E7-0DE9-4E2F-8E70-7BDC3A6C5930}" type="slidenum">
              <a:rPr lang="hu"/>
              <a:pPr>
                <a:defRPr/>
              </a:pPr>
              <a:t>‹#›</a:t>
            </a:fld>
            <a:endParaRPr/>
          </a:p>
        </p:txBody>
      </p:sp>
    </p:spTree>
    <p:extLst>
      <p:ext uri="{BB962C8B-B14F-4D97-AF65-F5344CB8AC3E}">
        <p14:creationId xmlns:p14="http://schemas.microsoft.com/office/powerpoint/2010/main" val="11067561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8419884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30939400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2308339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9069000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36052287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1350643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20103610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34073483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9674225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2120159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E942449C-A7F5-4ACF-A963-44C8B6AC832C}" type="slidenum">
              <a:rPr lang="hu"/>
              <a:pPr>
                <a:defRPr/>
              </a:pPr>
              <a:t>‹#›</a:t>
            </a:fld>
            <a:endParaRPr/>
          </a:p>
        </p:txBody>
      </p:sp>
    </p:spTree>
    <p:extLst>
      <p:ext uri="{BB962C8B-B14F-4D97-AF65-F5344CB8AC3E}">
        <p14:creationId xmlns:p14="http://schemas.microsoft.com/office/powerpoint/2010/main" val="11605565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30738901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17165001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7583676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3644357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30339987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6707404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24719350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27662233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7671833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2565996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C970697-0727-473B-B557-E0C8DCE7C6FB}" type="slidenum">
              <a:rPr lang="hu"/>
              <a:pPr>
                <a:defRPr/>
              </a:pPr>
              <a:t>‹#›</a:t>
            </a:fld>
            <a:endParaRPr/>
          </a:p>
        </p:txBody>
      </p:sp>
    </p:spTree>
    <p:extLst>
      <p:ext uri="{BB962C8B-B14F-4D97-AF65-F5344CB8AC3E}">
        <p14:creationId xmlns:p14="http://schemas.microsoft.com/office/powerpoint/2010/main" val="512821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14768275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13097890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8955342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8040563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480850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23694630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30539217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35897671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29054189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2377914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3068B1AB-037C-4D94-B31B-09FD71A6CDE8}" type="slidenum">
              <a:rPr lang="hu"/>
              <a:pPr>
                <a:defRPr/>
              </a:pPr>
              <a:t>‹#›</a:t>
            </a:fld>
            <a:endParaRPr/>
          </a:p>
        </p:txBody>
      </p:sp>
    </p:spTree>
    <p:extLst>
      <p:ext uri="{BB962C8B-B14F-4D97-AF65-F5344CB8AC3E}">
        <p14:creationId xmlns:p14="http://schemas.microsoft.com/office/powerpoint/2010/main" val="27515167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28850271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19483053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37604374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12206172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39438731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35192579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31513840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42449869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13631486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3212122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310EF1A-31F4-4EB3-8A20-C6CBDEA058C3}" type="slidenum">
              <a:rPr lang="hu"/>
              <a:pPr>
                <a:defRPr/>
              </a:pPr>
              <a:t>‹#›</a:t>
            </a:fld>
            <a:endParaRPr/>
          </a:p>
        </p:txBody>
      </p:sp>
    </p:spTree>
    <p:extLst>
      <p:ext uri="{BB962C8B-B14F-4D97-AF65-F5344CB8AC3E}">
        <p14:creationId xmlns:p14="http://schemas.microsoft.com/office/powerpoint/2010/main" val="20524891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14456532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17069094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16298739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21055725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41269711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1775754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12951948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14320350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3587213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2384752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155B657-00FC-48F3-9BD4-CC66F62C0686}" type="slidenum">
              <a:rPr lang="hu"/>
              <a:pPr>
                <a:defRPr/>
              </a:pPr>
              <a:t>‹#›</a:t>
            </a:fld>
            <a:endParaRPr/>
          </a:p>
        </p:txBody>
      </p:sp>
    </p:spTree>
    <p:extLst>
      <p:ext uri="{BB962C8B-B14F-4D97-AF65-F5344CB8AC3E}">
        <p14:creationId xmlns:p14="http://schemas.microsoft.com/office/powerpoint/2010/main" val="21982501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1415804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9902614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31704486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25858191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8067917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25089289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28550744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31704570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30670108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4116279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D0C4C061-A751-4117-939F-9A1D97195155}" type="slidenum">
              <a:rPr lang="hu"/>
              <a:pPr>
                <a:defRPr/>
              </a:pPr>
              <a:t>‹#›</a:t>
            </a:fld>
            <a:endParaRPr/>
          </a:p>
        </p:txBody>
      </p:sp>
    </p:spTree>
    <p:extLst>
      <p:ext uri="{BB962C8B-B14F-4D97-AF65-F5344CB8AC3E}">
        <p14:creationId xmlns:p14="http://schemas.microsoft.com/office/powerpoint/2010/main" val="24976386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33747395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16495961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37129068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34535303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36125202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36094234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12963199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22824447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4501527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21890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3082ACEA-6DA3-440A-96B6-8E19BDD49872}" type="slidenum">
              <a:rPr lang="hu"/>
              <a:pPr>
                <a:defRPr/>
              </a:pPr>
              <a:t>‹#›</a:t>
            </a:fld>
            <a:endParaRPr/>
          </a:p>
        </p:txBody>
      </p:sp>
    </p:spTree>
    <p:extLst>
      <p:ext uri="{BB962C8B-B14F-4D97-AF65-F5344CB8AC3E}">
        <p14:creationId xmlns:p14="http://schemas.microsoft.com/office/powerpoint/2010/main" val="871666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6265829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2957569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34244094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2659298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11630051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40125476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21594463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26942659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23568735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1064244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DDDC690-AFA4-47E5-8ECD-259B7DEC331B}" type="slidenum">
              <a:rPr lang="hu"/>
              <a:pPr>
                <a:defRPr/>
              </a:pPr>
              <a:t>‹#›</a:t>
            </a:fld>
            <a:endParaRPr/>
          </a:p>
        </p:txBody>
      </p:sp>
    </p:spTree>
    <p:extLst>
      <p:ext uri="{BB962C8B-B14F-4D97-AF65-F5344CB8AC3E}">
        <p14:creationId xmlns:p14="http://schemas.microsoft.com/office/powerpoint/2010/main" val="21052948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37639284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58142542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33691754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7998922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13843856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10122697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12743282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3688373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118867300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1906718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E6A4D3A-21D8-4DA4-8017-A604BE962D6B}" type="slidenum">
              <a:rPr lang="hu"/>
              <a:pPr>
                <a:defRPr/>
              </a:pPr>
              <a:t>‹#›</a:t>
            </a:fld>
            <a:endParaRPr/>
          </a:p>
        </p:txBody>
      </p:sp>
    </p:spTree>
    <p:extLst>
      <p:ext uri="{BB962C8B-B14F-4D97-AF65-F5344CB8AC3E}">
        <p14:creationId xmlns:p14="http://schemas.microsoft.com/office/powerpoint/2010/main" val="49777150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728565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18879936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33576843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355643800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67461590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12882810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796786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35632150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15848983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3678461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9401843-E3DD-4697-9EDC-BB2C2D62F3E1}" type="slidenum">
              <a:rPr lang="hu"/>
              <a:pPr>
                <a:defRPr/>
              </a:pPr>
              <a:t>‹#›</a:t>
            </a:fld>
            <a:endParaRPr/>
          </a:p>
        </p:txBody>
      </p:sp>
    </p:spTree>
    <p:extLst>
      <p:ext uri="{BB962C8B-B14F-4D97-AF65-F5344CB8AC3E}">
        <p14:creationId xmlns:p14="http://schemas.microsoft.com/office/powerpoint/2010/main" val="32067725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33428988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29437063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19915919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10999470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32049358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38989596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396058955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196638272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29169008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3620762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791B677C-0128-4327-A8D6-CB6DBF8A901B}" type="slidenum">
              <a:rPr lang="hu"/>
              <a:pPr>
                <a:defRPr/>
              </a:pPr>
              <a:t>‹#›</a:t>
            </a:fld>
            <a:endParaRPr/>
          </a:p>
        </p:txBody>
      </p:sp>
    </p:spTree>
    <p:extLst>
      <p:ext uri="{BB962C8B-B14F-4D97-AF65-F5344CB8AC3E}">
        <p14:creationId xmlns:p14="http://schemas.microsoft.com/office/powerpoint/2010/main" val="205057654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2816177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32019189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5301797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14874134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9442123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38101118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9924522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13891323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7308605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1590886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CE3ED00-0CD5-4550-AD4B-A82830A3E581}" type="slidenum">
              <a:rPr lang="hu"/>
              <a:pPr>
                <a:defRPr/>
              </a:pPr>
              <a:t>‹#›</a:t>
            </a:fld>
            <a:endParaRPr/>
          </a:p>
        </p:txBody>
      </p:sp>
    </p:spTree>
    <p:extLst>
      <p:ext uri="{BB962C8B-B14F-4D97-AF65-F5344CB8AC3E}">
        <p14:creationId xmlns:p14="http://schemas.microsoft.com/office/powerpoint/2010/main" val="16050530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9040105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38790725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39232895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23827209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29135240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228629077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299014789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233128077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77817418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1482183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53634F90-FDEA-49C8-BCA8-81476785E0E1}" type="slidenum">
              <a:rPr lang="hu"/>
              <a:pPr>
                <a:defRPr/>
              </a:pPr>
              <a:t>‹#›</a:t>
            </a:fld>
            <a:endParaRPr/>
          </a:p>
        </p:txBody>
      </p:sp>
    </p:spTree>
    <p:extLst>
      <p:ext uri="{BB962C8B-B14F-4D97-AF65-F5344CB8AC3E}">
        <p14:creationId xmlns:p14="http://schemas.microsoft.com/office/powerpoint/2010/main" val="51521976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42744618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31936089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9954662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13234135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10095342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196708559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361119213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417325498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112815073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1564774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7502F76-8FC8-4C09-B2AB-9E2E0F32BE58}" type="slidenum">
              <a:rPr lang="hu"/>
              <a:pPr>
                <a:defRPr/>
              </a:pPr>
              <a:t>‹#›</a:t>
            </a:fld>
            <a:endParaRPr/>
          </a:p>
        </p:txBody>
      </p:sp>
    </p:spTree>
    <p:extLst>
      <p:ext uri="{BB962C8B-B14F-4D97-AF65-F5344CB8AC3E}">
        <p14:creationId xmlns:p14="http://schemas.microsoft.com/office/powerpoint/2010/main" val="28113803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39339501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260224627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19884747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37066892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26259217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301661719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B3BF30E-2293-45B5-B7BB-063AEA17986A}" type="slidenum">
              <a:rPr lang="hu"/>
              <a:pPr>
                <a:defRPr/>
              </a:pPr>
              <a:t>‹#›</a:t>
            </a:fld>
            <a:endParaRPr/>
          </a:p>
        </p:txBody>
      </p:sp>
    </p:spTree>
    <p:extLst>
      <p:ext uri="{BB962C8B-B14F-4D97-AF65-F5344CB8AC3E}">
        <p14:creationId xmlns:p14="http://schemas.microsoft.com/office/powerpoint/2010/main" val="79676964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512DC9B-B82A-4576-B087-D3033EA92B0F}" type="slidenum">
              <a:rPr lang="hu"/>
              <a:pPr>
                <a:defRPr/>
              </a:pPr>
              <a:t>‹#›</a:t>
            </a:fld>
            <a:endParaRPr/>
          </a:p>
        </p:txBody>
      </p:sp>
    </p:spTree>
    <p:extLst>
      <p:ext uri="{BB962C8B-B14F-4D97-AF65-F5344CB8AC3E}">
        <p14:creationId xmlns:p14="http://schemas.microsoft.com/office/powerpoint/2010/main" val="216344427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F2FCD8-0C39-480A-8355-4E6EF2A7C996}" type="slidenum">
              <a:rPr lang="hu"/>
              <a:pPr>
                <a:defRPr/>
              </a:pPr>
              <a:t>‹#›</a:t>
            </a:fld>
            <a:endParaRPr/>
          </a:p>
        </p:txBody>
      </p:sp>
    </p:spTree>
    <p:extLst>
      <p:ext uri="{BB962C8B-B14F-4D97-AF65-F5344CB8AC3E}">
        <p14:creationId xmlns:p14="http://schemas.microsoft.com/office/powerpoint/2010/main" val="17659407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FCCE360-4176-422C-8FF3-05760848533F}" type="slidenum">
              <a:rPr lang="hu"/>
              <a:pPr>
                <a:defRPr/>
              </a:pPr>
              <a:t>‹#›</a:t>
            </a:fld>
            <a:endParaRPr/>
          </a:p>
        </p:txBody>
      </p:sp>
    </p:spTree>
    <p:extLst>
      <p:ext uri="{BB962C8B-B14F-4D97-AF65-F5344CB8AC3E}">
        <p14:creationId xmlns:p14="http://schemas.microsoft.com/office/powerpoint/2010/main" val="1743078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77B5557-DA69-4F19-95A0-652EFE1A73F1}" type="slidenum">
              <a:rPr lang="hu"/>
              <a:pPr>
                <a:defRPr/>
              </a:pPr>
              <a:t>‹#›</a:t>
            </a:fld>
            <a:endParaRPr/>
          </a:p>
        </p:txBody>
      </p:sp>
    </p:spTree>
    <p:extLst>
      <p:ext uri="{BB962C8B-B14F-4D97-AF65-F5344CB8AC3E}">
        <p14:creationId xmlns:p14="http://schemas.microsoft.com/office/powerpoint/2010/main" val="290984799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E6D9615-ACA2-4EA2-98B5-48CA536360B7}" type="slidenum">
              <a:rPr lang="hu"/>
              <a:pPr>
                <a:defRPr/>
              </a:pPr>
              <a:t>‹#›</a:t>
            </a:fld>
            <a:endParaRPr/>
          </a:p>
        </p:txBody>
      </p:sp>
    </p:spTree>
    <p:extLst>
      <p:ext uri="{BB962C8B-B14F-4D97-AF65-F5344CB8AC3E}">
        <p14:creationId xmlns:p14="http://schemas.microsoft.com/office/powerpoint/2010/main" val="26657295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20036F0F-0834-4BD5-A2C2-24FF99CF1060}" type="slidenum">
              <a:rPr lang="hu"/>
              <a:pPr>
                <a:defRPr/>
              </a:pPr>
              <a:t>‹#›</a:t>
            </a:fld>
            <a:endParaRPr/>
          </a:p>
        </p:txBody>
      </p:sp>
    </p:spTree>
    <p:extLst>
      <p:ext uri="{BB962C8B-B14F-4D97-AF65-F5344CB8AC3E}">
        <p14:creationId xmlns:p14="http://schemas.microsoft.com/office/powerpoint/2010/main" val="24805099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4604BBE-1AE5-45DA-BB50-B479FE361B6A}" type="slidenum">
              <a:rPr lang="hu"/>
              <a:pPr>
                <a:defRPr/>
              </a:pPr>
              <a:t>‹#›</a:t>
            </a:fld>
            <a:endParaRPr/>
          </a:p>
        </p:txBody>
      </p:sp>
    </p:spTree>
    <p:extLst>
      <p:ext uri="{BB962C8B-B14F-4D97-AF65-F5344CB8AC3E}">
        <p14:creationId xmlns:p14="http://schemas.microsoft.com/office/powerpoint/2010/main" val="4495325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AA99D57-1C30-429B-ACA6-D55E3727F713}" type="slidenum">
              <a:rPr lang="hu"/>
              <a:pPr>
                <a:defRPr/>
              </a:pPr>
              <a:t>‹#›</a:t>
            </a:fld>
            <a:endParaRPr/>
          </a:p>
        </p:txBody>
      </p:sp>
    </p:spTree>
    <p:extLst>
      <p:ext uri="{BB962C8B-B14F-4D97-AF65-F5344CB8AC3E}">
        <p14:creationId xmlns:p14="http://schemas.microsoft.com/office/powerpoint/2010/main" val="7992178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90C5C66C-8043-495D-8474-B330332DC560}" type="slidenum">
              <a:rPr lang="hu"/>
              <a:pPr>
                <a:defRPr/>
              </a:pPr>
              <a:t>‹#›</a:t>
            </a:fld>
            <a:endParaRPr/>
          </a:p>
        </p:txBody>
      </p:sp>
    </p:spTree>
    <p:extLst>
      <p:ext uri="{BB962C8B-B14F-4D97-AF65-F5344CB8AC3E}">
        <p14:creationId xmlns:p14="http://schemas.microsoft.com/office/powerpoint/2010/main" val="33886698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A0F46727-16CC-415C-8577-CBF8C537DA87}" type="slidenum">
              <a:rPr lang="hu"/>
              <a:pPr>
                <a:defRPr/>
              </a:pPr>
              <a:t>‹#›</a:t>
            </a:fld>
            <a:endParaRPr/>
          </a:p>
        </p:txBody>
      </p:sp>
    </p:spTree>
    <p:extLst>
      <p:ext uri="{BB962C8B-B14F-4D97-AF65-F5344CB8AC3E}">
        <p14:creationId xmlns:p14="http://schemas.microsoft.com/office/powerpoint/2010/main" val="148132475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0988BD1-1E55-4CC3-BF46-C6420CCE4200}" type="slidenum">
              <a:rPr lang="hu"/>
              <a:pPr>
                <a:defRPr/>
              </a:pPr>
              <a:t>‹#›</a:t>
            </a:fld>
            <a:endParaRPr/>
          </a:p>
        </p:txBody>
      </p:sp>
    </p:spTree>
    <p:extLst>
      <p:ext uri="{BB962C8B-B14F-4D97-AF65-F5344CB8AC3E}">
        <p14:creationId xmlns:p14="http://schemas.microsoft.com/office/powerpoint/2010/main" val="273988404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15852895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35123643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2741949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3A5CAFA-4A5F-4C4A-9279-4790CA8D0067}" type="slidenum">
              <a:rPr lang="hu"/>
              <a:pPr>
                <a:defRPr/>
              </a:pPr>
              <a:t>‹#›</a:t>
            </a:fld>
            <a:endParaRPr/>
          </a:p>
        </p:txBody>
      </p:sp>
    </p:spTree>
    <p:extLst>
      <p:ext uri="{BB962C8B-B14F-4D97-AF65-F5344CB8AC3E}">
        <p14:creationId xmlns:p14="http://schemas.microsoft.com/office/powerpoint/2010/main" val="419922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185902384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14192500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277812023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406392766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212069214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15199026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28584340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337202793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3784694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295702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A75E662-6073-4560-B777-78F5975E643E}" type="slidenum">
              <a:rPr lang="hu"/>
              <a:pPr>
                <a:defRPr/>
              </a:pPr>
              <a:t>‹#›</a:t>
            </a:fld>
            <a:endParaRPr/>
          </a:p>
        </p:txBody>
      </p:sp>
    </p:spTree>
    <p:extLst>
      <p:ext uri="{BB962C8B-B14F-4D97-AF65-F5344CB8AC3E}">
        <p14:creationId xmlns:p14="http://schemas.microsoft.com/office/powerpoint/2010/main" val="326059007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51795622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205883654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3454280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392250112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33006980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5474434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20835302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248187041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4153076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3E6D81D-4E98-4A0E-B34F-52A5CD763B1E}" type="slidenum">
              <a:rPr lang="hu"/>
              <a:pPr>
                <a:defRPr/>
              </a:pPr>
              <a:t>‹#›</a:t>
            </a:fld>
            <a:endParaRPr/>
          </a:p>
        </p:txBody>
      </p:sp>
    </p:spTree>
    <p:extLst>
      <p:ext uri="{BB962C8B-B14F-4D97-AF65-F5344CB8AC3E}">
        <p14:creationId xmlns:p14="http://schemas.microsoft.com/office/powerpoint/2010/main" val="3002008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59362B-FB9E-41B3-AE1D-CCFCD01F9A7C}" type="slidenum">
              <a:rPr lang="hu"/>
              <a:pPr>
                <a:defRPr/>
              </a:pPr>
              <a:t>‹#›</a:t>
            </a:fld>
            <a:endParaRPr/>
          </a:p>
        </p:txBody>
      </p:sp>
    </p:spTree>
    <p:extLst>
      <p:ext uri="{BB962C8B-B14F-4D97-AF65-F5344CB8AC3E}">
        <p14:creationId xmlns:p14="http://schemas.microsoft.com/office/powerpoint/2010/main" val="24023700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B8F46FF-089C-4E64-85EC-D821B2D544CC}" type="slidenum">
              <a:rPr lang="hu"/>
              <a:pPr>
                <a:defRPr/>
              </a:pPr>
              <a:t>‹#›</a:t>
            </a:fld>
            <a:endParaRPr/>
          </a:p>
        </p:txBody>
      </p:sp>
    </p:spTree>
    <p:extLst>
      <p:ext uri="{BB962C8B-B14F-4D97-AF65-F5344CB8AC3E}">
        <p14:creationId xmlns:p14="http://schemas.microsoft.com/office/powerpoint/2010/main" val="1132640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9401843-E3DD-4697-9EDC-BB2C2D62F3E1}" type="slidenum">
              <a:rPr lang="hu"/>
              <a:pPr>
                <a:defRPr/>
              </a:pPr>
              <a:t>‹#›</a:t>
            </a:fld>
            <a:endParaRPr/>
          </a:p>
        </p:txBody>
      </p:sp>
    </p:spTree>
    <p:extLst>
      <p:ext uri="{BB962C8B-B14F-4D97-AF65-F5344CB8AC3E}">
        <p14:creationId xmlns:p14="http://schemas.microsoft.com/office/powerpoint/2010/main" val="3800415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791B677C-0128-4327-A8D6-CB6DBF8A901B}" type="slidenum">
              <a:rPr lang="hu"/>
              <a:pPr>
                <a:defRPr/>
              </a:pPr>
              <a:t>‹#›</a:t>
            </a:fld>
            <a:endParaRPr/>
          </a:p>
        </p:txBody>
      </p:sp>
    </p:spTree>
    <p:extLst>
      <p:ext uri="{BB962C8B-B14F-4D97-AF65-F5344CB8AC3E}">
        <p14:creationId xmlns:p14="http://schemas.microsoft.com/office/powerpoint/2010/main" val="362098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CE3ED00-0CD5-4550-AD4B-A82830A3E581}" type="slidenum">
              <a:rPr lang="hu"/>
              <a:pPr>
                <a:defRPr/>
              </a:pPr>
              <a:t>‹#›</a:t>
            </a:fld>
            <a:endParaRPr/>
          </a:p>
        </p:txBody>
      </p:sp>
    </p:spTree>
    <p:extLst>
      <p:ext uri="{BB962C8B-B14F-4D97-AF65-F5344CB8AC3E}">
        <p14:creationId xmlns:p14="http://schemas.microsoft.com/office/powerpoint/2010/main" val="2004567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53634F90-FDEA-49C8-BCA8-81476785E0E1}" type="slidenum">
              <a:rPr lang="hu"/>
              <a:pPr>
                <a:defRPr/>
              </a:pPr>
              <a:t>‹#›</a:t>
            </a:fld>
            <a:endParaRPr/>
          </a:p>
        </p:txBody>
      </p:sp>
    </p:spTree>
    <p:extLst>
      <p:ext uri="{BB962C8B-B14F-4D97-AF65-F5344CB8AC3E}">
        <p14:creationId xmlns:p14="http://schemas.microsoft.com/office/powerpoint/2010/main" val="3625509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7502F76-8FC8-4C09-B2AB-9E2E0F32BE58}" type="slidenum">
              <a:rPr lang="hu"/>
              <a:pPr>
                <a:defRPr/>
              </a:pPr>
              <a:t>‹#›</a:t>
            </a:fld>
            <a:endParaRPr/>
          </a:p>
        </p:txBody>
      </p:sp>
    </p:spTree>
    <p:extLst>
      <p:ext uri="{BB962C8B-B14F-4D97-AF65-F5344CB8AC3E}">
        <p14:creationId xmlns:p14="http://schemas.microsoft.com/office/powerpoint/2010/main" val="3559742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77B5557-DA69-4F19-95A0-652EFE1A73F1}" type="slidenum">
              <a:rPr lang="hu"/>
              <a:pPr>
                <a:defRPr/>
              </a:pPr>
              <a:t>‹#›</a:t>
            </a:fld>
            <a:endParaRPr/>
          </a:p>
        </p:txBody>
      </p:sp>
    </p:spTree>
    <p:extLst>
      <p:ext uri="{BB962C8B-B14F-4D97-AF65-F5344CB8AC3E}">
        <p14:creationId xmlns:p14="http://schemas.microsoft.com/office/powerpoint/2010/main" val="58842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3A5CAFA-4A5F-4C4A-9279-4790CA8D0067}" type="slidenum">
              <a:rPr lang="hu"/>
              <a:pPr>
                <a:defRPr/>
              </a:pPr>
              <a:t>‹#›</a:t>
            </a:fld>
            <a:endParaRPr/>
          </a:p>
        </p:txBody>
      </p:sp>
    </p:spTree>
    <p:extLst>
      <p:ext uri="{BB962C8B-B14F-4D97-AF65-F5344CB8AC3E}">
        <p14:creationId xmlns:p14="http://schemas.microsoft.com/office/powerpoint/2010/main" val="2496172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A75E662-6073-4560-B777-78F5975E643E}" type="slidenum">
              <a:rPr lang="hu"/>
              <a:pPr>
                <a:defRPr/>
              </a:pPr>
              <a:t>‹#›</a:t>
            </a:fld>
            <a:endParaRPr/>
          </a:p>
        </p:txBody>
      </p:sp>
    </p:spTree>
    <p:extLst>
      <p:ext uri="{BB962C8B-B14F-4D97-AF65-F5344CB8AC3E}">
        <p14:creationId xmlns:p14="http://schemas.microsoft.com/office/powerpoint/2010/main" val="12180598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3E6D81D-4E98-4A0E-B34F-52A5CD763B1E}" type="slidenum">
              <a:rPr lang="hu"/>
              <a:pPr>
                <a:defRPr/>
              </a:pPr>
              <a:t>‹#›</a:t>
            </a:fld>
            <a:endParaRPr/>
          </a:p>
        </p:txBody>
      </p:sp>
    </p:spTree>
    <p:extLst>
      <p:ext uri="{BB962C8B-B14F-4D97-AF65-F5344CB8AC3E}">
        <p14:creationId xmlns:p14="http://schemas.microsoft.com/office/powerpoint/2010/main" val="3154746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59362B-FB9E-41B3-AE1D-CCFCD01F9A7C}" type="slidenum">
              <a:rPr lang="hu"/>
              <a:pPr>
                <a:defRPr/>
              </a:pPr>
              <a:t>‹#›</a:t>
            </a:fld>
            <a:endParaRPr/>
          </a:p>
        </p:txBody>
      </p:sp>
    </p:spTree>
    <p:extLst>
      <p:ext uri="{BB962C8B-B14F-4D97-AF65-F5344CB8AC3E}">
        <p14:creationId xmlns:p14="http://schemas.microsoft.com/office/powerpoint/2010/main" val="899550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B8F46FF-089C-4E64-85EC-D821B2D544CC}" type="slidenum">
              <a:rPr lang="hu"/>
              <a:pPr>
                <a:defRPr/>
              </a:pPr>
              <a:t>‹#›</a:t>
            </a:fld>
            <a:endParaRPr/>
          </a:p>
        </p:txBody>
      </p:sp>
    </p:spTree>
    <p:extLst>
      <p:ext uri="{BB962C8B-B14F-4D97-AF65-F5344CB8AC3E}">
        <p14:creationId xmlns:p14="http://schemas.microsoft.com/office/powerpoint/2010/main" val="2863527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9401843-E3DD-4697-9EDC-BB2C2D62F3E1}" type="slidenum">
              <a:rPr lang="hu"/>
              <a:pPr>
                <a:defRPr/>
              </a:pPr>
              <a:t>‹#›</a:t>
            </a:fld>
            <a:endParaRPr/>
          </a:p>
        </p:txBody>
      </p:sp>
    </p:spTree>
    <p:extLst>
      <p:ext uri="{BB962C8B-B14F-4D97-AF65-F5344CB8AC3E}">
        <p14:creationId xmlns:p14="http://schemas.microsoft.com/office/powerpoint/2010/main" val="2810228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791B677C-0128-4327-A8D6-CB6DBF8A901B}" type="slidenum">
              <a:rPr lang="hu"/>
              <a:pPr>
                <a:defRPr/>
              </a:pPr>
              <a:t>‹#›</a:t>
            </a:fld>
            <a:endParaRPr/>
          </a:p>
        </p:txBody>
      </p:sp>
    </p:spTree>
    <p:extLst>
      <p:ext uri="{BB962C8B-B14F-4D97-AF65-F5344CB8AC3E}">
        <p14:creationId xmlns:p14="http://schemas.microsoft.com/office/powerpoint/2010/main" val="27346679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CE3ED00-0CD5-4550-AD4B-A82830A3E581}" type="slidenum">
              <a:rPr lang="hu"/>
              <a:pPr>
                <a:defRPr/>
              </a:pPr>
              <a:t>‹#›</a:t>
            </a:fld>
            <a:endParaRPr/>
          </a:p>
        </p:txBody>
      </p:sp>
    </p:spTree>
    <p:extLst>
      <p:ext uri="{BB962C8B-B14F-4D97-AF65-F5344CB8AC3E}">
        <p14:creationId xmlns:p14="http://schemas.microsoft.com/office/powerpoint/2010/main" val="945499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53634F90-FDEA-49C8-BCA8-81476785E0E1}" type="slidenum">
              <a:rPr lang="hu"/>
              <a:pPr>
                <a:defRPr/>
              </a:pPr>
              <a:t>‹#›</a:t>
            </a:fld>
            <a:endParaRPr/>
          </a:p>
        </p:txBody>
      </p:sp>
    </p:spTree>
    <p:extLst>
      <p:ext uri="{BB962C8B-B14F-4D97-AF65-F5344CB8AC3E}">
        <p14:creationId xmlns:p14="http://schemas.microsoft.com/office/powerpoint/2010/main" val="2586393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7502F76-8FC8-4C09-B2AB-9E2E0F32BE58}" type="slidenum">
              <a:rPr lang="hu"/>
              <a:pPr>
                <a:defRPr/>
              </a:pPr>
              <a:t>‹#›</a:t>
            </a:fld>
            <a:endParaRPr/>
          </a:p>
        </p:txBody>
      </p:sp>
    </p:spTree>
    <p:extLst>
      <p:ext uri="{BB962C8B-B14F-4D97-AF65-F5344CB8AC3E}">
        <p14:creationId xmlns:p14="http://schemas.microsoft.com/office/powerpoint/2010/main" val="3356920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77B5557-DA69-4F19-95A0-652EFE1A73F1}" type="slidenum">
              <a:rPr lang="hu"/>
              <a:pPr>
                <a:defRPr/>
              </a:pPr>
              <a:t>‹#›</a:t>
            </a:fld>
            <a:endParaRPr/>
          </a:p>
        </p:txBody>
      </p:sp>
    </p:spTree>
    <p:extLst>
      <p:ext uri="{BB962C8B-B14F-4D97-AF65-F5344CB8AC3E}">
        <p14:creationId xmlns:p14="http://schemas.microsoft.com/office/powerpoint/2010/main" val="2602111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3A5CAFA-4A5F-4C4A-9279-4790CA8D0067}" type="slidenum">
              <a:rPr lang="hu"/>
              <a:pPr>
                <a:defRPr/>
              </a:pPr>
              <a:t>‹#›</a:t>
            </a:fld>
            <a:endParaRPr/>
          </a:p>
        </p:txBody>
      </p:sp>
    </p:spTree>
    <p:extLst>
      <p:ext uri="{BB962C8B-B14F-4D97-AF65-F5344CB8AC3E}">
        <p14:creationId xmlns:p14="http://schemas.microsoft.com/office/powerpoint/2010/main" val="754460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A75E662-6073-4560-B777-78F5975E643E}" type="slidenum">
              <a:rPr lang="hu"/>
              <a:pPr>
                <a:defRPr/>
              </a:pPr>
              <a:t>‹#›</a:t>
            </a:fld>
            <a:endParaRPr/>
          </a:p>
        </p:txBody>
      </p:sp>
    </p:spTree>
    <p:extLst>
      <p:ext uri="{BB962C8B-B14F-4D97-AF65-F5344CB8AC3E}">
        <p14:creationId xmlns:p14="http://schemas.microsoft.com/office/powerpoint/2010/main" val="24259590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3E6D81D-4E98-4A0E-B34F-52A5CD763B1E}" type="slidenum">
              <a:rPr lang="hu"/>
              <a:pPr>
                <a:defRPr/>
              </a:pPr>
              <a:t>‹#›</a:t>
            </a:fld>
            <a:endParaRPr/>
          </a:p>
        </p:txBody>
      </p:sp>
    </p:spTree>
    <p:extLst>
      <p:ext uri="{BB962C8B-B14F-4D97-AF65-F5344CB8AC3E}">
        <p14:creationId xmlns:p14="http://schemas.microsoft.com/office/powerpoint/2010/main" val="37580615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59362B-FB9E-41B3-AE1D-CCFCD01F9A7C}" type="slidenum">
              <a:rPr lang="hu"/>
              <a:pPr>
                <a:defRPr/>
              </a:pPr>
              <a:t>‹#›</a:t>
            </a:fld>
            <a:endParaRPr/>
          </a:p>
        </p:txBody>
      </p:sp>
    </p:spTree>
    <p:extLst>
      <p:ext uri="{BB962C8B-B14F-4D97-AF65-F5344CB8AC3E}">
        <p14:creationId xmlns:p14="http://schemas.microsoft.com/office/powerpoint/2010/main" val="2897895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B8F46FF-089C-4E64-85EC-D821B2D544CC}" type="slidenum">
              <a:rPr lang="hu"/>
              <a:pPr>
                <a:defRPr/>
              </a:pPr>
              <a:t>‹#›</a:t>
            </a:fld>
            <a:endParaRPr/>
          </a:p>
        </p:txBody>
      </p:sp>
    </p:spTree>
    <p:extLst>
      <p:ext uri="{BB962C8B-B14F-4D97-AF65-F5344CB8AC3E}">
        <p14:creationId xmlns:p14="http://schemas.microsoft.com/office/powerpoint/2010/main" val="1862778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9401843-E3DD-4697-9EDC-BB2C2D62F3E1}" type="slidenum">
              <a:rPr lang="hu"/>
              <a:pPr>
                <a:defRPr/>
              </a:pPr>
              <a:t>‹#›</a:t>
            </a:fld>
            <a:endParaRPr/>
          </a:p>
        </p:txBody>
      </p:sp>
    </p:spTree>
    <p:extLst>
      <p:ext uri="{BB962C8B-B14F-4D97-AF65-F5344CB8AC3E}">
        <p14:creationId xmlns:p14="http://schemas.microsoft.com/office/powerpoint/2010/main" val="2674588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791B677C-0128-4327-A8D6-CB6DBF8A901B}" type="slidenum">
              <a:rPr lang="hu"/>
              <a:pPr>
                <a:defRPr/>
              </a:pPr>
              <a:t>‹#›</a:t>
            </a:fld>
            <a:endParaRPr/>
          </a:p>
        </p:txBody>
      </p:sp>
    </p:spTree>
    <p:extLst>
      <p:ext uri="{BB962C8B-B14F-4D97-AF65-F5344CB8AC3E}">
        <p14:creationId xmlns:p14="http://schemas.microsoft.com/office/powerpoint/2010/main" val="33332659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CE3ED00-0CD5-4550-AD4B-A82830A3E581}" type="slidenum">
              <a:rPr lang="hu"/>
              <a:pPr>
                <a:defRPr/>
              </a:pPr>
              <a:t>‹#›</a:t>
            </a:fld>
            <a:endParaRPr/>
          </a:p>
        </p:txBody>
      </p:sp>
    </p:spTree>
    <p:extLst>
      <p:ext uri="{BB962C8B-B14F-4D97-AF65-F5344CB8AC3E}">
        <p14:creationId xmlns:p14="http://schemas.microsoft.com/office/powerpoint/2010/main" val="6591869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53634F90-FDEA-49C8-BCA8-81476785E0E1}" type="slidenum">
              <a:rPr lang="hu"/>
              <a:pPr>
                <a:defRPr/>
              </a:pPr>
              <a:t>‹#›</a:t>
            </a:fld>
            <a:endParaRPr/>
          </a:p>
        </p:txBody>
      </p:sp>
    </p:spTree>
    <p:extLst>
      <p:ext uri="{BB962C8B-B14F-4D97-AF65-F5344CB8AC3E}">
        <p14:creationId xmlns:p14="http://schemas.microsoft.com/office/powerpoint/2010/main" val="4075314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7502F76-8FC8-4C09-B2AB-9E2E0F32BE58}" type="slidenum">
              <a:rPr lang="hu"/>
              <a:pPr>
                <a:defRPr/>
              </a:pPr>
              <a:t>‹#›</a:t>
            </a:fld>
            <a:endParaRPr/>
          </a:p>
        </p:txBody>
      </p:sp>
    </p:spTree>
    <p:extLst>
      <p:ext uri="{BB962C8B-B14F-4D97-AF65-F5344CB8AC3E}">
        <p14:creationId xmlns:p14="http://schemas.microsoft.com/office/powerpoint/2010/main" val="5129995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77B5557-DA69-4F19-95A0-652EFE1A73F1}" type="slidenum">
              <a:rPr lang="hu"/>
              <a:pPr>
                <a:defRPr/>
              </a:pPr>
              <a:t>‹#›</a:t>
            </a:fld>
            <a:endParaRPr/>
          </a:p>
        </p:txBody>
      </p:sp>
    </p:spTree>
    <p:extLst>
      <p:ext uri="{BB962C8B-B14F-4D97-AF65-F5344CB8AC3E}">
        <p14:creationId xmlns:p14="http://schemas.microsoft.com/office/powerpoint/2010/main" val="10283321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3A5CAFA-4A5F-4C4A-9279-4790CA8D0067}" type="slidenum">
              <a:rPr lang="hu"/>
              <a:pPr>
                <a:defRPr/>
              </a:pPr>
              <a:t>‹#›</a:t>
            </a:fld>
            <a:endParaRPr/>
          </a:p>
        </p:txBody>
      </p:sp>
    </p:spTree>
    <p:extLst>
      <p:ext uri="{BB962C8B-B14F-4D97-AF65-F5344CB8AC3E}">
        <p14:creationId xmlns:p14="http://schemas.microsoft.com/office/powerpoint/2010/main" val="25041776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A75E662-6073-4560-B777-78F5975E643E}" type="slidenum">
              <a:rPr lang="hu"/>
              <a:pPr>
                <a:defRPr/>
              </a:pPr>
              <a:t>‹#›</a:t>
            </a:fld>
            <a:endParaRPr/>
          </a:p>
        </p:txBody>
      </p:sp>
    </p:spTree>
    <p:extLst>
      <p:ext uri="{BB962C8B-B14F-4D97-AF65-F5344CB8AC3E}">
        <p14:creationId xmlns:p14="http://schemas.microsoft.com/office/powerpoint/2010/main" val="34362399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3E6D81D-4E98-4A0E-B34F-52A5CD763B1E}" type="slidenum">
              <a:rPr lang="hu"/>
              <a:pPr>
                <a:defRPr/>
              </a:pPr>
              <a:t>‹#›</a:t>
            </a:fld>
            <a:endParaRPr/>
          </a:p>
        </p:txBody>
      </p:sp>
    </p:spTree>
    <p:extLst>
      <p:ext uri="{BB962C8B-B14F-4D97-AF65-F5344CB8AC3E}">
        <p14:creationId xmlns:p14="http://schemas.microsoft.com/office/powerpoint/2010/main" val="1434522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59362B-FB9E-41B3-AE1D-CCFCD01F9A7C}" type="slidenum">
              <a:rPr lang="hu"/>
              <a:pPr>
                <a:defRPr/>
              </a:pPr>
              <a:t>‹#›</a:t>
            </a:fld>
            <a:endParaRPr/>
          </a:p>
        </p:txBody>
      </p:sp>
    </p:spTree>
    <p:extLst>
      <p:ext uri="{BB962C8B-B14F-4D97-AF65-F5344CB8AC3E}">
        <p14:creationId xmlns:p14="http://schemas.microsoft.com/office/powerpoint/2010/main" val="13368023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B8F46FF-089C-4E64-85EC-D821B2D544CC}" type="slidenum">
              <a:rPr lang="hu"/>
              <a:pPr>
                <a:defRPr/>
              </a:pPr>
              <a:t>‹#›</a:t>
            </a:fld>
            <a:endParaRPr/>
          </a:p>
        </p:txBody>
      </p:sp>
    </p:spTree>
    <p:extLst>
      <p:ext uri="{BB962C8B-B14F-4D97-AF65-F5344CB8AC3E}">
        <p14:creationId xmlns:p14="http://schemas.microsoft.com/office/powerpoint/2010/main" val="7860115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9401843-E3DD-4697-9EDC-BB2C2D62F3E1}" type="slidenum">
              <a:rPr lang="hu"/>
              <a:pPr>
                <a:defRPr/>
              </a:pPr>
              <a:t>‹#›</a:t>
            </a:fld>
            <a:endParaRPr/>
          </a:p>
        </p:txBody>
      </p:sp>
    </p:spTree>
    <p:extLst>
      <p:ext uri="{BB962C8B-B14F-4D97-AF65-F5344CB8AC3E}">
        <p14:creationId xmlns:p14="http://schemas.microsoft.com/office/powerpoint/2010/main" val="24251781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791B677C-0128-4327-A8D6-CB6DBF8A901B}" type="slidenum">
              <a:rPr lang="hu"/>
              <a:pPr>
                <a:defRPr/>
              </a:pPr>
              <a:t>‹#›</a:t>
            </a:fld>
            <a:endParaRPr/>
          </a:p>
        </p:txBody>
      </p:sp>
    </p:spTree>
    <p:extLst>
      <p:ext uri="{BB962C8B-B14F-4D97-AF65-F5344CB8AC3E}">
        <p14:creationId xmlns:p14="http://schemas.microsoft.com/office/powerpoint/2010/main" val="25863109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CE3ED00-0CD5-4550-AD4B-A82830A3E581}" type="slidenum">
              <a:rPr lang="hu"/>
              <a:pPr>
                <a:defRPr/>
              </a:pPr>
              <a:t>‹#›</a:t>
            </a:fld>
            <a:endParaRPr/>
          </a:p>
        </p:txBody>
      </p:sp>
    </p:spTree>
    <p:extLst>
      <p:ext uri="{BB962C8B-B14F-4D97-AF65-F5344CB8AC3E}">
        <p14:creationId xmlns:p14="http://schemas.microsoft.com/office/powerpoint/2010/main" val="250760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53634F90-FDEA-49C8-BCA8-81476785E0E1}" type="slidenum">
              <a:rPr lang="hu"/>
              <a:pPr>
                <a:defRPr/>
              </a:pPr>
              <a:t>‹#›</a:t>
            </a:fld>
            <a:endParaRPr/>
          </a:p>
        </p:txBody>
      </p:sp>
    </p:spTree>
    <p:extLst>
      <p:ext uri="{BB962C8B-B14F-4D97-AF65-F5344CB8AC3E}">
        <p14:creationId xmlns:p14="http://schemas.microsoft.com/office/powerpoint/2010/main" val="17329570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7502F76-8FC8-4C09-B2AB-9E2E0F32BE58}" type="slidenum">
              <a:rPr lang="hu"/>
              <a:pPr>
                <a:defRPr/>
              </a:pPr>
              <a:t>‹#›</a:t>
            </a:fld>
            <a:endParaRPr/>
          </a:p>
        </p:txBody>
      </p:sp>
    </p:spTree>
    <p:extLst>
      <p:ext uri="{BB962C8B-B14F-4D97-AF65-F5344CB8AC3E}">
        <p14:creationId xmlns:p14="http://schemas.microsoft.com/office/powerpoint/2010/main" val="19722252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77B5557-DA69-4F19-95A0-652EFE1A73F1}" type="slidenum">
              <a:rPr lang="hu"/>
              <a:pPr>
                <a:defRPr/>
              </a:pPr>
              <a:t>‹#›</a:t>
            </a:fld>
            <a:endParaRPr/>
          </a:p>
        </p:txBody>
      </p:sp>
    </p:spTree>
    <p:extLst>
      <p:ext uri="{BB962C8B-B14F-4D97-AF65-F5344CB8AC3E}">
        <p14:creationId xmlns:p14="http://schemas.microsoft.com/office/powerpoint/2010/main" val="33258569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3A5CAFA-4A5F-4C4A-9279-4790CA8D0067}" type="slidenum">
              <a:rPr lang="hu"/>
              <a:pPr>
                <a:defRPr/>
              </a:pPr>
              <a:t>‹#›</a:t>
            </a:fld>
            <a:endParaRPr/>
          </a:p>
        </p:txBody>
      </p:sp>
    </p:spTree>
    <p:extLst>
      <p:ext uri="{BB962C8B-B14F-4D97-AF65-F5344CB8AC3E}">
        <p14:creationId xmlns:p14="http://schemas.microsoft.com/office/powerpoint/2010/main" val="41833158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A75E662-6073-4560-B777-78F5975E643E}" type="slidenum">
              <a:rPr lang="hu"/>
              <a:pPr>
                <a:defRPr/>
              </a:pPr>
              <a:t>‹#›</a:t>
            </a:fld>
            <a:endParaRPr/>
          </a:p>
        </p:txBody>
      </p:sp>
    </p:spTree>
    <p:extLst>
      <p:ext uri="{BB962C8B-B14F-4D97-AF65-F5344CB8AC3E}">
        <p14:creationId xmlns:p14="http://schemas.microsoft.com/office/powerpoint/2010/main" val="4420688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3E6D81D-4E98-4A0E-B34F-52A5CD763B1E}" type="slidenum">
              <a:rPr lang="hu"/>
              <a:pPr>
                <a:defRPr/>
              </a:pPr>
              <a:t>‹#›</a:t>
            </a:fld>
            <a:endParaRPr/>
          </a:p>
        </p:txBody>
      </p:sp>
    </p:spTree>
    <p:extLst>
      <p:ext uri="{BB962C8B-B14F-4D97-AF65-F5344CB8AC3E}">
        <p14:creationId xmlns:p14="http://schemas.microsoft.com/office/powerpoint/2010/main" val="16544531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59362B-FB9E-41B3-AE1D-CCFCD01F9A7C}" type="slidenum">
              <a:rPr lang="hu"/>
              <a:pPr>
                <a:defRPr/>
              </a:pPr>
              <a:t>‹#›</a:t>
            </a:fld>
            <a:endParaRPr/>
          </a:p>
        </p:txBody>
      </p:sp>
    </p:spTree>
    <p:extLst>
      <p:ext uri="{BB962C8B-B14F-4D97-AF65-F5344CB8AC3E}">
        <p14:creationId xmlns:p14="http://schemas.microsoft.com/office/powerpoint/2010/main" val="11878642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B8F46FF-089C-4E64-85EC-D821B2D544CC}" type="slidenum">
              <a:rPr lang="hu"/>
              <a:pPr>
                <a:defRPr/>
              </a:pPr>
              <a:t>‹#›</a:t>
            </a:fld>
            <a:endParaRPr/>
          </a:p>
        </p:txBody>
      </p:sp>
    </p:spTree>
    <p:extLst>
      <p:ext uri="{BB962C8B-B14F-4D97-AF65-F5344CB8AC3E}">
        <p14:creationId xmlns:p14="http://schemas.microsoft.com/office/powerpoint/2010/main" val="2887391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9401843-E3DD-4697-9EDC-BB2C2D62F3E1}" type="slidenum">
              <a:rPr lang="hu"/>
              <a:pPr>
                <a:defRPr/>
              </a:pPr>
              <a:t>‹#›</a:t>
            </a:fld>
            <a:endParaRPr/>
          </a:p>
        </p:txBody>
      </p:sp>
    </p:spTree>
    <p:extLst>
      <p:ext uri="{BB962C8B-B14F-4D97-AF65-F5344CB8AC3E}">
        <p14:creationId xmlns:p14="http://schemas.microsoft.com/office/powerpoint/2010/main" val="14092188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791B677C-0128-4327-A8D6-CB6DBF8A901B}" type="slidenum">
              <a:rPr lang="hu"/>
              <a:pPr>
                <a:defRPr/>
              </a:pPr>
              <a:t>‹#›</a:t>
            </a:fld>
            <a:endParaRPr/>
          </a:p>
        </p:txBody>
      </p:sp>
    </p:spTree>
    <p:extLst>
      <p:ext uri="{BB962C8B-B14F-4D97-AF65-F5344CB8AC3E}">
        <p14:creationId xmlns:p14="http://schemas.microsoft.com/office/powerpoint/2010/main" val="2716895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CE3ED00-0CD5-4550-AD4B-A82830A3E581}" type="slidenum">
              <a:rPr lang="hu"/>
              <a:pPr>
                <a:defRPr/>
              </a:pPr>
              <a:t>‹#›</a:t>
            </a:fld>
            <a:endParaRPr/>
          </a:p>
        </p:txBody>
      </p:sp>
    </p:spTree>
    <p:extLst>
      <p:ext uri="{BB962C8B-B14F-4D97-AF65-F5344CB8AC3E}">
        <p14:creationId xmlns:p14="http://schemas.microsoft.com/office/powerpoint/2010/main" val="22459610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53634F90-FDEA-49C8-BCA8-81476785E0E1}" type="slidenum">
              <a:rPr lang="hu"/>
              <a:pPr>
                <a:defRPr/>
              </a:pPr>
              <a:t>‹#›</a:t>
            </a:fld>
            <a:endParaRPr/>
          </a:p>
        </p:txBody>
      </p:sp>
    </p:spTree>
    <p:extLst>
      <p:ext uri="{BB962C8B-B14F-4D97-AF65-F5344CB8AC3E}">
        <p14:creationId xmlns:p14="http://schemas.microsoft.com/office/powerpoint/2010/main" val="13291631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7502F76-8FC8-4C09-B2AB-9E2E0F32BE58}" type="slidenum">
              <a:rPr lang="hu"/>
              <a:pPr>
                <a:defRPr/>
              </a:pPr>
              <a:t>‹#›</a:t>
            </a:fld>
            <a:endParaRPr/>
          </a:p>
        </p:txBody>
      </p:sp>
    </p:spTree>
    <p:extLst>
      <p:ext uri="{BB962C8B-B14F-4D97-AF65-F5344CB8AC3E}">
        <p14:creationId xmlns:p14="http://schemas.microsoft.com/office/powerpoint/2010/main" val="25430521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77B5557-DA69-4F19-95A0-652EFE1A73F1}" type="slidenum">
              <a:rPr lang="hu"/>
              <a:pPr>
                <a:defRPr/>
              </a:pPr>
              <a:t>‹#›</a:t>
            </a:fld>
            <a:endParaRPr/>
          </a:p>
        </p:txBody>
      </p:sp>
    </p:spTree>
    <p:extLst>
      <p:ext uri="{BB962C8B-B14F-4D97-AF65-F5344CB8AC3E}">
        <p14:creationId xmlns:p14="http://schemas.microsoft.com/office/powerpoint/2010/main" val="18759065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3A5CAFA-4A5F-4C4A-9279-4790CA8D0067}" type="slidenum">
              <a:rPr lang="hu"/>
              <a:pPr>
                <a:defRPr/>
              </a:pPr>
              <a:t>‹#›</a:t>
            </a:fld>
            <a:endParaRPr/>
          </a:p>
        </p:txBody>
      </p:sp>
    </p:spTree>
    <p:extLst>
      <p:ext uri="{BB962C8B-B14F-4D97-AF65-F5344CB8AC3E}">
        <p14:creationId xmlns:p14="http://schemas.microsoft.com/office/powerpoint/2010/main" val="38114048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A75E662-6073-4560-B777-78F5975E643E}" type="slidenum">
              <a:rPr lang="hu"/>
              <a:pPr>
                <a:defRPr/>
              </a:pPr>
              <a:t>‹#›</a:t>
            </a:fld>
            <a:endParaRPr/>
          </a:p>
        </p:txBody>
      </p:sp>
    </p:spTree>
    <p:extLst>
      <p:ext uri="{BB962C8B-B14F-4D97-AF65-F5344CB8AC3E}">
        <p14:creationId xmlns:p14="http://schemas.microsoft.com/office/powerpoint/2010/main" val="3211963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3E6D81D-4E98-4A0E-B34F-52A5CD763B1E}" type="slidenum">
              <a:rPr lang="hu"/>
              <a:pPr>
                <a:defRPr/>
              </a:pPr>
              <a:t>‹#›</a:t>
            </a:fld>
            <a:endParaRPr/>
          </a:p>
        </p:txBody>
      </p:sp>
    </p:spTree>
    <p:extLst>
      <p:ext uri="{BB962C8B-B14F-4D97-AF65-F5344CB8AC3E}">
        <p14:creationId xmlns:p14="http://schemas.microsoft.com/office/powerpoint/2010/main" val="31289991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59362B-FB9E-41B3-AE1D-CCFCD01F9A7C}" type="slidenum">
              <a:rPr lang="hu"/>
              <a:pPr>
                <a:defRPr/>
              </a:pPr>
              <a:t>‹#›</a:t>
            </a:fld>
            <a:endParaRPr/>
          </a:p>
        </p:txBody>
      </p:sp>
    </p:spTree>
    <p:extLst>
      <p:ext uri="{BB962C8B-B14F-4D97-AF65-F5344CB8AC3E}">
        <p14:creationId xmlns:p14="http://schemas.microsoft.com/office/powerpoint/2010/main" val="7807881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B8F46FF-089C-4E64-85EC-D821B2D544CC}" type="slidenum">
              <a:rPr lang="hu"/>
              <a:pPr>
                <a:defRPr/>
              </a:pPr>
              <a:t>‹#›</a:t>
            </a:fld>
            <a:endParaRPr/>
          </a:p>
        </p:txBody>
      </p:sp>
    </p:spTree>
    <p:extLst>
      <p:ext uri="{BB962C8B-B14F-4D97-AF65-F5344CB8AC3E}">
        <p14:creationId xmlns:p14="http://schemas.microsoft.com/office/powerpoint/2010/main" val="10254147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anchor="b">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 name="Google Shape;12;p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9401843-E3DD-4697-9EDC-BB2C2D62F3E1}" type="slidenum">
              <a:rPr lang="hu"/>
              <a:pPr>
                <a:defRPr/>
              </a:pPr>
              <a:t>‹#›</a:t>
            </a:fld>
            <a:endParaRPr/>
          </a:p>
        </p:txBody>
      </p:sp>
    </p:spTree>
    <p:extLst>
      <p:ext uri="{BB962C8B-B14F-4D97-AF65-F5344CB8AC3E}">
        <p14:creationId xmlns:p14="http://schemas.microsoft.com/office/powerpoint/2010/main" val="393010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anchor="ctr">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 name="Google Shape;15;p3"/>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791B677C-0128-4327-A8D6-CB6DBF8A901B}" type="slidenum">
              <a:rPr lang="hu"/>
              <a:pPr>
                <a:defRPr/>
              </a:pPr>
              <a:t>‹#›</a:t>
            </a:fld>
            <a:endParaRPr/>
          </a:p>
        </p:txBody>
      </p:sp>
    </p:spTree>
    <p:extLst>
      <p:ext uri="{BB962C8B-B14F-4D97-AF65-F5344CB8AC3E}">
        <p14:creationId xmlns:p14="http://schemas.microsoft.com/office/powerpoint/2010/main" val="33828928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Google Shape;19;p4"/>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1CE3ED00-0CD5-4550-AD4B-A82830A3E581}" type="slidenum">
              <a:rPr lang="hu"/>
              <a:pPr>
                <a:defRPr/>
              </a:pPr>
              <a:t>‹#›</a:t>
            </a:fld>
            <a:endParaRPr/>
          </a:p>
        </p:txBody>
      </p:sp>
    </p:spTree>
    <p:extLst>
      <p:ext uri="{BB962C8B-B14F-4D97-AF65-F5344CB8AC3E}">
        <p14:creationId xmlns:p14="http://schemas.microsoft.com/office/powerpoint/2010/main" val="23193984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 name="Google Shape;24;p5"/>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53634F90-FDEA-49C8-BCA8-81476785E0E1}" type="slidenum">
              <a:rPr lang="hu"/>
              <a:pPr>
                <a:defRPr/>
              </a:pPr>
              <a:t>‹#›</a:t>
            </a:fld>
            <a:endParaRPr/>
          </a:p>
        </p:txBody>
      </p:sp>
    </p:spTree>
    <p:extLst>
      <p:ext uri="{BB962C8B-B14F-4D97-AF65-F5344CB8AC3E}">
        <p14:creationId xmlns:p14="http://schemas.microsoft.com/office/powerpoint/2010/main" val="10282871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 name="Google Shape;27;p6"/>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7502F76-8FC8-4C09-B2AB-9E2E0F32BE58}" type="slidenum">
              <a:rPr lang="hu"/>
              <a:pPr>
                <a:defRPr/>
              </a:pPr>
              <a:t>‹#›</a:t>
            </a:fld>
            <a:endParaRPr/>
          </a:p>
        </p:txBody>
      </p:sp>
    </p:spTree>
    <p:extLst>
      <p:ext uri="{BB962C8B-B14F-4D97-AF65-F5344CB8AC3E}">
        <p14:creationId xmlns:p14="http://schemas.microsoft.com/office/powerpoint/2010/main" val="31838089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anchor="b">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 name="Google Shape;31;p7"/>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77B5557-DA69-4F19-95A0-652EFE1A73F1}" type="slidenum">
              <a:rPr lang="hu"/>
              <a:pPr>
                <a:defRPr/>
              </a:pPr>
              <a:t>‹#›</a:t>
            </a:fld>
            <a:endParaRPr/>
          </a:p>
        </p:txBody>
      </p:sp>
    </p:spTree>
    <p:extLst>
      <p:ext uri="{BB962C8B-B14F-4D97-AF65-F5344CB8AC3E}">
        <p14:creationId xmlns:p14="http://schemas.microsoft.com/office/powerpoint/2010/main" val="23545950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anchor="ctr">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 name="Google Shape;34;p8"/>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3A5CAFA-4A5F-4C4A-9279-4790CA8D0067}" type="slidenum">
              <a:rPr lang="hu"/>
              <a:pPr>
                <a:defRPr/>
              </a:pPr>
              <a:t>‹#›</a:t>
            </a:fld>
            <a:endParaRPr/>
          </a:p>
        </p:txBody>
      </p:sp>
    </p:spTree>
    <p:extLst>
      <p:ext uri="{BB962C8B-B14F-4D97-AF65-F5344CB8AC3E}">
        <p14:creationId xmlns:p14="http://schemas.microsoft.com/office/powerpoint/2010/main" val="25199351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5" name="Google Shape;36;p9"/>
          <p:cNvSpPr>
            <a:spLocks noChangeArrowheads="1"/>
          </p:cNvSpPr>
          <p:nvPr/>
        </p:nvSpPr>
        <p:spPr bwMode="auto">
          <a:xfrm>
            <a:off x="4572000" y="0"/>
            <a:ext cx="4572000" cy="51435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Font typeface="Arial" pitchFamily="34" charset="0"/>
              <a:buNone/>
              <a:defRPr/>
            </a:pPr>
            <a:endParaRPr lang="hu-HU" altLang="hu-HU" kern="1200" smtClean="0">
              <a:solidFill>
                <a:srgbClr val="000000"/>
              </a:solidFill>
              <a:ea typeface="+mn-ea"/>
              <a:cs typeface="Arial" pitchFamily="34" charset="0"/>
              <a:sym typeface="Arial" pitchFamily="34"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anchor="b">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anchor="ctr">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 name="Google Shape;40;p9"/>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FA75E662-6073-4560-B777-78F5975E643E}" type="slidenum">
              <a:rPr lang="hu"/>
              <a:pPr>
                <a:defRPr/>
              </a:pPr>
              <a:t>‹#›</a:t>
            </a:fld>
            <a:endParaRPr/>
          </a:p>
        </p:txBody>
      </p:sp>
    </p:spTree>
    <p:extLst>
      <p:ext uri="{BB962C8B-B14F-4D97-AF65-F5344CB8AC3E}">
        <p14:creationId xmlns:p14="http://schemas.microsoft.com/office/powerpoint/2010/main" val="7487632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anchor="ctr">
            <a:noAutofit/>
          </a:bodyPr>
          <a:lstStyle>
            <a:lvl1pPr marL="457200" lvl="0" indent="-228600">
              <a:lnSpc>
                <a:spcPct val="100000"/>
              </a:lnSpc>
              <a:spcBef>
                <a:spcPts val="0"/>
              </a:spcBef>
              <a:spcAft>
                <a:spcPts val="0"/>
              </a:spcAft>
              <a:buSzPts val="1800"/>
              <a:buNone/>
              <a:defRPr/>
            </a:lvl1pPr>
          </a:lstStyle>
          <a:p>
            <a:endParaRPr/>
          </a:p>
        </p:txBody>
      </p:sp>
      <p:sp>
        <p:nvSpPr>
          <p:cNvPr id="3" name="Google Shape;43;p10"/>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3E6D81D-4E98-4A0E-B34F-52A5CD763B1E}" type="slidenum">
              <a:rPr lang="hu"/>
              <a:pPr>
                <a:defRPr/>
              </a:pPr>
              <a:t>‹#›</a:t>
            </a:fld>
            <a:endParaRPr/>
          </a:p>
        </p:txBody>
      </p:sp>
    </p:spTree>
    <p:extLst>
      <p:ext uri="{BB962C8B-B14F-4D97-AF65-F5344CB8AC3E}">
        <p14:creationId xmlns:p14="http://schemas.microsoft.com/office/powerpoint/2010/main" val="9089252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1106125"/>
            <a:ext cx="8520600" cy="1963500"/>
          </a:xfrm>
          <a:prstGeom prst="rect">
            <a:avLst/>
          </a:prstGeom>
        </p:spPr>
        <p:txBody>
          <a:bodyPr spcFirstLastPara="1" anchor="b">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hu-HU" smtClean="0"/>
              <a:t>Mintacím szerkesztése</a:t>
            </a:r>
            <a:endParaRP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 name="Google Shape;47;p11"/>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4E59362B-FB9E-41B3-AE1D-CCFCD01F9A7C}" type="slidenum">
              <a:rPr lang="hu"/>
              <a:pPr>
                <a:defRPr/>
              </a:pPr>
              <a:t>‹#›</a:t>
            </a:fld>
            <a:endParaRPr/>
          </a:p>
        </p:txBody>
      </p:sp>
    </p:spTree>
    <p:extLst>
      <p:ext uri="{BB962C8B-B14F-4D97-AF65-F5344CB8AC3E}">
        <p14:creationId xmlns:p14="http://schemas.microsoft.com/office/powerpoint/2010/main" val="10132155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2" name="Google Shape;49;p12"/>
          <p:cNvSpPr txBox="1">
            <a:spLocks noGrp="1"/>
          </p:cNvSpPr>
          <p:nvPr>
            <p:ph type="sldNum" idx="10"/>
          </p:nvPr>
        </p:nvSpPr>
        <p:spPr/>
        <p:txBody>
          <a:bodyPr spcFirstLastPara="1">
            <a:noAutofit/>
          </a:bodyPr>
          <a:lstStyle>
            <a:lvl1pPr lvl="0" fontAlgn="auto">
              <a:spcBef>
                <a:spcPts val="0"/>
              </a:spcBef>
              <a:spcAft>
                <a:spcPts val="0"/>
              </a:spcAft>
              <a:buClrTx/>
              <a:buFontTx/>
              <a:buNone/>
              <a:defRPr>
                <a:latin typeface="+mn-lt"/>
                <a:cs typeface="+mn-cs"/>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6B8F46FF-089C-4E64-85EC-D821B2D544CC}" type="slidenum">
              <a:rPr lang="hu"/>
              <a:pPr>
                <a:defRPr/>
              </a:pPr>
              <a:t>‹#›</a:t>
            </a:fld>
            <a:endParaRPr/>
          </a:p>
        </p:txBody>
      </p:sp>
    </p:spTree>
    <p:extLst>
      <p:ext uri="{BB962C8B-B14F-4D97-AF65-F5344CB8AC3E}">
        <p14:creationId xmlns:p14="http://schemas.microsoft.com/office/powerpoint/2010/main" val="517668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h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3525"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2488471180"/>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3505"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3778492716"/>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348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804670668"/>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343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626777809"/>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334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804002928"/>
      </p:ext>
    </p:extLst>
  </p:cSld>
  <p:clrMap bg1="lt1" tx1="dk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327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1080485422"/>
      </p:ext>
    </p:extLst>
  </p:cSld>
  <p:clrMap bg1="lt1" tx1="dk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3195"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1379231449"/>
      </p:ext>
    </p:extLst>
  </p:cSld>
  <p:clrMap bg1="lt1" tx1="dk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315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1737846296"/>
      </p:ext>
    </p:extLst>
  </p:cSld>
  <p:clrMap bg1="lt1" tx1="dk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3109"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4050239277"/>
      </p:ext>
    </p:extLst>
  </p:cSld>
  <p:clrMap bg1="lt1" tx1="dk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306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136690390"/>
      </p:ext>
    </p:extLst>
  </p:cSld>
  <p:clrMap bg1="lt1" tx1="dk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3075"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3076" name="Google Shape;8;p1"/>
          <p:cNvSpPr txBox="1">
            <a:spLocks noGrp="1"/>
          </p:cNvSpPr>
          <p:nvPr>
            <p:ph type="sldNum" idx="12"/>
          </p:nvPr>
        </p:nvSpPr>
        <p:spPr bwMode="auto">
          <a:xfrm>
            <a:off x="847361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latin typeface="Arial" pitchFamily="34" charset="0"/>
                <a:cs typeface="Arial" pitchFamily="34" charset="0"/>
                <a:sym typeface="Arial" pitchFamily="34" charset="0"/>
              </a:defRPr>
            </a:lvl1pPr>
          </a:lstStyle>
          <a:p>
            <a:pPr fontAlgn="base">
              <a:spcBef>
                <a:spcPct val="0"/>
              </a:spcBef>
              <a:spcAft>
                <a:spcPct val="0"/>
              </a:spcAft>
              <a:defRPr/>
            </a:pPr>
            <a:fld id="{DA0DB548-9F92-439C-81FB-DFC7FDEA1D46}" type="slidenum">
              <a:rPr lang="hu-HU" altLang="hu-HU" kern="1200">
                <a:ea typeface="+mn-ea"/>
              </a:rPr>
              <a:pPr fontAlgn="base">
                <a:spcBef>
                  <a:spcPct val="0"/>
                </a:spcBef>
                <a:spcAft>
                  <a:spcPct val="0"/>
                </a:spcAft>
                <a:defRPr/>
              </a:pPr>
              <a:t>‹#›</a:t>
            </a:fld>
            <a:endParaRPr lang="hu-HU" altLang="hu-HU" kern="1200">
              <a:ea typeface="+mn-ea"/>
            </a:endParaRPr>
          </a:p>
        </p:txBody>
      </p:sp>
    </p:spTree>
    <p:extLst>
      <p:ext uri="{BB962C8B-B14F-4D97-AF65-F5344CB8AC3E}">
        <p14:creationId xmlns:p14="http://schemas.microsoft.com/office/powerpoint/2010/main" val="1365694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3015"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136883386"/>
      </p:ext>
    </p:extLst>
  </p:cSld>
  <p:clrMap bg1="lt1" tx1="dk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2965"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128708920"/>
      </p:ext>
    </p:extLst>
  </p:cSld>
  <p:clrMap bg1="lt1" tx1="dk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291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3306503704"/>
      </p:ext>
    </p:extLst>
  </p:cSld>
  <p:clrMap bg1="lt1" tx1="dk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2859"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3615066417"/>
      </p:ext>
    </p:extLst>
  </p:cSld>
  <p:clrMap bg1="lt1" tx1="dk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280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3247905531"/>
      </p:ext>
    </p:extLst>
  </p:cSld>
  <p:clrMap bg1="lt1" tx1="dk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2745"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1769986578"/>
      </p:ext>
    </p:extLst>
  </p:cSld>
  <p:clrMap bg1="lt1" tx1="dk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pitchFamily="34" charset="0"/>
            </a:endParaRPr>
          </a:p>
        </p:txBody>
      </p:sp>
      <p:sp>
        <p:nvSpPr>
          <p:cNvPr id="1028" name="Google Shape;8;p1"/>
          <p:cNvSpPr txBox="1">
            <a:spLocks noGrp="1"/>
          </p:cNvSpPr>
          <p:nvPr>
            <p:ph type="sldNum" idx="12"/>
          </p:nvPr>
        </p:nvSpPr>
        <p:spPr bwMode="auto">
          <a:xfrm>
            <a:off x="8472685"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sym typeface="Arial" pitchFamily="34" charset="0"/>
              </a:defRPr>
            </a:lvl1pPr>
          </a:lstStyle>
          <a:p>
            <a:pPr fontAlgn="base">
              <a:spcBef>
                <a:spcPct val="0"/>
              </a:spcBef>
              <a:spcAft>
                <a:spcPct val="0"/>
              </a:spcAft>
              <a:defRPr/>
            </a:pPr>
            <a:fld id="{F6F7B7DA-0343-480F-A613-77C5275C98CA}" type="slidenum">
              <a:rPr lang="hu-HU" altLang="hu-HU" kern="1200">
                <a:latin typeface="Arial" pitchFamily="34" charset="0"/>
                <a:ea typeface="+mn-ea"/>
                <a:cs typeface="Arial" pitchFamily="34" charset="0"/>
              </a:rPr>
              <a:pPr fontAlgn="base">
                <a:spcBef>
                  <a:spcPct val="0"/>
                </a:spcBef>
                <a:spcAft>
                  <a:spcPct val="0"/>
                </a:spcAft>
                <a:defRPr/>
              </a:pPr>
              <a:t>‹#›</a:t>
            </a:fld>
            <a:endParaRPr lang="hu-HU" altLang="hu-HU" kern="1200">
              <a:latin typeface="Arial" pitchFamily="34" charset="0"/>
              <a:ea typeface="+mn-ea"/>
              <a:cs typeface="Arial" pitchFamily="34" charset="0"/>
            </a:endParaRPr>
          </a:p>
        </p:txBody>
      </p:sp>
    </p:spTree>
    <p:extLst>
      <p:ext uri="{BB962C8B-B14F-4D97-AF65-F5344CB8AC3E}">
        <p14:creationId xmlns:p14="http://schemas.microsoft.com/office/powerpoint/2010/main" val="1479205081"/>
      </p:ext>
    </p:extLst>
  </p:cSld>
  <p:clrMap bg1="lt1" tx1="dk1" bg2="dk2"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4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3063285161"/>
      </p:ext>
    </p:extLst>
  </p:cSld>
  <p:clrMap bg1="lt1" tx1="dk1" bg2="dk2" tx2="lt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hu">
                <a:solidFill>
                  <a:srgbClr val="595959"/>
                </a:solidFill>
              </a:rPr>
              <a:pPr/>
              <a:t>‹#›</a:t>
            </a:fld>
            <a:endParaRPr>
              <a:solidFill>
                <a:srgbClr val="595959"/>
              </a:solidFill>
            </a:endParaRPr>
          </a:p>
        </p:txBody>
      </p:sp>
    </p:spTree>
    <p:extLst>
      <p:ext uri="{BB962C8B-B14F-4D97-AF65-F5344CB8AC3E}">
        <p14:creationId xmlns:p14="http://schemas.microsoft.com/office/powerpoint/2010/main" val="2558468469"/>
      </p:ext>
    </p:extLst>
  </p:cSld>
  <p:clrMap bg1="lt1" tx1="dk1" bg2="dk2" tx2="lt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8" name="Google Shape;8;p1"/>
          <p:cNvSpPr txBox="1">
            <a:spLocks noGrp="1"/>
          </p:cNvSpPr>
          <p:nvPr>
            <p:ph type="sldNum" idx="12"/>
          </p:nvPr>
        </p:nvSpPr>
        <p:spPr bwMode="auto">
          <a:xfrm>
            <a:off x="8473609"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latin typeface="Arial" pitchFamily="34" charset="0"/>
                <a:cs typeface="Arial" pitchFamily="34" charset="0"/>
                <a:sym typeface="Arial" pitchFamily="34" charset="0"/>
              </a:defRPr>
            </a:lvl1pPr>
          </a:lstStyle>
          <a:p>
            <a:pPr fontAlgn="base">
              <a:spcBef>
                <a:spcPct val="0"/>
              </a:spcBef>
              <a:spcAft>
                <a:spcPct val="0"/>
              </a:spcAft>
              <a:defRPr/>
            </a:pPr>
            <a:fld id="{62F06609-4776-4090-8098-646D5625370F}" type="slidenum">
              <a:rPr lang="hu-HU" altLang="hu-HU" kern="1200">
                <a:ea typeface="+mn-ea"/>
              </a:rPr>
              <a:pPr fontAlgn="base">
                <a:spcBef>
                  <a:spcPct val="0"/>
                </a:spcBef>
                <a:spcAft>
                  <a:spcPct val="0"/>
                </a:spcAft>
                <a:defRPr/>
              </a:pPr>
              <a:t>‹#›</a:t>
            </a:fld>
            <a:endParaRPr lang="hu-HU" altLang="hu-HU" kern="1200">
              <a:ea typeface="+mn-ea"/>
            </a:endParaRPr>
          </a:p>
        </p:txBody>
      </p:sp>
    </p:spTree>
    <p:extLst>
      <p:ext uri="{BB962C8B-B14F-4D97-AF65-F5344CB8AC3E}">
        <p14:creationId xmlns:p14="http://schemas.microsoft.com/office/powerpoint/2010/main" val="21211260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8" name="Google Shape;8;p1"/>
          <p:cNvSpPr txBox="1">
            <a:spLocks noGrp="1"/>
          </p:cNvSpPr>
          <p:nvPr>
            <p:ph type="sldNum" idx="12"/>
          </p:nvPr>
        </p:nvSpPr>
        <p:spPr bwMode="auto">
          <a:xfrm>
            <a:off x="847360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latin typeface="Arial" pitchFamily="34" charset="0"/>
                <a:cs typeface="Arial" pitchFamily="34" charset="0"/>
                <a:sym typeface="Arial" pitchFamily="34" charset="0"/>
              </a:defRPr>
            </a:lvl1pPr>
          </a:lstStyle>
          <a:p>
            <a:pPr fontAlgn="base">
              <a:spcBef>
                <a:spcPct val="0"/>
              </a:spcBef>
              <a:spcAft>
                <a:spcPct val="0"/>
              </a:spcAft>
              <a:defRPr/>
            </a:pPr>
            <a:fld id="{62F06609-4776-4090-8098-646D5625370F}" type="slidenum">
              <a:rPr lang="hu-HU" altLang="hu-HU" kern="1200">
                <a:ea typeface="+mn-ea"/>
              </a:rPr>
              <a:pPr fontAlgn="base">
                <a:spcBef>
                  <a:spcPct val="0"/>
                </a:spcBef>
                <a:spcAft>
                  <a:spcPct val="0"/>
                </a:spcAft>
                <a:defRPr/>
              </a:pPr>
              <a:t>‹#›</a:t>
            </a:fld>
            <a:endParaRPr lang="hu-HU" altLang="hu-HU" kern="1200">
              <a:ea typeface="+mn-ea"/>
            </a:endParaRPr>
          </a:p>
        </p:txBody>
      </p:sp>
    </p:spTree>
    <p:extLst>
      <p:ext uri="{BB962C8B-B14F-4D97-AF65-F5344CB8AC3E}">
        <p14:creationId xmlns:p14="http://schemas.microsoft.com/office/powerpoint/2010/main" val="182953314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8" name="Google Shape;8;p1"/>
          <p:cNvSpPr txBox="1">
            <a:spLocks noGrp="1"/>
          </p:cNvSpPr>
          <p:nvPr>
            <p:ph type="sldNum" idx="12"/>
          </p:nvPr>
        </p:nvSpPr>
        <p:spPr bwMode="auto">
          <a:xfrm>
            <a:off x="8473595"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latin typeface="Arial" pitchFamily="34" charset="0"/>
                <a:cs typeface="Arial" pitchFamily="34" charset="0"/>
                <a:sym typeface="Arial" pitchFamily="34" charset="0"/>
              </a:defRPr>
            </a:lvl1pPr>
          </a:lstStyle>
          <a:p>
            <a:pPr fontAlgn="base">
              <a:spcBef>
                <a:spcPct val="0"/>
              </a:spcBef>
              <a:spcAft>
                <a:spcPct val="0"/>
              </a:spcAft>
              <a:defRPr/>
            </a:pPr>
            <a:fld id="{62F06609-4776-4090-8098-646D5625370F}" type="slidenum">
              <a:rPr lang="hu-HU" altLang="hu-HU" kern="1200">
                <a:ea typeface="+mn-ea"/>
              </a:rPr>
              <a:pPr fontAlgn="base">
                <a:spcBef>
                  <a:spcPct val="0"/>
                </a:spcBef>
                <a:spcAft>
                  <a:spcPct val="0"/>
                </a:spcAft>
                <a:defRPr/>
              </a:pPr>
              <a:t>‹#›</a:t>
            </a:fld>
            <a:endParaRPr lang="hu-HU" altLang="hu-HU" kern="1200">
              <a:ea typeface="+mn-ea"/>
            </a:endParaRPr>
          </a:p>
        </p:txBody>
      </p:sp>
    </p:spTree>
    <p:extLst>
      <p:ext uri="{BB962C8B-B14F-4D97-AF65-F5344CB8AC3E}">
        <p14:creationId xmlns:p14="http://schemas.microsoft.com/office/powerpoint/2010/main" val="218984821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8" name="Google Shape;8;p1"/>
          <p:cNvSpPr txBox="1">
            <a:spLocks noGrp="1"/>
          </p:cNvSpPr>
          <p:nvPr>
            <p:ph type="sldNum" idx="12"/>
          </p:nvPr>
        </p:nvSpPr>
        <p:spPr bwMode="auto">
          <a:xfrm>
            <a:off x="8473585"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latin typeface="Arial" pitchFamily="34" charset="0"/>
                <a:cs typeface="Arial" pitchFamily="34" charset="0"/>
                <a:sym typeface="Arial" pitchFamily="34" charset="0"/>
              </a:defRPr>
            </a:lvl1pPr>
          </a:lstStyle>
          <a:p>
            <a:pPr fontAlgn="base">
              <a:spcBef>
                <a:spcPct val="0"/>
              </a:spcBef>
              <a:spcAft>
                <a:spcPct val="0"/>
              </a:spcAft>
              <a:defRPr/>
            </a:pPr>
            <a:fld id="{62F06609-4776-4090-8098-646D5625370F}" type="slidenum">
              <a:rPr lang="hu-HU" altLang="hu-HU" kern="1200">
                <a:ea typeface="+mn-ea"/>
              </a:rPr>
              <a:pPr fontAlgn="base">
                <a:spcBef>
                  <a:spcPct val="0"/>
                </a:spcBef>
                <a:spcAft>
                  <a:spcPct val="0"/>
                </a:spcAft>
                <a:defRPr/>
              </a:pPr>
              <a:t>‹#›</a:t>
            </a:fld>
            <a:endParaRPr lang="hu-HU" altLang="hu-HU" kern="1200">
              <a:ea typeface="+mn-ea"/>
            </a:endParaRPr>
          </a:p>
        </p:txBody>
      </p:sp>
    </p:spTree>
    <p:extLst>
      <p:ext uri="{BB962C8B-B14F-4D97-AF65-F5344CB8AC3E}">
        <p14:creationId xmlns:p14="http://schemas.microsoft.com/office/powerpoint/2010/main" val="2475315214"/>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8" name="Google Shape;8;p1"/>
          <p:cNvSpPr txBox="1">
            <a:spLocks noGrp="1"/>
          </p:cNvSpPr>
          <p:nvPr>
            <p:ph type="sldNum" idx="12"/>
          </p:nvPr>
        </p:nvSpPr>
        <p:spPr bwMode="auto">
          <a:xfrm>
            <a:off x="847357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latin typeface="Arial" pitchFamily="34" charset="0"/>
                <a:cs typeface="Arial" pitchFamily="34" charset="0"/>
                <a:sym typeface="Arial" pitchFamily="34" charset="0"/>
              </a:defRPr>
            </a:lvl1pPr>
          </a:lstStyle>
          <a:p>
            <a:pPr fontAlgn="base">
              <a:spcBef>
                <a:spcPct val="0"/>
              </a:spcBef>
              <a:spcAft>
                <a:spcPct val="0"/>
              </a:spcAft>
              <a:defRPr/>
            </a:pPr>
            <a:fld id="{62F06609-4776-4090-8098-646D5625370F}" type="slidenum">
              <a:rPr lang="hu-HU" altLang="hu-HU" kern="1200">
                <a:ea typeface="+mn-ea"/>
              </a:rPr>
              <a:pPr fontAlgn="base">
                <a:spcBef>
                  <a:spcPct val="0"/>
                </a:spcBef>
                <a:spcAft>
                  <a:spcPct val="0"/>
                </a:spcAft>
                <a:defRPr/>
              </a:pPr>
              <a:t>‹#›</a:t>
            </a:fld>
            <a:endParaRPr lang="hu-HU" altLang="hu-HU" kern="1200">
              <a:ea typeface="+mn-ea"/>
            </a:endParaRPr>
          </a:p>
        </p:txBody>
      </p:sp>
    </p:spTree>
    <p:extLst>
      <p:ext uri="{BB962C8B-B14F-4D97-AF65-F5344CB8AC3E}">
        <p14:creationId xmlns:p14="http://schemas.microsoft.com/office/powerpoint/2010/main" val="3805974434"/>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8" name="Google Shape;8;p1"/>
          <p:cNvSpPr txBox="1">
            <a:spLocks noGrp="1"/>
          </p:cNvSpPr>
          <p:nvPr>
            <p:ph type="sldNum" idx="12"/>
          </p:nvPr>
        </p:nvSpPr>
        <p:spPr bwMode="auto">
          <a:xfrm>
            <a:off x="8473559"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latin typeface="Arial" pitchFamily="34" charset="0"/>
                <a:cs typeface="Arial" pitchFamily="34" charset="0"/>
                <a:sym typeface="Arial" pitchFamily="34" charset="0"/>
              </a:defRPr>
            </a:lvl1pPr>
          </a:lstStyle>
          <a:p>
            <a:pPr fontAlgn="base">
              <a:spcBef>
                <a:spcPct val="0"/>
              </a:spcBef>
              <a:spcAft>
                <a:spcPct val="0"/>
              </a:spcAft>
              <a:defRPr/>
            </a:pPr>
            <a:fld id="{62F06609-4776-4090-8098-646D5625370F}" type="slidenum">
              <a:rPr lang="hu-HU" altLang="hu-HU" kern="1200">
                <a:ea typeface="+mn-ea"/>
              </a:rPr>
              <a:pPr fontAlgn="base">
                <a:spcBef>
                  <a:spcPct val="0"/>
                </a:spcBef>
                <a:spcAft>
                  <a:spcPct val="0"/>
                </a:spcAft>
                <a:defRPr/>
              </a:pPr>
              <a:t>‹#›</a:t>
            </a:fld>
            <a:endParaRPr lang="hu-HU" altLang="hu-HU" kern="1200">
              <a:ea typeface="+mn-ea"/>
            </a:endParaRPr>
          </a:p>
        </p:txBody>
      </p:sp>
    </p:spTree>
    <p:extLst>
      <p:ext uri="{BB962C8B-B14F-4D97-AF65-F5344CB8AC3E}">
        <p14:creationId xmlns:p14="http://schemas.microsoft.com/office/powerpoint/2010/main" val="211823228"/>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p:cNvSpPr txBox="1">
            <a:spLocks noGrp="1"/>
          </p:cNvSpPr>
          <p:nvPr>
            <p:ph type="title"/>
          </p:nvPr>
        </p:nvSpPr>
        <p:spPr bwMode="auto">
          <a:xfrm>
            <a:off x="311150" y="445295"/>
            <a:ext cx="8521700" cy="57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7" name="Google Shape;7;p1"/>
          <p:cNvSpPr txBox="1">
            <a:spLocks noGrp="1"/>
          </p:cNvSpPr>
          <p:nvPr>
            <p:ph type="body" idx="1"/>
          </p:nvPr>
        </p:nvSpPr>
        <p:spPr bwMode="auto">
          <a:xfrm>
            <a:off x="311150" y="1152526"/>
            <a:ext cx="8521700" cy="341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hu-HU" altLang="hu-HU" smtClean="0">
              <a:sym typeface="Arial" charset="0"/>
            </a:endParaRPr>
          </a:p>
        </p:txBody>
      </p:sp>
      <p:sp>
        <p:nvSpPr>
          <p:cNvPr id="1028" name="Google Shape;8;p1"/>
          <p:cNvSpPr txBox="1">
            <a:spLocks noGrp="1"/>
          </p:cNvSpPr>
          <p:nvPr>
            <p:ph type="sldNum" idx="12"/>
          </p:nvPr>
        </p:nvSpPr>
        <p:spPr bwMode="auto">
          <a:xfrm>
            <a:off x="8473543" y="4663681"/>
            <a:ext cx="5492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a:buClr>
                <a:srgbClr val="000000"/>
              </a:buClr>
              <a:buFont typeface="Arial" pitchFamily="34" charset="0"/>
              <a:buNone/>
              <a:defRPr sz="1000">
                <a:solidFill>
                  <a:srgbClr val="595959"/>
                </a:solidFill>
                <a:latin typeface="Arial" pitchFamily="34" charset="0"/>
                <a:cs typeface="Arial" pitchFamily="34" charset="0"/>
                <a:sym typeface="Arial" pitchFamily="34" charset="0"/>
              </a:defRPr>
            </a:lvl1pPr>
          </a:lstStyle>
          <a:p>
            <a:pPr fontAlgn="base">
              <a:spcBef>
                <a:spcPct val="0"/>
              </a:spcBef>
              <a:spcAft>
                <a:spcPct val="0"/>
              </a:spcAft>
              <a:defRPr/>
            </a:pPr>
            <a:fld id="{62F06609-4776-4090-8098-646D5625370F}" type="slidenum">
              <a:rPr lang="hu-HU" altLang="hu-HU" kern="1200">
                <a:ea typeface="+mn-ea"/>
              </a:rPr>
              <a:pPr fontAlgn="base">
                <a:spcBef>
                  <a:spcPct val="0"/>
                </a:spcBef>
                <a:spcAft>
                  <a:spcPct val="0"/>
                </a:spcAft>
                <a:defRPr/>
              </a:pPr>
              <a:t>‹#›</a:t>
            </a:fld>
            <a:endParaRPr lang="hu-HU" altLang="hu-HU" kern="1200">
              <a:ea typeface="+mn-ea"/>
            </a:endParaRPr>
          </a:p>
        </p:txBody>
      </p:sp>
    </p:spTree>
    <p:extLst>
      <p:ext uri="{BB962C8B-B14F-4D97-AF65-F5344CB8AC3E}">
        <p14:creationId xmlns:p14="http://schemas.microsoft.com/office/powerpoint/2010/main" val="4282049679"/>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image" Target="../media/image3.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hyperlink" Target="https://pixabay.com/hu/vectors/szem%C3%BCveg-keret-k%C3%A9k-light-blue-312277/" TargetMode="External"/><Relationship Id="rId5" Type="http://schemas.openxmlformats.org/officeDocument/2006/relationships/image" Target="../media/image3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89.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unsplash.com/photos/8ZAxI5FwjFo" TargetMode="Externa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8.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9.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png"/><Relationship Id="rId5" Type="http://schemas.openxmlformats.org/officeDocument/2006/relationships/image" Target="../media/image3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90.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5.png"/><Relationship Id="rId5" Type="http://schemas.openxmlformats.org/officeDocument/2006/relationships/image" Target="../media/image3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1.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2.xml"/><Relationship Id="rId7" Type="http://schemas.openxmlformats.org/officeDocument/2006/relationships/image" Target="../media/image3.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hyperlink" Target="https://pixabay.com/hu/photos/kocka-v%C3%ADz-sz%C3%ADnes-nedves-kock%C3%A1k-3141461/" TargetMode="External"/><Relationship Id="rId5" Type="http://schemas.openxmlformats.org/officeDocument/2006/relationships/image" Target="../media/image3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00.xml"/><Relationship Id="rId7" Type="http://schemas.openxmlformats.org/officeDocument/2006/relationships/image" Target="../media/image3.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hyperlink" Target="https://www.pexels.com/hu-hu/foto/1927115/" TargetMode="External"/><Relationship Id="rId5" Type="http://schemas.openxmlformats.org/officeDocument/2006/relationships/image" Target="../media/image40.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23.xml"/><Relationship Id="rId7" Type="http://schemas.openxmlformats.org/officeDocument/2006/relationships/hyperlink" Target="https://pixabay.com/hu/photos/t%C3%A9l-fagy-h%C3%B3-n%C3%A1d-park-fagy%C3%A1s-j%C3%A9g-1943369/" TargetMode="Externa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41.jpeg"/><Relationship Id="rId5" Type="http://schemas.openxmlformats.org/officeDocument/2006/relationships/hyperlink" Target="https://tudasbazis.sulinet.hu/hu/termeszettudomanyok/fizika/fizika-10-evfolyam/halmazallapot-valtozasok/halmazallapotvaltozasok"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4.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hyperlink" Target="https://pxhere.com/hu/photo/1280364"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5.xml"/><Relationship Id="rId7" Type="http://schemas.openxmlformats.org/officeDocument/2006/relationships/image" Target="../media/image3.pn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hyperlink" Target="https://tudasbazis.sulinet.hu/hu/termeszettudomanyok/termeszetismeret/ember-a-termeszetben-3-osztaly/a-viz-halmazallapotai/legnemu-halmazallapotu-viz" TargetMode="External"/><Relationship Id="rId5" Type="http://schemas.openxmlformats.org/officeDocument/2006/relationships/image" Target="../media/image42.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hyperlink" Target="https://pixabay.com/hu/illustrations/k%C3%A1v%C3%A9-cs%C3%A9sze-mokka-fekete-feh%C3%A9r-1829984/" TargetMode="External"/><Relationship Id="rId3" Type="http://schemas.openxmlformats.org/officeDocument/2006/relationships/slideLayout" Target="../slideLayouts/slideLayout256.xml"/><Relationship Id="rId7" Type="http://schemas.openxmlformats.org/officeDocument/2006/relationships/image" Target="../media/image44.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hyperlink" Target="https://www.pexels.com/hu-hu/foto/767741/" TargetMode="External"/><Relationship Id="rId5" Type="http://schemas.openxmlformats.org/officeDocument/2006/relationships/image" Target="../media/image43.png"/><Relationship Id="rId4" Type="http://schemas.openxmlformats.org/officeDocument/2006/relationships/notesSlide" Target="../notesSlides/notesSlide32.xml"/><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67.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3.png"/><Relationship Id="rId5" Type="http://schemas.openxmlformats.org/officeDocument/2006/relationships/image" Target="../media/image45.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3.png"/><Relationship Id="rId5" Type="http://schemas.openxmlformats.org/officeDocument/2006/relationships/hyperlink" Target="https://tudasbazis.sulinet.hu/hu/termeszettudomanyok/termeszetismeret/ember-a-termeszetben-6-osztaly/halmazallapot-valtozasok-es-az-idojaras-valtozasai/lecsapodas"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78.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slideLayout" Target="../slideLayouts/slideLayout3.xml"/><Relationship Id="rId7" Type="http://schemas.openxmlformats.org/officeDocument/2006/relationships/image" Target="../media/image47.jpeg"/><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hyperlink" Target="https://pxhere.com/hu/photo/594670" TargetMode="External"/><Relationship Id="rId5" Type="http://schemas.openxmlformats.org/officeDocument/2006/relationships/image" Target="../media/image46.jpeg"/><Relationship Id="rId10" Type="http://schemas.openxmlformats.org/officeDocument/2006/relationships/image" Target="../media/image3.png"/><Relationship Id="rId4" Type="http://schemas.openxmlformats.org/officeDocument/2006/relationships/notesSlide" Target="../notesSlides/notesSlide39.xml"/><Relationship Id="rId9" Type="http://schemas.openxmlformats.org/officeDocument/2006/relationships/hyperlink" Target="https://pxhere.com/hu/photo/697061"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3.png"/><Relationship Id="rId5" Type="http://schemas.openxmlformats.org/officeDocument/2006/relationships/hyperlink" Target="https://pxhere.com/hu/photo/594670" TargetMode="External"/><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hyperlink" Target="https://pxhere.com/hu/photo/594670" TargetMode="External"/><Relationship Id="rId5" Type="http://schemas.openxmlformats.org/officeDocument/2006/relationships/image" Target="../media/image49.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pixabay.com/hu/photos/sivatag-homok-sz%C3%A1raz-h%C3%A1tt%C3%A9r-3280721/" TargetMode="External"/><Relationship Id="rId13" Type="http://schemas.openxmlformats.org/officeDocument/2006/relationships/image" Target="../media/image12.jpeg"/><Relationship Id="rId18" Type="http://schemas.openxmlformats.org/officeDocument/2006/relationships/image" Target="../media/image15.jpeg"/><Relationship Id="rId3" Type="http://schemas.openxmlformats.org/officeDocument/2006/relationships/slideLayout" Target="../slideLayouts/slideLayout47.xml"/><Relationship Id="rId21" Type="http://schemas.openxmlformats.org/officeDocument/2006/relationships/hyperlink" Target="https://pixabay.com/hu/illustrations/origami-hajtogat%C3%A1ssal-mad%C3%A1r-rep%C3%BCl-927766/" TargetMode="External"/><Relationship Id="rId7" Type="http://schemas.openxmlformats.org/officeDocument/2006/relationships/image" Target="../media/image9.jpeg"/><Relationship Id="rId12" Type="http://schemas.openxmlformats.org/officeDocument/2006/relationships/hyperlink" Target="https://pixabay.com/hu/photos/%C5%91szi-dekor%C3%A1ci%C3%B3-makk-gesztenye-4546696/" TargetMode="External"/><Relationship Id="rId17" Type="http://schemas.openxmlformats.org/officeDocument/2006/relationships/hyperlink" Target="https://pixabay.com/hu/photos/szalma-alom-term%C3%A9szetes-anyagok-612863/" TargetMode="External"/><Relationship Id="rId2" Type="http://schemas.openxmlformats.org/officeDocument/2006/relationships/audio" Target="../media/media6.wav"/><Relationship Id="rId16" Type="http://schemas.openxmlformats.org/officeDocument/2006/relationships/image" Target="../media/image14.jpeg"/><Relationship Id="rId20" Type="http://schemas.openxmlformats.org/officeDocument/2006/relationships/image" Target="../media/image16.jpeg"/><Relationship Id="rId1" Type="http://schemas.microsoft.com/office/2007/relationships/media" Target="../media/media6.wav"/><Relationship Id="rId6" Type="http://schemas.openxmlformats.org/officeDocument/2006/relationships/hyperlink" Target="https://pixabay.com/hu/photos/k%C3%B6vek-kavics-term%C3%A9szetes-k%C5%91-3585164/" TargetMode="External"/><Relationship Id="rId11" Type="http://schemas.openxmlformats.org/officeDocument/2006/relationships/image" Target="../media/image11.jpeg"/><Relationship Id="rId5" Type="http://schemas.openxmlformats.org/officeDocument/2006/relationships/image" Target="../media/image8.jpeg"/><Relationship Id="rId15" Type="http://schemas.openxmlformats.org/officeDocument/2006/relationships/hyperlink" Target="https://www.piqsels.com/hu/public-domain-photo-fhiyn" TargetMode="External"/><Relationship Id="rId10" Type="http://schemas.openxmlformats.org/officeDocument/2006/relationships/hyperlink" Target="https://pixabay.com/hu/photos/vas-ac%C3%A9l-ipar%C3%A1g-f%C3%A9m-h%C3%A1tt%C3%A9rk%C3%A9p-3141292/" TargetMode="External"/><Relationship Id="rId19" Type="http://schemas.openxmlformats.org/officeDocument/2006/relationships/hyperlink" Target="https://pixabay.com/hu/photos/ice-j%C3%A9g-h%C3%B3-eiskristalle-fagyasztva-4215431/" TargetMode="External"/><Relationship Id="rId4" Type="http://schemas.openxmlformats.org/officeDocument/2006/relationships/notesSlide" Target="../notesSlides/notesSlide6.xml"/><Relationship Id="rId9" Type="http://schemas.openxmlformats.org/officeDocument/2006/relationships/image" Target="../media/image10.jpeg"/><Relationship Id="rId14" Type="http://schemas.openxmlformats.org/officeDocument/2006/relationships/image" Target="../media/image13.png"/><Relationship Id="rId22"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hyperlink" Target="https://www.publicdomainpictures.net/hu/view-image.php?image=17614&amp;picture=pohar-tej" TargetMode="External"/><Relationship Id="rId13" Type="http://schemas.openxmlformats.org/officeDocument/2006/relationships/image" Target="../media/image21.png"/><Relationship Id="rId18" Type="http://schemas.openxmlformats.org/officeDocument/2006/relationships/hyperlink" Target="https://pixabay.com/hu/photos/lufi-%C3%B6r%C3%B6m-sz%C3%B3rakoz%C3%A1s-l%C3%A9gg%C3%B6mb-1707543/" TargetMode="External"/><Relationship Id="rId3" Type="http://schemas.openxmlformats.org/officeDocument/2006/relationships/slideLayout" Target="../slideLayouts/slideLayout58.xml"/><Relationship Id="rId21" Type="http://schemas.openxmlformats.org/officeDocument/2006/relationships/image" Target="../media/image25.jpeg"/><Relationship Id="rId7" Type="http://schemas.openxmlformats.org/officeDocument/2006/relationships/image" Target="../media/image18.jpeg"/><Relationship Id="rId12" Type="http://schemas.openxmlformats.org/officeDocument/2006/relationships/hyperlink" Target="https://pixabay.com/hu/photos/ocean-tenger-hull%C3%A1m-tengerpart-3697765/" TargetMode="External"/><Relationship Id="rId17" Type="http://schemas.openxmlformats.org/officeDocument/2006/relationships/image" Target="../media/image23.jpeg"/><Relationship Id="rId2" Type="http://schemas.openxmlformats.org/officeDocument/2006/relationships/audio" Target="../media/media7.wav"/><Relationship Id="rId16" Type="http://schemas.openxmlformats.org/officeDocument/2006/relationships/hyperlink" Target="https://pixabay.com/hu/photos/viseljen-pik%C3%A1ns-gy%C3%BCm%C3%B6lcsl%C3%A9-gy%C3%BCm%C3%B6lcsl%C3%A9-3835068/" TargetMode="External"/><Relationship Id="rId20" Type="http://schemas.openxmlformats.org/officeDocument/2006/relationships/hyperlink" Target="https://pixabay.com/hu/photos/a-tea-a-cs%C3%A9sz%C3%A9ben-t%C3%B6r%C3%B6k-tea-cs%C3%A9sze-3640923/" TargetMode="External"/><Relationship Id="rId1" Type="http://schemas.microsoft.com/office/2007/relationships/media" Target="../media/media7.wav"/><Relationship Id="rId6" Type="http://schemas.openxmlformats.org/officeDocument/2006/relationships/hyperlink" Target="https://pixabay.com/hu/photos/csepp-v%C3%ADzzel-injekci%C3%B3-v%C3%ADz-cs%C3%B6p%C3%B6g-545377/" TargetMode="External"/><Relationship Id="rId11" Type="http://schemas.openxmlformats.org/officeDocument/2006/relationships/image" Target="../media/image20.jpeg"/><Relationship Id="rId5" Type="http://schemas.openxmlformats.org/officeDocument/2006/relationships/image" Target="../media/image17.jpeg"/><Relationship Id="rId15" Type="http://schemas.openxmlformats.org/officeDocument/2006/relationships/image" Target="../media/image22.png"/><Relationship Id="rId23" Type="http://schemas.openxmlformats.org/officeDocument/2006/relationships/image" Target="../media/image3.png"/><Relationship Id="rId10" Type="http://schemas.openxmlformats.org/officeDocument/2006/relationships/hyperlink" Target="https://pixabay.com/hu/photos/%C3%BCd%C3%ADt%C5%91-sz%C3%B6rp-limon%C3%A1d%C3%A9-poh%C3%A1r-terasz-892268/" TargetMode="External"/><Relationship Id="rId19" Type="http://schemas.openxmlformats.org/officeDocument/2006/relationships/image" Target="../media/image24.png"/><Relationship Id="rId4" Type="http://schemas.openxmlformats.org/officeDocument/2006/relationships/notesSlide" Target="../notesSlides/notesSlide7.xml"/><Relationship Id="rId9" Type="http://schemas.openxmlformats.org/officeDocument/2006/relationships/image" Target="../media/image19.jpeg"/><Relationship Id="rId14" Type="http://schemas.openxmlformats.org/officeDocument/2006/relationships/hyperlink" Target="https://www.hippopx.com/hu/baobab-oil-plant-oil-natural-oil-adansonia-digitata-baobab-seed-oil-liquid-gold-cosmetics-235252" TargetMode="External"/><Relationship Id="rId22" Type="http://schemas.openxmlformats.org/officeDocument/2006/relationships/hyperlink" Target="https://pixnio.com/hu/elelmiszer-ital/kave/kave-csesze-eszpresszo-ital-cappuccino-ital-laptop-szamitogep"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pixabay.com/hu/photos/lufi-%C3%B6r%C3%B6m-sz%C3%B3rakoz%C3%A1s-l%C3%A9gg%C3%B6mb-1707543/" TargetMode="External"/><Relationship Id="rId3" Type="http://schemas.openxmlformats.org/officeDocument/2006/relationships/slideLayout" Target="../slideLayouts/slideLayout69.xml"/><Relationship Id="rId7" Type="http://schemas.openxmlformats.org/officeDocument/2006/relationships/image" Target="../media/image27.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hyperlink" Target="https://www.piqsels.com/hu/public-domain-photo-fhiyn" TargetMode="External"/><Relationship Id="rId5" Type="http://schemas.openxmlformats.org/officeDocument/2006/relationships/image" Target="../media/image26.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619100" y="360000"/>
            <a:ext cx="7524900" cy="120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sz="3600">
                <a:latin typeface="Roboto"/>
                <a:ea typeface="Roboto"/>
                <a:cs typeface="Roboto"/>
                <a:sym typeface="Roboto"/>
              </a:rPr>
              <a:t>Élményből tudást Természetesen</a:t>
            </a:r>
            <a:br>
              <a:rPr lang="hu" sz="3600">
                <a:latin typeface="Roboto"/>
                <a:ea typeface="Roboto"/>
                <a:cs typeface="Roboto"/>
                <a:sym typeface="Roboto"/>
              </a:rPr>
            </a:br>
            <a:r>
              <a:rPr lang="hu" sz="3600">
                <a:latin typeface="Roboto"/>
                <a:ea typeface="Roboto"/>
                <a:cs typeface="Roboto"/>
                <a:sym typeface="Roboto"/>
              </a:rPr>
              <a:t>a Mátra Múzeumban</a:t>
            </a:r>
            <a:endParaRPr sz="3600">
              <a:latin typeface="Roboto"/>
              <a:ea typeface="Roboto"/>
              <a:cs typeface="Roboto"/>
              <a:sym typeface="Roboto"/>
            </a:endParaRPr>
          </a:p>
        </p:txBody>
      </p:sp>
      <p:pic>
        <p:nvPicPr>
          <p:cNvPr id="55" name="Google Shape;55;p1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09947" y="360000"/>
            <a:ext cx="895225" cy="1201650"/>
          </a:xfrm>
          <a:prstGeom prst="rect">
            <a:avLst/>
          </a:prstGeom>
          <a:noFill/>
          <a:ln>
            <a:noFill/>
          </a:ln>
        </p:spPr>
      </p:pic>
      <p:sp>
        <p:nvSpPr>
          <p:cNvPr id="56" name="Google Shape;56;p13"/>
          <p:cNvSpPr/>
          <p:nvPr/>
        </p:nvSpPr>
        <p:spPr>
          <a:xfrm>
            <a:off x="0" y="0"/>
            <a:ext cx="360000" cy="5143500"/>
          </a:xfrm>
          <a:prstGeom prst="rect">
            <a:avLst/>
          </a:prstGeom>
          <a:solidFill>
            <a:srgbClr val="85A5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a:spLocks noGrp="1"/>
          </p:cNvSpPr>
          <p:nvPr>
            <p:ph type="ctrTitle"/>
          </p:nvPr>
        </p:nvSpPr>
        <p:spPr>
          <a:xfrm>
            <a:off x="608825" y="4680000"/>
            <a:ext cx="4790400" cy="46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hu" sz="1200">
                <a:latin typeface="Roboto"/>
                <a:ea typeface="Roboto"/>
                <a:cs typeface="Roboto"/>
                <a:sym typeface="Roboto"/>
              </a:rPr>
              <a:t>EFOP-3.3.6-17-2017-00001</a:t>
            </a:r>
            <a:br>
              <a:rPr lang="hu" sz="1200">
                <a:latin typeface="Roboto"/>
                <a:ea typeface="Roboto"/>
                <a:cs typeface="Roboto"/>
                <a:sym typeface="Roboto"/>
              </a:rPr>
            </a:br>
            <a:r>
              <a:rPr lang="hu" sz="1200">
                <a:latin typeface="Roboto"/>
                <a:ea typeface="Roboto"/>
                <a:cs typeface="Roboto"/>
                <a:sym typeface="Roboto"/>
              </a:rPr>
              <a:t>Élményből tudást – Természetesen a Mátra Múzeumban</a:t>
            </a:r>
            <a:endParaRPr sz="1200">
              <a:latin typeface="Roboto"/>
              <a:ea typeface="Roboto"/>
              <a:cs typeface="Roboto"/>
              <a:sym typeface="Roboto"/>
            </a:endParaRPr>
          </a:p>
        </p:txBody>
      </p:sp>
      <p:pic>
        <p:nvPicPr>
          <p:cNvPr id="58" name="Google Shape;58;p1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353746" y="1833962"/>
            <a:ext cx="4790399" cy="3310103"/>
          </a:xfrm>
          <a:prstGeom prst="rect">
            <a:avLst/>
          </a:prstGeom>
          <a:noFill/>
          <a:ln>
            <a:noFill/>
          </a:ln>
        </p:spPr>
      </p:pic>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6275" y="14382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87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a:latin typeface="Roboto"/>
                <a:ea typeface="Roboto"/>
                <a:cs typeface="Roboto"/>
                <a:sym typeface="Roboto"/>
              </a:rPr>
              <a:t>9</a:t>
            </a:r>
            <a:r>
              <a:rPr lang="hu" sz="1200" dirty="0" smtClean="0">
                <a:latin typeface="Roboto"/>
                <a:ea typeface="Roboto"/>
                <a:cs typeface="Roboto"/>
                <a:sym typeface="Roboto"/>
              </a:rPr>
              <a:t>.</a:t>
            </a:r>
            <a:endParaRPr sz="1200" dirty="0">
              <a:latin typeface="Roboto"/>
              <a:ea typeface="Roboto"/>
              <a:cs typeface="Roboto"/>
              <a:sym typeface="Roboto"/>
            </a:endParaRPr>
          </a:p>
        </p:txBody>
      </p:sp>
      <p:sp>
        <p:nvSpPr>
          <p:cNvPr id="2" name="Szövegdoboz 1"/>
          <p:cNvSpPr txBox="1"/>
          <p:nvPr/>
        </p:nvSpPr>
        <p:spPr>
          <a:xfrm>
            <a:off x="1028704" y="1390650"/>
            <a:ext cx="7439025" cy="2185214"/>
          </a:xfrm>
          <a:prstGeom prst="rect">
            <a:avLst/>
          </a:prstGeom>
          <a:noFill/>
        </p:spPr>
        <p:txBody>
          <a:bodyPr wrap="square" rtlCol="0">
            <a:spAutoFit/>
          </a:bodyPr>
          <a:lstStyle/>
          <a:p>
            <a:pPr eaLnBrk="1" fontAlgn="base" hangingPunct="1">
              <a:lnSpc>
                <a:spcPct val="150000"/>
              </a:lnSpc>
              <a:spcBef>
                <a:spcPct val="0"/>
              </a:spcBef>
              <a:spcAft>
                <a:spcPct val="0"/>
              </a:spcAft>
              <a:buClrTx/>
              <a:buFontTx/>
              <a:buNone/>
            </a:pPr>
            <a:r>
              <a:rPr lang="hu-HU" altLang="hu-HU" sz="1800" kern="1200" dirty="0">
                <a:solidFill>
                  <a:srgbClr val="002060"/>
                </a:solidFill>
                <a:latin typeface="Roboto" panose="020B0604020202020204" charset="0"/>
                <a:ea typeface="Roboto" panose="020B0604020202020204" charset="0"/>
              </a:rPr>
              <a:t>Folytasd a mondatokat!</a:t>
            </a:r>
          </a:p>
          <a:p>
            <a:pPr eaLnBrk="1" fontAlgn="base" hangingPunct="1">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Szilárd halmazállapotú anyag például: a fa, fém, m</a:t>
            </a:r>
            <a:r>
              <a:rPr lang="hu-HU" altLang="hu-HU" sz="1800" kern="1200" dirty="0">
                <a:solidFill>
                  <a:prstClr val="black"/>
                </a:solidFill>
                <a:latin typeface="Calibri" panose="020F0502020204030204" pitchFamily="34" charset="0"/>
                <a:ea typeface="Roboto" panose="020B0604020202020204" charset="0"/>
              </a:rPr>
              <a:t>ű</a:t>
            </a:r>
            <a:r>
              <a:rPr lang="hu-HU" altLang="hu-HU" sz="1800" kern="1200" dirty="0">
                <a:solidFill>
                  <a:prstClr val="black"/>
                </a:solidFill>
                <a:latin typeface="Roboto" panose="020B0604020202020204" charset="0"/>
                <a:ea typeface="Roboto" panose="020B0604020202020204" charset="0"/>
              </a:rPr>
              <a:t>anyag,kő………….</a:t>
            </a:r>
          </a:p>
          <a:p>
            <a:pPr eaLnBrk="1" fontAlgn="base" hangingPunct="1">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Folyékony halmazállapotú anyag például: a víz, tea, tej, folyó,………….</a:t>
            </a:r>
          </a:p>
          <a:p>
            <a:pPr eaLnBrk="1" fontAlgn="base" hangingPunct="1">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Légnem</a:t>
            </a:r>
            <a:r>
              <a:rPr lang="hu-HU" altLang="hu-HU" sz="1800" kern="1200" dirty="0">
                <a:solidFill>
                  <a:prstClr val="black"/>
                </a:solidFill>
                <a:latin typeface="Calibri" panose="020F0502020204030204" pitchFamily="34" charset="0"/>
                <a:ea typeface="Roboto" panose="020B0604020202020204" charset="0"/>
              </a:rPr>
              <a:t>ű</a:t>
            </a:r>
            <a:r>
              <a:rPr lang="hu-HU" altLang="hu-HU" sz="1800" kern="1200" dirty="0">
                <a:solidFill>
                  <a:prstClr val="black"/>
                </a:solidFill>
                <a:latin typeface="Roboto" panose="020B0604020202020204" charset="0"/>
                <a:ea typeface="Roboto" panose="020B0604020202020204" charset="0"/>
              </a:rPr>
              <a:t> halmazállapotú anyag például: a levegő, hélium gáz,………….</a:t>
            </a:r>
          </a:p>
          <a:p>
            <a:pPr eaLnBrk="1" fontAlgn="base" hangingPunct="1">
              <a:spcBef>
                <a:spcPct val="0"/>
              </a:spcBef>
              <a:spcAft>
                <a:spcPct val="0"/>
              </a:spcAft>
              <a:buClrTx/>
              <a:buFontTx/>
              <a:buNone/>
            </a:pPr>
            <a:endParaRPr lang="hu-HU" altLang="hu-HU" kern="1200" dirty="0">
              <a:solidFill>
                <a:prstClr val="black"/>
              </a:solidFill>
            </a:endParaRPr>
          </a:p>
          <a:p>
            <a:endParaRPr lang="hu-HU" dirty="0"/>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9429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75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71683"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charset="0"/>
                <a:cs typeface="Arial" charset="0"/>
                <a:sym typeface="Roboto" charset="0"/>
              </a:rPr>
              <a:t>EFOP-3.3.6-17-2017-00001 Élményből tudást – Természetesen a Mátra Múzeumban</a:t>
            </a:r>
          </a:p>
        </p:txBody>
      </p:sp>
      <p:sp>
        <p:nvSpPr>
          <p:cNvPr id="71684" name="Google Shape;148;p23"/>
          <p:cNvSpPr txBox="1">
            <a:spLocks noGrp="1"/>
          </p:cNvSpPr>
          <p:nvPr>
            <p:ph type="ctrTitle" idx="4294967295"/>
          </p:nvPr>
        </p:nvSpPr>
        <p:spPr>
          <a:xfrm>
            <a:off x="8487832" y="4788694"/>
            <a:ext cx="657225" cy="354806"/>
          </a:xfrm>
        </p:spPr>
        <p:txBody>
          <a:bodyPr anchor="ctr"/>
          <a:lstStyle/>
          <a:p>
            <a:pPr algn="r" eaLnBrk="1" hangingPunct="1">
              <a:buSzPts val="2800"/>
            </a:pPr>
            <a:r>
              <a:rPr lang="hu-HU" altLang="hu-HU" sz="1200" dirty="0" smtClean="0">
                <a:latin typeface="Roboto" charset="0"/>
                <a:cs typeface="Arial" charset="0"/>
                <a:sym typeface="Roboto" charset="0"/>
              </a:rPr>
              <a:t>10.</a:t>
            </a:r>
          </a:p>
        </p:txBody>
      </p:sp>
      <p:sp>
        <p:nvSpPr>
          <p:cNvPr id="71685" name="Szövegdoboz 1"/>
          <p:cNvSpPr txBox="1">
            <a:spLocks noChangeArrowheads="1"/>
          </p:cNvSpPr>
          <p:nvPr/>
        </p:nvSpPr>
        <p:spPr bwMode="auto">
          <a:xfrm>
            <a:off x="581025" y="612297"/>
            <a:ext cx="5334000" cy="361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lnSpc>
                <a:spcPts val="2500"/>
              </a:lnSpc>
              <a:spcBef>
                <a:spcPct val="0"/>
              </a:spcBef>
              <a:spcAft>
                <a:spcPct val="0"/>
              </a:spcAft>
              <a:buClrTx/>
              <a:buFontTx/>
              <a:buNone/>
            </a:pPr>
            <a:r>
              <a:rPr lang="hu-HU" altLang="hu-HU" sz="1700" kern="1200" dirty="0" smtClean="0">
                <a:solidFill>
                  <a:srgbClr val="660066"/>
                </a:solidFill>
                <a:latin typeface="Roboto" panose="020B0604020202020204" charset="0"/>
                <a:ea typeface="Roboto" panose="020B0604020202020204" charset="0"/>
              </a:rPr>
              <a:t>Szorgalmi feladat:</a:t>
            </a:r>
          </a:p>
          <a:p>
            <a:pPr eaLnBrk="1" fontAlgn="base" hangingPunct="1">
              <a:lnSpc>
                <a:spcPts val="2500"/>
              </a:lnSpc>
              <a:spcBef>
                <a:spcPct val="0"/>
              </a:spcBef>
              <a:spcAft>
                <a:spcPct val="0"/>
              </a:spcAft>
              <a:buClrTx/>
              <a:buFontTx/>
              <a:buNone/>
            </a:pPr>
            <a:endParaRPr lang="hu-HU" altLang="hu-HU" sz="1700" kern="1200" dirty="0" smtClean="0">
              <a:solidFill>
                <a:srgbClr val="660066"/>
              </a:solidFill>
              <a:latin typeface="Roboto" panose="020B0604020202020204" charset="0"/>
              <a:ea typeface="Roboto" panose="020B0604020202020204" charset="0"/>
            </a:endParaRPr>
          </a:p>
          <a:p>
            <a:pPr eaLnBrk="1" fontAlgn="base" hangingPunct="1">
              <a:lnSpc>
                <a:spcPts val="2500"/>
              </a:lnSpc>
              <a:spcBef>
                <a:spcPct val="0"/>
              </a:spcBef>
              <a:spcAft>
                <a:spcPct val="0"/>
              </a:spcAft>
              <a:buClrTx/>
              <a:buFontTx/>
              <a:buNone/>
            </a:pPr>
            <a:r>
              <a:rPr lang="hu-HU" altLang="hu-HU" sz="1700" kern="1200" dirty="0" smtClean="0">
                <a:solidFill>
                  <a:prstClr val="black"/>
                </a:solidFill>
                <a:latin typeface="Roboto" panose="020B0604020202020204" charset="0"/>
                <a:ea typeface="Roboto" panose="020B0604020202020204" charset="0"/>
              </a:rPr>
              <a:t>Kérd meg a sz</a:t>
            </a:r>
            <a:r>
              <a:rPr lang="hu-HU" altLang="hu-HU" sz="1700" kern="1200" dirty="0" smtClean="0">
                <a:solidFill>
                  <a:prstClr val="black"/>
                </a:solidFill>
                <a:latin typeface="+mj-lt"/>
                <a:ea typeface="Roboto" panose="020B0604020202020204" charset="0"/>
              </a:rPr>
              <a:t>ü</a:t>
            </a:r>
            <a:r>
              <a:rPr lang="hu-HU" altLang="hu-HU" sz="1700" kern="1200" dirty="0" smtClean="0">
                <a:solidFill>
                  <a:prstClr val="black"/>
                </a:solidFill>
                <a:latin typeface="Roboto" panose="020B0604020202020204" charset="0"/>
                <a:ea typeface="Roboto" panose="020B0604020202020204" charset="0"/>
              </a:rPr>
              <a:t>leidet, hogy gy</a:t>
            </a:r>
            <a:r>
              <a:rPr lang="hu-HU" altLang="hu-HU" sz="1700" kern="1200" dirty="0">
                <a:solidFill>
                  <a:prstClr val="black"/>
                </a:solidFill>
                <a:latin typeface="+mj-lt"/>
                <a:ea typeface="Roboto" panose="020B0604020202020204" charset="0"/>
              </a:rPr>
              <a:t>űj</a:t>
            </a:r>
            <a:r>
              <a:rPr lang="hu-HU" altLang="hu-HU" sz="1700" kern="1200" dirty="0" smtClean="0">
                <a:solidFill>
                  <a:prstClr val="black"/>
                </a:solidFill>
                <a:latin typeface="Roboto" panose="020B0604020202020204" charset="0"/>
                <a:ea typeface="Roboto" panose="020B0604020202020204" charset="0"/>
              </a:rPr>
              <a:t>tsenek össze neked k</a:t>
            </a:r>
            <a:r>
              <a:rPr lang="hu-HU" altLang="hu-HU" sz="1700" kern="1200" dirty="0">
                <a:solidFill>
                  <a:prstClr val="black"/>
                </a:solidFill>
                <a:latin typeface="+mj-lt"/>
                <a:ea typeface="Roboto" panose="020B0604020202020204" charset="0"/>
              </a:rPr>
              <a:t>ü</a:t>
            </a:r>
            <a:r>
              <a:rPr lang="hu-HU" altLang="hu-HU" sz="1700" kern="1200" dirty="0" smtClean="0">
                <a:solidFill>
                  <a:prstClr val="black"/>
                </a:solidFill>
                <a:latin typeface="Roboto" panose="020B0604020202020204" charset="0"/>
                <a:ea typeface="Roboto" panose="020B0604020202020204" charset="0"/>
              </a:rPr>
              <a:t>lönféle anyagokat, tárgyakat. (Te is segíthetsz). </a:t>
            </a:r>
          </a:p>
          <a:p>
            <a:pPr eaLnBrk="1" fontAlgn="base" hangingPunct="1">
              <a:lnSpc>
                <a:spcPts val="2500"/>
              </a:lnSpc>
              <a:spcBef>
                <a:spcPct val="0"/>
              </a:spcBef>
              <a:spcAft>
                <a:spcPct val="0"/>
              </a:spcAft>
              <a:buClrTx/>
              <a:buFontTx/>
              <a:buNone/>
            </a:pPr>
            <a:r>
              <a:rPr lang="hu-HU" altLang="hu-HU" sz="1700" kern="1200" dirty="0" smtClean="0">
                <a:solidFill>
                  <a:prstClr val="black"/>
                </a:solidFill>
                <a:latin typeface="Roboto" panose="020B0604020202020204" charset="0"/>
                <a:ea typeface="Roboto" panose="020B0604020202020204" charset="0"/>
              </a:rPr>
              <a:t>Például: gesztenye, makk, kő, ceruza, gumi, bőr, vatta, hungarocell, tojásszeletelő, gyapjú, pamut, vászon darab, fakanál, gyurma, kréta, zsírkréta, levél, faág,felfújt lufi, víz (flakonban), homok (zacskóban), agyag, cellux…. Bármilyen anyag, tárgy megfelelő, lehetnek teljesen hétköznapi dolgok is. (A képen néhány egyszerű példát láthatsz.)</a:t>
            </a:r>
          </a:p>
        </p:txBody>
      </p:sp>
      <p:pic>
        <p:nvPicPr>
          <p:cNvPr id="6" name="Picture 2" descr="https://scontent-vie1-1.xx.fbcdn.net/v/t1.15752-9/93798774_667480937368722_7493498251002249216_n.jpg?_nc_cat=103&amp;_nc_sid=b96e70&amp;_nc_ohc=K-pT16HZzCkAX8AryTA&amp;_nc_ht=scontent-vie1-1.xx&amp;oh=301f8f568808ddd5067fed357bf9de11&amp;oe=5EC3379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815048"/>
            <a:ext cx="2283415" cy="3213438"/>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6267450" y="4040536"/>
            <a:ext cx="1838325" cy="184666"/>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saját</a:t>
            </a:r>
            <a:endParaRPr lang="hu-HU" sz="600" dirty="0">
              <a:solidFill>
                <a:srgbClr val="00B0F0"/>
              </a:solidFill>
              <a:latin typeface="Roboto" panose="020B0604020202020204" charset="0"/>
              <a:ea typeface="Roboto" panose="020B0604020202020204" charset="0"/>
            </a:endParaRPr>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4850" y="1962150"/>
            <a:ext cx="609600" cy="609600"/>
          </a:xfrm>
          <a:prstGeom prst="rect">
            <a:avLst/>
          </a:prstGeom>
        </p:spPr>
      </p:pic>
    </p:spTree>
    <p:extLst>
      <p:ext uri="{BB962C8B-B14F-4D97-AF65-F5344CB8AC3E}">
        <p14:creationId xmlns:p14="http://schemas.microsoft.com/office/powerpoint/2010/main" val="20068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91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smtClean="0">
                <a:latin typeface="Roboto"/>
                <a:ea typeface="Roboto"/>
                <a:cs typeface="Roboto"/>
                <a:sym typeface="Roboto"/>
              </a:rPr>
              <a:t>11.</a:t>
            </a:r>
            <a:endParaRPr sz="1200" dirty="0">
              <a:latin typeface="Roboto"/>
              <a:ea typeface="Roboto"/>
              <a:cs typeface="Roboto"/>
              <a:sym typeface="Roboto"/>
            </a:endParaRPr>
          </a:p>
        </p:txBody>
      </p:sp>
      <p:sp>
        <p:nvSpPr>
          <p:cNvPr id="2" name="Szövegdoboz 1"/>
          <p:cNvSpPr txBox="1"/>
          <p:nvPr/>
        </p:nvSpPr>
        <p:spPr>
          <a:xfrm>
            <a:off x="733431" y="357574"/>
            <a:ext cx="5095869" cy="4785926"/>
          </a:xfrm>
          <a:prstGeom prst="rect">
            <a:avLst/>
          </a:prstGeom>
          <a:noFill/>
        </p:spPr>
        <p:txBody>
          <a:bodyPr wrap="square" rtlCol="0">
            <a:spAutoFit/>
          </a:bodyPr>
          <a:lstStyle/>
          <a:p>
            <a:pPr eaLnBrk="1" fontAlgn="base" hangingPunct="1">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A feladat az </a:t>
            </a:r>
            <a:r>
              <a:rPr lang="hu-HU" altLang="hu-HU" sz="1800" kern="1200" dirty="0" smtClean="0">
                <a:solidFill>
                  <a:prstClr val="black"/>
                </a:solidFill>
                <a:latin typeface="Roboto" panose="020B0604020202020204" charset="0"/>
                <a:ea typeface="Roboto" panose="020B0604020202020204" charset="0"/>
              </a:rPr>
              <a:t>, hogy </a:t>
            </a:r>
            <a:r>
              <a:rPr lang="hu-HU" altLang="hu-HU" sz="1800" kern="1200" dirty="0">
                <a:solidFill>
                  <a:prstClr val="black"/>
                </a:solidFill>
                <a:latin typeface="Roboto" panose="020B0604020202020204" charset="0"/>
                <a:ea typeface="Roboto" panose="020B0604020202020204" charset="0"/>
              </a:rPr>
              <a:t>ezeket tegyék neked egy tálcára </a:t>
            </a:r>
            <a:r>
              <a:rPr lang="hu-HU" altLang="hu-HU" sz="1800" kern="1200" dirty="0" smtClean="0">
                <a:solidFill>
                  <a:prstClr val="black"/>
                </a:solidFill>
                <a:latin typeface="Roboto" panose="020B0604020202020204" charset="0"/>
                <a:ea typeface="Roboto" panose="020B0604020202020204" charset="0"/>
              </a:rPr>
              <a:t>letakarva, vagy </a:t>
            </a:r>
            <a:r>
              <a:rPr lang="hu-HU" altLang="hu-HU" sz="1800" kern="1200" dirty="0">
                <a:solidFill>
                  <a:prstClr val="black"/>
                </a:solidFill>
                <a:latin typeface="Roboto" panose="020B0604020202020204" charset="0"/>
                <a:ea typeface="Roboto" panose="020B0604020202020204" charset="0"/>
              </a:rPr>
              <a:t>egy zsákba (a lényeg, hogy ne látszódjanak a tárgyak, anyagok</a:t>
            </a:r>
            <a:r>
              <a:rPr lang="hu-HU" altLang="hu-HU" sz="1800" kern="1200" dirty="0" smtClean="0">
                <a:solidFill>
                  <a:prstClr val="black"/>
                </a:solidFill>
                <a:latin typeface="Roboto" panose="020B0604020202020204" charset="0"/>
                <a:ea typeface="Roboto" panose="020B0604020202020204" charset="0"/>
              </a:rPr>
              <a:t>), </a:t>
            </a:r>
            <a:r>
              <a:rPr lang="hu-HU" altLang="hu-HU" sz="1800" kern="1200" dirty="0">
                <a:solidFill>
                  <a:prstClr val="black"/>
                </a:solidFill>
                <a:latin typeface="Roboto" panose="020B0604020202020204" charset="0"/>
                <a:ea typeface="Roboto" panose="020B0604020202020204" charset="0"/>
              </a:rPr>
              <a:t>és Te egyesével válassz egyet köz</a:t>
            </a:r>
            <a:r>
              <a:rPr lang="hu-HU" altLang="hu-HU" sz="1800" kern="1200" dirty="0">
                <a:solidFill>
                  <a:prstClr val="black"/>
                </a:solidFill>
                <a:latin typeface="Calibri" panose="020F0502020204030204" pitchFamily="34" charset="0"/>
                <a:ea typeface="Roboto" panose="020B0604020202020204" charset="0"/>
              </a:rPr>
              <a:t>ü</a:t>
            </a:r>
            <a:r>
              <a:rPr lang="hu-HU" altLang="hu-HU" sz="1800" kern="1200" dirty="0">
                <a:solidFill>
                  <a:prstClr val="black"/>
                </a:solidFill>
                <a:latin typeface="Roboto" panose="020B0604020202020204" charset="0"/>
                <a:ea typeface="Roboto" panose="020B0604020202020204" charset="0"/>
              </a:rPr>
              <a:t>l</a:t>
            </a:r>
            <a:r>
              <a:rPr lang="hu-HU" altLang="hu-HU" sz="1800" kern="1200" dirty="0">
                <a:solidFill>
                  <a:prstClr val="black"/>
                </a:solidFill>
                <a:latin typeface="Calibri" panose="020F0502020204030204" pitchFamily="34" charset="0"/>
                <a:ea typeface="Roboto" panose="020B0604020202020204" charset="0"/>
              </a:rPr>
              <a:t>ü</a:t>
            </a:r>
            <a:r>
              <a:rPr lang="hu-HU" altLang="hu-HU" sz="1800" kern="1200" dirty="0">
                <a:solidFill>
                  <a:prstClr val="black"/>
                </a:solidFill>
                <a:latin typeface="Roboto" panose="020B0604020202020204" charset="0"/>
                <a:ea typeface="Roboto" panose="020B0604020202020204" charset="0"/>
              </a:rPr>
              <a:t>k, úgy, hogy mielőtt </a:t>
            </a:r>
            <a:r>
              <a:rPr lang="hu-HU" altLang="hu-HU" sz="1800" kern="1200" dirty="0" smtClean="0">
                <a:solidFill>
                  <a:prstClr val="black"/>
                </a:solidFill>
                <a:latin typeface="Roboto" panose="020B0604020202020204" charset="0"/>
                <a:ea typeface="Roboto" panose="020B0604020202020204" charset="0"/>
              </a:rPr>
              <a:t>megnéznéd, próbáld </a:t>
            </a:r>
            <a:r>
              <a:rPr lang="hu-HU" altLang="hu-HU" sz="1800" kern="1200" dirty="0">
                <a:solidFill>
                  <a:prstClr val="black"/>
                </a:solidFill>
                <a:latin typeface="Roboto" panose="020B0604020202020204" charset="0"/>
                <a:ea typeface="Roboto" panose="020B0604020202020204" charset="0"/>
              </a:rPr>
              <a:t>csak tapintásra kitalálni mit fogsz a kezedben. Utána vedd ki a tárgyat, </a:t>
            </a:r>
            <a:r>
              <a:rPr lang="hu-HU" altLang="hu-HU" sz="1800" kern="1200" dirty="0" smtClean="0">
                <a:solidFill>
                  <a:prstClr val="black"/>
                </a:solidFill>
                <a:latin typeface="Roboto" panose="020B0604020202020204" charset="0"/>
                <a:ea typeface="Roboto" panose="020B0604020202020204" charset="0"/>
              </a:rPr>
              <a:t>anyagdarabot</a:t>
            </a:r>
            <a:r>
              <a:rPr lang="hu-HU" altLang="hu-HU" sz="1800" kern="1200" dirty="0">
                <a:solidFill>
                  <a:prstClr val="black"/>
                </a:solidFill>
                <a:latin typeface="Roboto" panose="020B0604020202020204" charset="0"/>
                <a:ea typeface="Roboto" panose="020B0604020202020204" charset="0"/>
              </a:rPr>
              <a:t>, </a:t>
            </a:r>
            <a:r>
              <a:rPr lang="hu-HU" altLang="hu-HU" sz="1800" kern="1200" dirty="0" smtClean="0">
                <a:solidFill>
                  <a:prstClr val="black"/>
                </a:solidFill>
                <a:latin typeface="Roboto" panose="020B0604020202020204" charset="0"/>
                <a:ea typeface="Roboto" panose="020B0604020202020204" charset="0"/>
              </a:rPr>
              <a:t>nézd </a:t>
            </a:r>
            <a:r>
              <a:rPr lang="hu-HU" altLang="hu-HU" sz="1800" kern="1200" dirty="0">
                <a:solidFill>
                  <a:prstClr val="black"/>
                </a:solidFill>
                <a:latin typeface="Roboto" panose="020B0604020202020204" charset="0"/>
                <a:ea typeface="Roboto" panose="020B0604020202020204" charset="0"/>
              </a:rPr>
              <a:t>meg siker</a:t>
            </a:r>
            <a:r>
              <a:rPr lang="hu-HU" altLang="hu-HU" sz="1800" kern="1200" dirty="0">
                <a:solidFill>
                  <a:prstClr val="black"/>
                </a:solidFill>
                <a:latin typeface="Calibri" panose="020F0502020204030204" pitchFamily="34" charset="0"/>
                <a:ea typeface="Roboto" panose="020B0604020202020204" charset="0"/>
              </a:rPr>
              <a:t>ü</a:t>
            </a:r>
            <a:r>
              <a:rPr lang="hu-HU" altLang="hu-HU" sz="1800" kern="1200" dirty="0">
                <a:solidFill>
                  <a:prstClr val="black"/>
                </a:solidFill>
                <a:latin typeface="Roboto" panose="020B0604020202020204" charset="0"/>
                <a:ea typeface="Roboto" panose="020B0604020202020204" charset="0"/>
              </a:rPr>
              <a:t>lt-e </a:t>
            </a:r>
            <a:r>
              <a:rPr lang="hu-HU" altLang="hu-HU" sz="1800" kern="1200" dirty="0" smtClean="0">
                <a:solidFill>
                  <a:prstClr val="black"/>
                </a:solidFill>
                <a:latin typeface="Roboto" panose="020B0604020202020204" charset="0"/>
                <a:ea typeface="Roboto" panose="020B0604020202020204" charset="0"/>
              </a:rPr>
              <a:t>eltalálnod! Mondd </a:t>
            </a:r>
            <a:r>
              <a:rPr lang="hu-HU" altLang="hu-HU" sz="1800" kern="1200" dirty="0">
                <a:solidFill>
                  <a:prstClr val="black"/>
                </a:solidFill>
                <a:latin typeface="Roboto" panose="020B0604020202020204" charset="0"/>
                <a:ea typeface="Roboto" panose="020B0604020202020204" charset="0"/>
              </a:rPr>
              <a:t>el mi  miből kész</a:t>
            </a:r>
            <a:r>
              <a:rPr lang="hu-HU" altLang="hu-HU" sz="1800" kern="1200" dirty="0">
                <a:solidFill>
                  <a:prstClr val="black"/>
                </a:solidFill>
                <a:latin typeface="Calibri" panose="020F0502020204030204" pitchFamily="34" charset="0"/>
                <a:ea typeface="Roboto" panose="020B0604020202020204" charset="0"/>
              </a:rPr>
              <a:t>ü</a:t>
            </a:r>
            <a:r>
              <a:rPr lang="hu-HU" altLang="hu-HU" sz="1800" kern="1200" dirty="0">
                <a:solidFill>
                  <a:prstClr val="black"/>
                </a:solidFill>
                <a:latin typeface="Roboto" panose="020B0604020202020204" charset="0"/>
                <a:ea typeface="Roboto" panose="020B0604020202020204" charset="0"/>
              </a:rPr>
              <a:t>lt, mire használják, milyen a halmazállapota</a:t>
            </a:r>
            <a:r>
              <a:rPr lang="hu-HU" altLang="hu-HU" sz="1800" kern="1200" dirty="0" smtClean="0">
                <a:solidFill>
                  <a:prstClr val="black"/>
                </a:solidFill>
                <a:latin typeface="Roboto" panose="020B0604020202020204" charset="0"/>
                <a:ea typeface="Roboto" panose="020B0604020202020204" charset="0"/>
              </a:rPr>
              <a:t>..!</a:t>
            </a:r>
            <a:endParaRPr lang="hu-HU" altLang="hu-HU" sz="1800" kern="1200" dirty="0">
              <a:solidFill>
                <a:prstClr val="black"/>
              </a:solidFill>
              <a:latin typeface="Roboto" panose="020B0604020202020204" charset="0"/>
              <a:ea typeface="Roboto" panose="020B0604020202020204" charset="0"/>
            </a:endParaRPr>
          </a:p>
          <a:p>
            <a:pPr eaLnBrk="1" fontAlgn="base" hangingPunct="1">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Jó szórakozást! </a:t>
            </a:r>
            <a:r>
              <a:rPr lang="hu-HU" altLang="hu-HU" sz="1800" kern="1200" dirty="0">
                <a:solidFill>
                  <a:prstClr val="black"/>
                </a:solidFill>
                <a:latin typeface="Roboto" panose="020B0604020202020204" charset="0"/>
                <a:ea typeface="Roboto" panose="020B0604020202020204" charset="0"/>
                <a:sym typeface="Wingdings" pitchFamily="2" charset="2"/>
              </a:rPr>
              <a:t></a:t>
            </a:r>
          </a:p>
          <a:p>
            <a:pPr eaLnBrk="1" fontAlgn="base" hangingPunct="1">
              <a:lnSpc>
                <a:spcPct val="150000"/>
              </a:lnSpc>
              <a:spcBef>
                <a:spcPct val="0"/>
              </a:spcBef>
              <a:spcAft>
                <a:spcPct val="0"/>
              </a:spcAft>
              <a:buClrTx/>
              <a:buFontTx/>
              <a:buNone/>
            </a:pPr>
            <a:endParaRPr lang="hu-HU" altLang="hu-HU" kern="1200" dirty="0">
              <a:solidFill>
                <a:prstClr val="black"/>
              </a:solidFill>
            </a:endParaRPr>
          </a:p>
          <a:p>
            <a:endParaRPr lang="hu-HU" dirty="0"/>
          </a:p>
        </p:txBody>
      </p:sp>
      <p:pic>
        <p:nvPicPr>
          <p:cNvPr id="1028" name="Picture 4" descr="https://scontent-vie1-1.xx.fbcdn.net/v/t1.15752-9/93711498_585012895703667_4033998116658085888_n.jpg?_nc_cat=105&amp;_nc_sid=b96e70&amp;_nc_ohc=2hIsqdfY4NUAX_HMgBf&amp;_nc_ht=scontent-vie1-1.xx&amp;oh=dc7484abe7988a7c54e3999fed65e80e&amp;oe=5EC2CF2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34075" y="768350"/>
            <a:ext cx="2863552" cy="2955925"/>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5934075" y="3759458"/>
            <a:ext cx="2590800" cy="184666"/>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saját</a:t>
            </a:r>
            <a:endParaRPr lang="hu-HU" sz="600" dirty="0">
              <a:solidFill>
                <a:srgbClr val="00B0F0"/>
              </a:solidFill>
              <a:latin typeface="Roboto" panose="020B0604020202020204" charset="0"/>
              <a:ea typeface="Roboto" panose="020B0604020202020204" charset="0"/>
            </a:endParaRPr>
          </a:p>
        </p:txBody>
      </p:sp>
      <p:pic>
        <p:nvPicPr>
          <p:cNvPr id="4"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950" y="1123950"/>
            <a:ext cx="609600" cy="609600"/>
          </a:xfrm>
          <a:prstGeom prst="rect">
            <a:avLst/>
          </a:prstGeom>
        </p:spPr>
      </p:pic>
    </p:spTree>
    <p:extLst>
      <p:ext uri="{BB962C8B-B14F-4D97-AF65-F5344CB8AC3E}">
        <p14:creationId xmlns:p14="http://schemas.microsoft.com/office/powerpoint/2010/main" val="13721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55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72707"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72708" name="Google Shape;148;p23"/>
          <p:cNvSpPr txBox="1">
            <a:spLocks noGrp="1"/>
          </p:cNvSpPr>
          <p:nvPr>
            <p:ph type="ctrTitle" idx="4294967295"/>
          </p:nvPr>
        </p:nvSpPr>
        <p:spPr>
          <a:xfrm>
            <a:off x="8487814"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12.</a:t>
            </a:r>
            <a:br>
              <a:rPr lang="hu-HU" altLang="hu-HU" sz="1200" dirty="0" smtClean="0">
                <a:latin typeface="Roboto"/>
                <a:ea typeface="Roboto"/>
                <a:cs typeface="Roboto"/>
                <a:sym typeface="Roboto"/>
              </a:rPr>
            </a:br>
            <a:endParaRPr lang="hu-HU" altLang="hu-HU" sz="1200" dirty="0" smtClean="0">
              <a:latin typeface="Roboto"/>
              <a:ea typeface="Roboto"/>
              <a:cs typeface="Roboto"/>
              <a:sym typeface="Roboto"/>
            </a:endParaRPr>
          </a:p>
        </p:txBody>
      </p:sp>
      <p:pic>
        <p:nvPicPr>
          <p:cNvPr id="72709" name="Picture 2" descr="Szemüveg, Keret, Kék, Light Blue, Izolál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79028" y="1060612"/>
            <a:ext cx="6195217" cy="28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Szövegdoboz 2"/>
          <p:cNvSpPr txBox="1">
            <a:spLocks noChangeArrowheads="1"/>
          </p:cNvSpPr>
          <p:nvPr/>
        </p:nvSpPr>
        <p:spPr bwMode="auto">
          <a:xfrm>
            <a:off x="1357323" y="514350"/>
            <a:ext cx="74168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1700" kern="1200" dirty="0" smtClean="0">
                <a:solidFill>
                  <a:srgbClr val="660066"/>
                </a:solidFill>
                <a:latin typeface="Roboto" panose="020B0604020202020204" charset="0"/>
                <a:ea typeface="Roboto" panose="020B0604020202020204" charset="0"/>
              </a:rPr>
              <a:t>Kedves olvasó! Engedd meg kérlek, hogy „átnyújtsam” Neked ezt a különleges szem</a:t>
            </a:r>
            <a:r>
              <a:rPr lang="hu-HU" altLang="hu-HU" sz="1700" kern="1200" dirty="0" smtClean="0">
                <a:solidFill>
                  <a:srgbClr val="660066"/>
                </a:solidFill>
                <a:latin typeface="+mj-lt"/>
                <a:ea typeface="Roboto" panose="020B0604020202020204" charset="0"/>
              </a:rPr>
              <a:t>ü</a:t>
            </a:r>
            <a:r>
              <a:rPr lang="hu-HU" altLang="hu-HU" sz="1700" kern="1200" dirty="0" smtClean="0">
                <a:solidFill>
                  <a:srgbClr val="660066"/>
                </a:solidFill>
                <a:latin typeface="Roboto" panose="020B0604020202020204" charset="0"/>
                <a:ea typeface="Roboto" panose="020B0604020202020204" charset="0"/>
              </a:rPr>
              <a:t>veget!</a:t>
            </a:r>
          </a:p>
        </p:txBody>
      </p:sp>
      <p:sp>
        <p:nvSpPr>
          <p:cNvPr id="72711" name="Szövegdoboz 3"/>
          <p:cNvSpPr txBox="1">
            <a:spLocks noChangeArrowheads="1"/>
          </p:cNvSpPr>
          <p:nvPr/>
        </p:nvSpPr>
        <p:spPr bwMode="auto">
          <a:xfrm>
            <a:off x="6011869" y="4566565"/>
            <a:ext cx="28082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600" kern="1200" dirty="0" smtClean="0">
                <a:solidFill>
                  <a:schemeClr val="tx1">
                    <a:lumMod val="85000"/>
                    <a:lumOff val="15000"/>
                  </a:schemeClr>
                </a:solidFill>
                <a:latin typeface="Roboto" panose="020B0604020202020204" charset="0"/>
                <a:ea typeface="Roboto" panose="020B0604020202020204" charset="0"/>
              </a:rPr>
              <a:t>Forrás: </a:t>
            </a:r>
            <a:r>
              <a:rPr lang="hu-HU" altLang="hu-HU" sz="600" kern="1200" dirty="0" smtClean="0">
                <a:solidFill>
                  <a:schemeClr val="tx1">
                    <a:lumMod val="85000"/>
                    <a:lumOff val="15000"/>
                  </a:schemeClr>
                </a:solidFill>
                <a:latin typeface="Roboto" panose="020B0604020202020204" charset="0"/>
                <a:ea typeface="Roboto" panose="020B0604020202020204" charset="0"/>
                <a:hlinkClick r:id="rId6"/>
              </a:rPr>
              <a:t>https://</a:t>
            </a:r>
            <a:r>
              <a:rPr lang="hu-HU" altLang="hu-HU" sz="600" kern="1200" dirty="0" smtClean="0">
                <a:solidFill>
                  <a:srgbClr val="00B0F0"/>
                </a:solidFill>
                <a:latin typeface="Roboto" panose="020B0604020202020204" charset="0"/>
                <a:ea typeface="Roboto" panose="020B0604020202020204" charset="0"/>
                <a:hlinkClick r:id="rId6"/>
              </a:rPr>
              <a:t>pixabay.com/hu/vectors/szem%C3%BCveg-keret-k%C3%A9k-light-blue-312277/</a:t>
            </a:r>
            <a:endParaRPr lang="hu-HU" altLang="hu-HU" sz="600" kern="1200" dirty="0" smtClean="0">
              <a:solidFill>
                <a:srgbClr val="00B0F0"/>
              </a:solidFill>
              <a:latin typeface="Roboto" panose="020B0604020202020204" charset="0"/>
              <a:ea typeface="Roboto" panose="020B0604020202020204" charset="0"/>
            </a:endParaRP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675" y="1266825"/>
            <a:ext cx="609600" cy="609600"/>
          </a:xfrm>
          <a:prstGeom prst="rect">
            <a:avLst/>
          </a:prstGeom>
        </p:spPr>
      </p:pic>
    </p:spTree>
    <p:extLst>
      <p:ext uri="{BB962C8B-B14F-4D97-AF65-F5344CB8AC3E}">
        <p14:creationId xmlns:p14="http://schemas.microsoft.com/office/powerpoint/2010/main" val="128216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smtClean="0">
                <a:latin typeface="Roboto"/>
                <a:ea typeface="Roboto"/>
                <a:cs typeface="Roboto"/>
                <a:sym typeface="Roboto"/>
              </a:rPr>
              <a:t>13.</a:t>
            </a:r>
            <a:endParaRPr sz="1200" dirty="0">
              <a:latin typeface="Roboto"/>
              <a:ea typeface="Roboto"/>
              <a:cs typeface="Roboto"/>
              <a:sym typeface="Roboto"/>
            </a:endParaRPr>
          </a:p>
        </p:txBody>
      </p:sp>
      <p:sp>
        <p:nvSpPr>
          <p:cNvPr id="2" name="Szövegdoboz 1"/>
          <p:cNvSpPr txBox="1"/>
          <p:nvPr/>
        </p:nvSpPr>
        <p:spPr>
          <a:xfrm>
            <a:off x="781050" y="542925"/>
            <a:ext cx="7429500" cy="4047262"/>
          </a:xfrm>
          <a:prstGeom prst="rect">
            <a:avLst/>
          </a:prstGeom>
          <a:noFill/>
        </p:spPr>
        <p:txBody>
          <a:bodyPr wrap="square" rtlCol="0">
            <a:spAutoFit/>
          </a:bodyPr>
          <a:lstStyle/>
          <a:p>
            <a:pPr eaLnBrk="1" fontAlgn="base" hangingPunct="1">
              <a:lnSpc>
                <a:spcPct val="150000"/>
              </a:lnSpc>
              <a:spcBef>
                <a:spcPct val="0"/>
              </a:spcBef>
              <a:spcAft>
                <a:spcPct val="0"/>
              </a:spcAft>
              <a:buClrTx/>
              <a:buFontTx/>
              <a:buNone/>
            </a:pPr>
            <a:r>
              <a:rPr lang="hu-HU" altLang="hu-HU" sz="1800" i="1" kern="1200" dirty="0">
                <a:solidFill>
                  <a:srgbClr val="002060"/>
                </a:solidFill>
                <a:latin typeface="Roboto" panose="020B0604020202020204" charset="0"/>
                <a:ea typeface="Roboto" panose="020B0604020202020204" charset="0"/>
              </a:rPr>
              <a:t>Mitől k</a:t>
            </a:r>
            <a:r>
              <a:rPr lang="hu-HU" altLang="hu-HU" sz="1800" i="1" kern="1200" dirty="0">
                <a:solidFill>
                  <a:srgbClr val="002060"/>
                </a:solidFill>
                <a:latin typeface="Calibri" panose="020F0502020204030204" pitchFamily="34" charset="0"/>
                <a:ea typeface="Roboto" panose="020B0604020202020204" charset="0"/>
              </a:rPr>
              <a:t>ü</a:t>
            </a:r>
            <a:r>
              <a:rPr lang="hu-HU" altLang="hu-HU" sz="1800" i="1" kern="1200" dirty="0">
                <a:solidFill>
                  <a:srgbClr val="002060"/>
                </a:solidFill>
                <a:latin typeface="Roboto" panose="020B0604020202020204" charset="0"/>
                <a:ea typeface="Roboto" panose="020B0604020202020204" charset="0"/>
              </a:rPr>
              <a:t>lönleges?</a:t>
            </a:r>
          </a:p>
          <a:p>
            <a:pPr eaLnBrk="1" fontAlgn="base" hangingPunct="1">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Attól, hogy aki viseli, az </a:t>
            </a:r>
            <a:r>
              <a:rPr lang="hu-HU" altLang="hu-HU" sz="1800" kern="1200" dirty="0" smtClean="0">
                <a:solidFill>
                  <a:prstClr val="black"/>
                </a:solidFill>
                <a:latin typeface="Roboto" panose="020B0604020202020204" charset="0"/>
                <a:ea typeface="Roboto" panose="020B0604020202020204" charset="0"/>
              </a:rPr>
              <a:t>beleláthat </a:t>
            </a:r>
            <a:r>
              <a:rPr lang="hu-HU" altLang="hu-HU" sz="1800" kern="1200" dirty="0">
                <a:solidFill>
                  <a:prstClr val="black"/>
                </a:solidFill>
                <a:latin typeface="Roboto" panose="020B0604020202020204" charset="0"/>
                <a:ea typeface="Roboto" panose="020B0604020202020204" charset="0"/>
              </a:rPr>
              <a:t>bárminek a belsejébe. Képzeld el, hogy  felveszed ezt a </a:t>
            </a:r>
            <a:r>
              <a:rPr lang="hu-HU" altLang="hu-HU" sz="1800" kern="1200" dirty="0" smtClean="0">
                <a:solidFill>
                  <a:prstClr val="black"/>
                </a:solidFill>
                <a:latin typeface="Roboto" panose="020B0604020202020204" charset="0"/>
                <a:ea typeface="Roboto" panose="020B0604020202020204" charset="0"/>
              </a:rPr>
              <a:t>szem</a:t>
            </a:r>
            <a:r>
              <a:rPr lang="hu-HU" altLang="hu-HU" sz="1800" kern="1200" dirty="0" smtClean="0">
                <a:solidFill>
                  <a:schemeClr val="tx1"/>
                </a:solidFill>
                <a:latin typeface="Calibri" panose="020F0502020204030204" pitchFamily="34" charset="0"/>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veget, </a:t>
            </a:r>
            <a:r>
              <a:rPr lang="hu-HU" altLang="hu-HU" sz="1800" kern="1200" dirty="0">
                <a:solidFill>
                  <a:prstClr val="black"/>
                </a:solidFill>
                <a:latin typeface="Roboto" panose="020B0604020202020204" charset="0"/>
                <a:ea typeface="Roboto" panose="020B0604020202020204" charset="0"/>
              </a:rPr>
              <a:t>és bármilyen anyagba beleláthatsz: láthatod milyen az asztalod belseje, a legeslegapróbb részei</a:t>
            </a:r>
            <a:r>
              <a:rPr lang="hu-HU" altLang="hu-HU" sz="1800" kern="1200" dirty="0" smtClean="0">
                <a:solidFill>
                  <a:prstClr val="black"/>
                </a:solidFill>
                <a:latin typeface="Roboto" panose="020B0604020202020204" charset="0"/>
                <a:ea typeface="Roboto" panose="020B0604020202020204" charset="0"/>
              </a:rPr>
              <a:t>!</a:t>
            </a:r>
          </a:p>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Azok </a:t>
            </a:r>
            <a:r>
              <a:rPr lang="hu-HU" altLang="hu-HU" sz="1800" kern="1200" dirty="0">
                <a:solidFill>
                  <a:prstClr val="black"/>
                </a:solidFill>
                <a:latin typeface="Roboto" panose="020B0604020202020204" charset="0"/>
                <a:ea typeface="Roboto" panose="020B0604020202020204" charset="0"/>
              </a:rPr>
              <a:t>is láthatóvá válnak </a:t>
            </a:r>
            <a:r>
              <a:rPr lang="hu-HU" altLang="hu-HU" sz="1800" kern="1200" dirty="0" smtClean="0">
                <a:solidFill>
                  <a:prstClr val="black"/>
                </a:solidFill>
                <a:latin typeface="Roboto" panose="020B0604020202020204" charset="0"/>
                <a:ea typeface="Roboto" panose="020B0604020202020204" charset="0"/>
              </a:rPr>
              <a:t>számodra, </a:t>
            </a:r>
            <a:r>
              <a:rPr lang="hu-HU" altLang="hu-HU" sz="1800" kern="1200" dirty="0">
                <a:solidFill>
                  <a:prstClr val="black"/>
                </a:solidFill>
                <a:latin typeface="Roboto" panose="020B0604020202020204" charset="0"/>
                <a:ea typeface="Roboto" panose="020B0604020202020204" charset="0"/>
              </a:rPr>
              <a:t>amiket még mikroszkóppal sem láthatunk! </a:t>
            </a:r>
            <a:endParaRPr lang="hu-HU" altLang="hu-HU" sz="1800" kern="1200" dirty="0" smtClean="0">
              <a:solidFill>
                <a:prstClr val="black"/>
              </a:solidFill>
              <a:latin typeface="Roboto" panose="020B0604020202020204" charset="0"/>
              <a:ea typeface="Roboto" panose="020B0604020202020204" charset="0"/>
            </a:endParaRPr>
          </a:p>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Nézz </a:t>
            </a:r>
            <a:r>
              <a:rPr lang="hu-HU" altLang="hu-HU" sz="1800" kern="1200" dirty="0">
                <a:solidFill>
                  <a:prstClr val="black"/>
                </a:solidFill>
                <a:latin typeface="Roboto" panose="020B0604020202020204" charset="0"/>
                <a:ea typeface="Roboto" panose="020B0604020202020204" charset="0"/>
              </a:rPr>
              <a:t>így bele az asztalodba, a pohár vizedbe, a levegőbe….</a:t>
            </a:r>
          </a:p>
          <a:p>
            <a:pPr eaLnBrk="1" fontAlgn="base" hangingPunct="1">
              <a:lnSpc>
                <a:spcPct val="150000"/>
              </a:lnSpc>
              <a:spcBef>
                <a:spcPct val="0"/>
              </a:spcBef>
              <a:spcAft>
                <a:spcPct val="0"/>
              </a:spcAft>
              <a:buClrTx/>
              <a:buFontTx/>
              <a:buNone/>
            </a:pPr>
            <a:r>
              <a:rPr lang="hu-HU" altLang="hu-HU" sz="1800" kern="1200" dirty="0">
                <a:solidFill>
                  <a:srgbClr val="002060"/>
                </a:solidFill>
                <a:latin typeface="Roboto" panose="020B0604020202020204" charset="0"/>
                <a:ea typeface="Roboto" panose="020B0604020202020204" charset="0"/>
              </a:rPr>
              <a:t>Mit látsz? </a:t>
            </a:r>
          </a:p>
          <a:p>
            <a:pPr eaLnBrk="1" fontAlgn="base" hangingPunct="1">
              <a:lnSpc>
                <a:spcPct val="150000"/>
              </a:lnSpc>
              <a:spcBef>
                <a:spcPct val="0"/>
              </a:spcBef>
              <a:spcAft>
                <a:spcPct val="0"/>
              </a:spcAft>
              <a:buClrTx/>
              <a:buFontTx/>
              <a:buNone/>
            </a:pPr>
            <a:r>
              <a:rPr lang="hu-HU" altLang="hu-HU" sz="1800" kern="1200" dirty="0">
                <a:solidFill>
                  <a:srgbClr val="002060"/>
                </a:solidFill>
                <a:latin typeface="Roboto" panose="020B0604020202020204" charset="0"/>
                <a:ea typeface="Roboto" panose="020B0604020202020204" charset="0"/>
              </a:rPr>
              <a:t>Milyennek képzeled el az anyagok belsejét, legapróbb </a:t>
            </a:r>
            <a:r>
              <a:rPr lang="hu-HU" altLang="hu-HU" sz="1800" kern="1200" dirty="0" smtClean="0">
                <a:solidFill>
                  <a:srgbClr val="002060"/>
                </a:solidFill>
                <a:latin typeface="Roboto" panose="020B0604020202020204" charset="0"/>
                <a:ea typeface="Roboto" panose="020B0604020202020204" charset="0"/>
              </a:rPr>
              <a:t>részeit?</a:t>
            </a:r>
            <a:endParaRPr lang="hu-HU" altLang="hu-HU" sz="1800" kern="1200" dirty="0">
              <a:solidFill>
                <a:srgbClr val="002060"/>
              </a:solidFill>
              <a:latin typeface="Roboto" panose="020B0604020202020204" charset="0"/>
              <a:ea typeface="Roboto" panose="020B0604020202020204" charset="0"/>
            </a:endParaRPr>
          </a:p>
          <a:p>
            <a:endParaRPr lang="hu-HU" dirty="0"/>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4375" y="1038225"/>
            <a:ext cx="609600" cy="609600"/>
          </a:xfrm>
          <a:prstGeom prst="rect">
            <a:avLst/>
          </a:prstGeom>
        </p:spPr>
      </p:pic>
    </p:spTree>
    <p:extLst>
      <p:ext uri="{BB962C8B-B14F-4D97-AF65-F5344CB8AC3E}">
        <p14:creationId xmlns:p14="http://schemas.microsoft.com/office/powerpoint/2010/main" val="424970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50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73731"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73732" name="Google Shape;148;p23"/>
          <p:cNvSpPr txBox="1">
            <a:spLocks noGrp="1"/>
          </p:cNvSpPr>
          <p:nvPr>
            <p:ph type="ctrTitle" idx="4294967295"/>
          </p:nvPr>
        </p:nvSpPr>
        <p:spPr>
          <a:xfrm>
            <a:off x="8487794"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14.</a:t>
            </a:r>
          </a:p>
        </p:txBody>
      </p:sp>
      <p:sp>
        <p:nvSpPr>
          <p:cNvPr id="73733" name="Szövegdoboz 1"/>
          <p:cNvSpPr txBox="1">
            <a:spLocks noChangeArrowheads="1"/>
          </p:cNvSpPr>
          <p:nvPr/>
        </p:nvSpPr>
        <p:spPr bwMode="auto">
          <a:xfrm>
            <a:off x="755650" y="357188"/>
            <a:ext cx="7632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endParaRPr lang="hu-HU" altLang="hu-HU" sz="1800" kern="1200" smtClean="0">
              <a:solidFill>
                <a:prstClr val="black"/>
              </a:solidFill>
              <a:ea typeface="+mn-ea"/>
            </a:endParaRPr>
          </a:p>
        </p:txBody>
      </p:sp>
      <p:sp>
        <p:nvSpPr>
          <p:cNvPr id="73734" name="Szövegdoboz 2"/>
          <p:cNvSpPr txBox="1">
            <a:spLocks noChangeArrowheads="1"/>
          </p:cNvSpPr>
          <p:nvPr/>
        </p:nvSpPr>
        <p:spPr bwMode="auto">
          <a:xfrm>
            <a:off x="755650" y="195263"/>
            <a:ext cx="7488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endParaRPr lang="hu-HU" altLang="hu-HU" sz="1800" kern="1200" smtClean="0">
              <a:solidFill>
                <a:prstClr val="black"/>
              </a:solidFill>
              <a:ea typeface="+mn-ea"/>
            </a:endParaRPr>
          </a:p>
        </p:txBody>
      </p:sp>
      <p:sp>
        <p:nvSpPr>
          <p:cNvPr id="73735" name="Szövegdoboz 3"/>
          <p:cNvSpPr txBox="1">
            <a:spLocks noChangeArrowheads="1"/>
          </p:cNvSpPr>
          <p:nvPr/>
        </p:nvSpPr>
        <p:spPr bwMode="auto">
          <a:xfrm>
            <a:off x="1349375" y="564595"/>
            <a:ext cx="6624638"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ctr" eaLnBrk="1" fontAlgn="base" hangingPunct="1">
              <a:lnSpc>
                <a:spcPct val="150000"/>
              </a:lnSpc>
              <a:spcBef>
                <a:spcPct val="0"/>
              </a:spcBef>
              <a:spcAft>
                <a:spcPct val="0"/>
              </a:spcAft>
              <a:buClrTx/>
              <a:buFontTx/>
              <a:buNone/>
            </a:pPr>
            <a:r>
              <a:rPr lang="hu-HU" altLang="hu-HU" sz="2400" kern="1200" dirty="0" smtClean="0">
                <a:solidFill>
                  <a:srgbClr val="660066"/>
                </a:solidFill>
                <a:ea typeface="+mn-ea"/>
              </a:rPr>
              <a:t>Miből áll egy anyag?</a:t>
            </a:r>
          </a:p>
          <a:p>
            <a:pPr eaLnBrk="1" fontAlgn="base" hangingPunct="1">
              <a:lnSpc>
                <a:spcPct val="150000"/>
              </a:lnSpc>
              <a:spcBef>
                <a:spcPct val="0"/>
              </a:spcBef>
              <a:spcAft>
                <a:spcPct val="0"/>
              </a:spcAft>
              <a:buClrTx/>
              <a:buFontTx/>
              <a:buNone/>
            </a:pPr>
            <a:endParaRPr lang="hu-HU" altLang="hu-HU" sz="2000" kern="1200" dirty="0" smtClean="0">
              <a:solidFill>
                <a:srgbClr val="660066"/>
              </a:solidFill>
              <a:ea typeface="+mn-ea"/>
            </a:endParaRPr>
          </a:p>
          <a:p>
            <a:pPr eaLnBrk="1" fontAlgn="base" hangingPunct="1">
              <a:lnSpc>
                <a:spcPct val="150000"/>
              </a:lnSpc>
              <a:spcBef>
                <a:spcPct val="0"/>
              </a:spcBef>
              <a:spcAft>
                <a:spcPct val="0"/>
              </a:spcAft>
              <a:buClrTx/>
              <a:buFontTx/>
              <a:buNone/>
            </a:pPr>
            <a:r>
              <a:rPr lang="hu-HU" altLang="hu-HU" sz="1800" kern="1200" dirty="0" smtClean="0">
                <a:solidFill>
                  <a:prstClr val="black"/>
                </a:solidFill>
                <a:ea typeface="+mn-ea"/>
              </a:rPr>
              <a:t>Az anyagok apró, </a:t>
            </a:r>
            <a:r>
              <a:rPr lang="hu-HU" altLang="hu-HU" sz="1800" kern="1200" dirty="0" err="1" smtClean="0">
                <a:solidFill>
                  <a:prstClr val="black"/>
                </a:solidFill>
                <a:ea typeface="+mn-ea"/>
              </a:rPr>
              <a:t>ici-pici</a:t>
            </a:r>
            <a:r>
              <a:rPr lang="hu-HU" altLang="hu-HU" sz="1800" kern="1200" dirty="0" smtClean="0">
                <a:solidFill>
                  <a:prstClr val="black"/>
                </a:solidFill>
                <a:ea typeface="+mn-ea"/>
              </a:rPr>
              <a:t> részecskékből állnak, melyek szemmel nem láthatóak, és ezek a pici, láthatatlan részecskék folyton mozgásban vannak. Nehéz ezt elképzelni.</a:t>
            </a:r>
          </a:p>
          <a:p>
            <a:pPr eaLnBrk="1" fontAlgn="base" hangingPunct="1">
              <a:lnSpc>
                <a:spcPct val="150000"/>
              </a:lnSpc>
              <a:spcBef>
                <a:spcPct val="0"/>
              </a:spcBef>
              <a:spcAft>
                <a:spcPct val="0"/>
              </a:spcAft>
              <a:buClrTx/>
              <a:buFontTx/>
              <a:buNone/>
            </a:pPr>
            <a:r>
              <a:rPr lang="hu-HU" altLang="hu-HU" sz="1800" kern="1200" dirty="0" smtClean="0">
                <a:solidFill>
                  <a:prstClr val="black"/>
                </a:solidFill>
                <a:ea typeface="+mn-ea"/>
              </a:rPr>
              <a:t>Kérlek hallgasd meg egy részecske meséjét, hogy könnyebb legyen megértened!</a:t>
            </a: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625" y="962025"/>
            <a:ext cx="609600" cy="609600"/>
          </a:xfrm>
          <a:prstGeom prst="rect">
            <a:avLst/>
          </a:prstGeom>
        </p:spPr>
      </p:pic>
    </p:spTree>
    <p:extLst>
      <p:ext uri="{BB962C8B-B14F-4D97-AF65-F5344CB8AC3E}">
        <p14:creationId xmlns:p14="http://schemas.microsoft.com/office/powerpoint/2010/main" val="304788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88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ea typeface="+mn-ea"/>
            </a:endParaRPr>
          </a:p>
        </p:txBody>
      </p:sp>
      <p:sp>
        <p:nvSpPr>
          <p:cNvPr id="74755"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74756" name="Google Shape;148;p23"/>
          <p:cNvSpPr txBox="1">
            <a:spLocks noGrp="1"/>
          </p:cNvSpPr>
          <p:nvPr>
            <p:ph type="ctrTitle" idx="4294967295"/>
          </p:nvPr>
        </p:nvSpPr>
        <p:spPr>
          <a:xfrm>
            <a:off x="8487772"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15.</a:t>
            </a:r>
          </a:p>
        </p:txBody>
      </p:sp>
      <p:sp>
        <p:nvSpPr>
          <p:cNvPr id="74757" name="Szövegdoboz 3"/>
          <p:cNvSpPr txBox="1">
            <a:spLocks noChangeArrowheads="1"/>
          </p:cNvSpPr>
          <p:nvPr/>
        </p:nvSpPr>
        <p:spPr bwMode="auto">
          <a:xfrm>
            <a:off x="1087456" y="1653779"/>
            <a:ext cx="72739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ctr" eaLnBrk="1" fontAlgn="base" hangingPunct="1">
              <a:spcBef>
                <a:spcPct val="0"/>
              </a:spcBef>
              <a:spcAft>
                <a:spcPct val="0"/>
              </a:spcAft>
              <a:buClrTx/>
              <a:buFontTx/>
              <a:buNone/>
            </a:pPr>
            <a:r>
              <a:rPr lang="hu-HU" altLang="hu-HU" sz="5400" b="1" kern="1200" dirty="0" err="1" smtClean="0">
                <a:solidFill>
                  <a:srgbClr val="CC0066"/>
                </a:solidFill>
                <a:latin typeface="Algerian" pitchFamily="82" charset="0"/>
                <a:ea typeface="+mn-ea"/>
              </a:rPr>
              <a:t>Molly</a:t>
            </a:r>
            <a:r>
              <a:rPr lang="hu-HU" altLang="hu-HU" sz="5400" b="1" kern="1200" dirty="0" smtClean="0">
                <a:solidFill>
                  <a:srgbClr val="CC0066"/>
                </a:solidFill>
                <a:latin typeface="Algerian" pitchFamily="82" charset="0"/>
                <a:ea typeface="+mn-ea"/>
              </a:rPr>
              <a:t> álma</a:t>
            </a: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033" y="504825"/>
            <a:ext cx="609600" cy="609600"/>
          </a:xfrm>
          <a:prstGeom prst="rect">
            <a:avLst/>
          </a:prstGeom>
        </p:spPr>
      </p:pic>
    </p:spTree>
    <p:extLst>
      <p:ext uri="{BB962C8B-B14F-4D97-AF65-F5344CB8AC3E}">
        <p14:creationId xmlns:p14="http://schemas.microsoft.com/office/powerpoint/2010/main" val="236718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4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76803" name="Google Shape;147;p23"/>
          <p:cNvSpPr txBox="1">
            <a:spLocks noGrp="1"/>
          </p:cNvSpPr>
          <p:nvPr>
            <p:ph type="title"/>
          </p:nvPr>
        </p:nvSpPr>
        <p:spPr>
          <a:xfrm>
            <a:off x="360376" y="4808935"/>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76804" name="Google Shape;148;p23"/>
          <p:cNvSpPr txBox="1">
            <a:spLocks noGrp="1"/>
          </p:cNvSpPr>
          <p:nvPr>
            <p:ph type="ctrTitle" idx="4294967295"/>
          </p:nvPr>
        </p:nvSpPr>
        <p:spPr>
          <a:xfrm>
            <a:off x="8487722"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17.</a:t>
            </a:r>
          </a:p>
        </p:txBody>
      </p:sp>
      <p:pic>
        <p:nvPicPr>
          <p:cNvPr id="76805" name="Picture 2" descr="F:\Molly_álma\IMG_20181115_22551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95375" y="474"/>
            <a:ext cx="7239000" cy="487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zis 1"/>
          <p:cNvSpPr/>
          <p:nvPr/>
        </p:nvSpPr>
        <p:spPr>
          <a:xfrm>
            <a:off x="1095375" y="110426"/>
            <a:ext cx="1371600" cy="277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endParaRPr lang="hu-HU" sz="1800" kern="1200">
              <a:solidFill>
                <a:prstClr val="white"/>
              </a:solidFill>
            </a:endParaRPr>
          </a:p>
        </p:txBody>
      </p:sp>
      <p:sp>
        <p:nvSpPr>
          <p:cNvPr id="4" name="Ellipszis 3"/>
          <p:cNvSpPr/>
          <p:nvPr/>
        </p:nvSpPr>
        <p:spPr>
          <a:xfrm>
            <a:off x="2466975" y="140090"/>
            <a:ext cx="1295400" cy="2479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endParaRPr lang="hu-HU" sz="1800" kern="1200">
              <a:solidFill>
                <a:prstClr val="white"/>
              </a:solidFill>
            </a:endParaRPr>
          </a:p>
        </p:txBody>
      </p:sp>
      <p:sp>
        <p:nvSpPr>
          <p:cNvPr id="76808" name="Szövegdoboz 4"/>
          <p:cNvSpPr txBox="1">
            <a:spLocks noChangeArrowheads="1"/>
          </p:cNvSpPr>
          <p:nvPr/>
        </p:nvSpPr>
        <p:spPr bwMode="auto">
          <a:xfrm>
            <a:off x="7596210" y="4879655"/>
            <a:ext cx="9366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700" kern="1200" dirty="0" smtClean="0">
                <a:solidFill>
                  <a:srgbClr val="00B0F0"/>
                </a:solidFill>
                <a:latin typeface="Roboto" panose="020B0604020202020204" charset="0"/>
                <a:ea typeface="Roboto" panose="020B0604020202020204" charset="0"/>
              </a:rPr>
              <a:t>Forrás: saját</a:t>
            </a:r>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3425" y="1657350"/>
            <a:ext cx="609600" cy="609600"/>
          </a:xfrm>
          <a:prstGeom prst="rect">
            <a:avLst/>
          </a:prstGeom>
        </p:spPr>
      </p:pic>
    </p:spTree>
    <p:extLst>
      <p:ext uri="{BB962C8B-B14F-4D97-AF65-F5344CB8AC3E}">
        <p14:creationId xmlns:p14="http://schemas.microsoft.com/office/powerpoint/2010/main" val="142057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9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890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79875" name="Google Shape;147;p23"/>
          <p:cNvSpPr txBox="1">
            <a:spLocks noGrp="1"/>
          </p:cNvSpPr>
          <p:nvPr>
            <p:ph type="title"/>
          </p:nvPr>
        </p:nvSpPr>
        <p:spPr>
          <a:xfrm>
            <a:off x="390537" y="488394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pic>
        <p:nvPicPr>
          <p:cNvPr id="7987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8700" y="1"/>
            <a:ext cx="7296150" cy="494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7" name="Szövegdoboz 2"/>
          <p:cNvSpPr txBox="1">
            <a:spLocks noChangeArrowheads="1"/>
          </p:cNvSpPr>
          <p:nvPr/>
        </p:nvSpPr>
        <p:spPr bwMode="auto">
          <a:xfrm>
            <a:off x="7164397" y="4948666"/>
            <a:ext cx="9366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700" kern="1200" dirty="0" smtClean="0">
                <a:solidFill>
                  <a:srgbClr val="00B0F0"/>
                </a:solidFill>
                <a:latin typeface="Roboto" panose="020B0604020202020204" charset="0"/>
                <a:ea typeface="Roboto" panose="020B0604020202020204" charset="0"/>
              </a:rPr>
              <a:t>Forrás: saját</a:t>
            </a:r>
          </a:p>
        </p:txBody>
      </p:sp>
      <p:sp>
        <p:nvSpPr>
          <p:cNvPr id="3" name="Szövegdoboz 2"/>
          <p:cNvSpPr txBox="1"/>
          <p:nvPr/>
        </p:nvSpPr>
        <p:spPr>
          <a:xfrm>
            <a:off x="8629650" y="4839127"/>
            <a:ext cx="514350" cy="276999"/>
          </a:xfrm>
          <a:prstGeom prst="rect">
            <a:avLst/>
          </a:prstGeom>
          <a:noFill/>
        </p:spPr>
        <p:txBody>
          <a:bodyPr wrap="square" rtlCol="0">
            <a:spAutoFit/>
          </a:bodyPr>
          <a:lstStyle/>
          <a:p>
            <a:r>
              <a:rPr lang="hu-HU" sz="1200" dirty="0" smtClean="0">
                <a:latin typeface="Roboto" panose="020B0604020202020204" charset="0"/>
                <a:ea typeface="Roboto" panose="020B0604020202020204" charset="0"/>
              </a:rPr>
              <a:t>20.</a:t>
            </a:r>
            <a:endParaRPr lang="hu-HU" sz="1200" dirty="0">
              <a:latin typeface="Roboto" panose="020B0604020202020204" charset="0"/>
              <a:ea typeface="Roboto" panose="020B0604020202020204" charset="0"/>
            </a:endParaRP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 y="1028700"/>
            <a:ext cx="609600" cy="609600"/>
          </a:xfrm>
          <a:prstGeom prst="rect">
            <a:avLst/>
          </a:prstGeom>
        </p:spPr>
      </p:pic>
    </p:spTree>
    <p:extLst>
      <p:ext uri="{BB962C8B-B14F-4D97-AF65-F5344CB8AC3E}">
        <p14:creationId xmlns:p14="http://schemas.microsoft.com/office/powerpoint/2010/main" val="221179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29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81923"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81924" name="Google Shape;148;p23"/>
          <p:cNvSpPr txBox="1">
            <a:spLocks noGrp="1"/>
          </p:cNvSpPr>
          <p:nvPr>
            <p:ph type="ctrTitle" idx="4294967295"/>
          </p:nvPr>
        </p:nvSpPr>
        <p:spPr>
          <a:xfrm>
            <a:off x="8487562"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22.</a:t>
            </a:r>
          </a:p>
        </p:txBody>
      </p:sp>
      <p:pic>
        <p:nvPicPr>
          <p:cNvPr id="819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0367" y="-3570"/>
            <a:ext cx="8783637" cy="484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6" name="Szövegdoboz 1"/>
          <p:cNvSpPr txBox="1">
            <a:spLocks noChangeArrowheads="1"/>
          </p:cNvSpPr>
          <p:nvPr/>
        </p:nvSpPr>
        <p:spPr bwMode="auto">
          <a:xfrm>
            <a:off x="7343777" y="4879575"/>
            <a:ext cx="90011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700" kern="1200" dirty="0" smtClean="0">
                <a:solidFill>
                  <a:srgbClr val="00B0F0"/>
                </a:solidFill>
                <a:latin typeface="Roboto" panose="020B0604020202020204" charset="0"/>
                <a:ea typeface="Roboto" panose="020B0604020202020204" charset="0"/>
              </a:rPr>
              <a:t>Forrás: saját</a:t>
            </a: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75" y="1009650"/>
            <a:ext cx="609600" cy="609600"/>
          </a:xfrm>
          <a:prstGeom prst="rect">
            <a:avLst/>
          </a:prstGeom>
        </p:spPr>
      </p:pic>
    </p:spTree>
    <p:extLst>
      <p:ext uri="{BB962C8B-B14F-4D97-AF65-F5344CB8AC3E}">
        <p14:creationId xmlns:p14="http://schemas.microsoft.com/office/powerpoint/2010/main" val="245261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67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endParaRPr/>
          </a:p>
        </p:txBody>
      </p:sp>
      <p:sp>
        <p:nvSpPr>
          <p:cNvPr id="137" name="Google Shape;137;p22"/>
          <p:cNvSpPr txBox="1"/>
          <p:nvPr/>
        </p:nvSpPr>
        <p:spPr>
          <a:xfrm>
            <a:off x="601982" y="2838400"/>
            <a:ext cx="3531975" cy="2162225"/>
          </a:xfrm>
          <a:prstGeom prst="rect">
            <a:avLst/>
          </a:prstGeom>
          <a:noFill/>
          <a:ln>
            <a:noFill/>
          </a:ln>
        </p:spPr>
        <p:txBody>
          <a:bodyPr spcFirstLastPara="1" wrap="square" lIns="91425" tIns="91425" rIns="91425" bIns="91425" anchor="t" anchorCtr="0">
            <a:noAutofit/>
          </a:bodyPr>
          <a:lstStyle/>
          <a:p>
            <a:pPr marL="139700">
              <a:lnSpc>
                <a:spcPct val="150000"/>
              </a:lnSpc>
              <a:buSzPts val="1400"/>
              <a:defRPr/>
            </a:pPr>
            <a:endParaRPr lang="hu-HU" sz="1300" dirty="0" smtClean="0">
              <a:latin typeface="Roboto"/>
              <a:ea typeface="Roboto"/>
              <a:cs typeface="Roboto"/>
              <a:sym typeface="Roboto"/>
            </a:endParaRPr>
          </a:p>
        </p:txBody>
      </p:sp>
      <p:sp>
        <p:nvSpPr>
          <p:cNvPr id="139" name="Google Shape;139;p22"/>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dirty="0">
                <a:latin typeface="Roboto"/>
                <a:ea typeface="Roboto"/>
                <a:cs typeface="Roboto"/>
                <a:sym typeface="Roboto"/>
              </a:rPr>
              <a:t>EFOP-3.3.6-17-2017-00001 Élményből tudást – Természetesen a Mátra Múzeumban</a:t>
            </a:r>
            <a:endParaRPr sz="1200" dirty="0">
              <a:latin typeface="Roboto"/>
              <a:ea typeface="Roboto"/>
              <a:cs typeface="Roboto"/>
              <a:sym typeface="Roboto"/>
            </a:endParaRPr>
          </a:p>
        </p:txBody>
      </p:sp>
      <p:sp>
        <p:nvSpPr>
          <p:cNvPr id="140" name="Google Shape;140;p22"/>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a:latin typeface="Roboto"/>
                <a:ea typeface="Roboto"/>
                <a:cs typeface="Roboto"/>
                <a:sym typeface="Roboto"/>
              </a:rPr>
              <a:t>1.</a:t>
            </a:r>
            <a:endParaRPr sz="1200">
              <a:latin typeface="Roboto"/>
              <a:ea typeface="Roboto"/>
              <a:cs typeface="Roboto"/>
              <a:sym typeface="Roboto"/>
            </a:endParaRPr>
          </a:p>
        </p:txBody>
      </p:sp>
      <p:pic>
        <p:nvPicPr>
          <p:cNvPr id="1026" name="Picture 2" descr="skogafoss fall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95575" y="2438383"/>
            <a:ext cx="3638550" cy="227649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8157" y="231083"/>
            <a:ext cx="1684018" cy="240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2442213" y="723972"/>
            <a:ext cx="4874893" cy="1831271"/>
          </a:xfrm>
          <a:prstGeom prst="rect">
            <a:avLst/>
          </a:prstGeom>
          <a:noFill/>
        </p:spPr>
        <p:txBody>
          <a:bodyPr wrap="square" rtlCol="0">
            <a:spAutoFit/>
          </a:bodyPr>
          <a:lstStyle/>
          <a:p>
            <a:pPr marL="425450" indent="-285750">
              <a:lnSpc>
                <a:spcPct val="150000"/>
              </a:lnSpc>
              <a:buClr>
                <a:srgbClr val="CC0066"/>
              </a:buClr>
              <a:buSzPts val="1400"/>
              <a:buFont typeface="Wingdings" panose="05000000000000000000" pitchFamily="2" charset="2"/>
              <a:buChar char="q"/>
              <a:defRPr/>
            </a:pPr>
            <a:r>
              <a:rPr lang="hu-HU" sz="1300" dirty="0" smtClean="0">
                <a:solidFill>
                  <a:schemeClr val="tx1"/>
                </a:solidFill>
                <a:latin typeface="Roboto"/>
                <a:ea typeface="Roboto"/>
                <a:cs typeface="Roboto"/>
                <a:sym typeface="Roboto"/>
              </a:rPr>
              <a:t>Anyag és halmazállapot I.</a:t>
            </a:r>
          </a:p>
          <a:p>
            <a:pPr marL="425450" indent="-285750">
              <a:lnSpc>
                <a:spcPct val="150000"/>
              </a:lnSpc>
              <a:buClr>
                <a:srgbClr val="CC0066"/>
              </a:buClr>
              <a:buSzPts val="1400"/>
              <a:buFont typeface="Wingdings" panose="05000000000000000000" pitchFamily="2" charset="2"/>
              <a:buChar char="q"/>
              <a:defRPr/>
            </a:pPr>
            <a:r>
              <a:rPr lang="hu-HU" sz="1300" dirty="0" smtClean="0">
                <a:solidFill>
                  <a:schemeClr val="tx1"/>
                </a:solidFill>
                <a:latin typeface="Roboto"/>
                <a:ea typeface="Roboto"/>
                <a:cs typeface="Roboto"/>
                <a:sym typeface="Roboto"/>
              </a:rPr>
              <a:t>Anyag </a:t>
            </a:r>
            <a:r>
              <a:rPr lang="hu-HU" sz="1300" dirty="0">
                <a:solidFill>
                  <a:schemeClr val="tx1"/>
                </a:solidFill>
                <a:latin typeface="Roboto"/>
                <a:ea typeface="Roboto"/>
                <a:cs typeface="Roboto"/>
                <a:sym typeface="Roboto"/>
              </a:rPr>
              <a:t>és halmazállapot II. </a:t>
            </a:r>
          </a:p>
          <a:p>
            <a:pPr marL="425450" indent="-285750">
              <a:lnSpc>
                <a:spcPct val="150000"/>
              </a:lnSpc>
              <a:buClr>
                <a:srgbClr val="CC0066"/>
              </a:buClr>
              <a:buSzPts val="1400"/>
              <a:buFont typeface="Wingdings" panose="05000000000000000000" pitchFamily="2" charset="2"/>
              <a:buChar char="q"/>
              <a:defRPr/>
            </a:pPr>
            <a:r>
              <a:rPr lang="hu-HU" b="1" dirty="0" smtClean="0">
                <a:solidFill>
                  <a:srgbClr val="CC0066"/>
                </a:solidFill>
                <a:latin typeface="Roboto"/>
                <a:ea typeface="Roboto"/>
                <a:cs typeface="Roboto"/>
                <a:sym typeface="Roboto"/>
              </a:rPr>
              <a:t>Halmazállapot-változás I. rész</a:t>
            </a:r>
            <a:endParaRPr lang="hu-HU" b="1" dirty="0">
              <a:solidFill>
                <a:srgbClr val="CC0066"/>
              </a:solidFill>
              <a:latin typeface="Roboto"/>
              <a:ea typeface="Roboto"/>
              <a:cs typeface="Roboto"/>
              <a:sym typeface="Roboto"/>
            </a:endParaRPr>
          </a:p>
          <a:p>
            <a:pPr marL="425450" indent="-285750">
              <a:lnSpc>
                <a:spcPct val="150000"/>
              </a:lnSpc>
              <a:buClr>
                <a:srgbClr val="CC0066"/>
              </a:buClr>
              <a:buSzPts val="1400"/>
              <a:buFont typeface="Wingdings" panose="05000000000000000000" pitchFamily="2" charset="2"/>
              <a:buChar char="q"/>
              <a:defRPr/>
            </a:pPr>
            <a:r>
              <a:rPr lang="hu-HU" sz="1300" dirty="0" smtClean="0">
                <a:solidFill>
                  <a:schemeClr val="tx1"/>
                </a:solidFill>
                <a:latin typeface="Roboto"/>
                <a:ea typeface="Roboto"/>
                <a:cs typeface="Roboto"/>
                <a:sym typeface="Roboto"/>
              </a:rPr>
              <a:t>Mozgás</a:t>
            </a:r>
          </a:p>
          <a:p>
            <a:pPr marL="425450" indent="-285750">
              <a:lnSpc>
                <a:spcPct val="150000"/>
              </a:lnSpc>
              <a:buClr>
                <a:srgbClr val="CC0066"/>
              </a:buClr>
              <a:buSzPts val="1400"/>
              <a:buFont typeface="Wingdings" panose="05000000000000000000" pitchFamily="2" charset="2"/>
              <a:buChar char="q"/>
              <a:defRPr/>
            </a:pPr>
            <a:r>
              <a:rPr lang="hu-HU" sz="1300" dirty="0" smtClean="0">
                <a:solidFill>
                  <a:schemeClr val="tx1"/>
                </a:solidFill>
                <a:latin typeface="Roboto"/>
                <a:ea typeface="Roboto"/>
                <a:cs typeface="Roboto"/>
                <a:sym typeface="Roboto"/>
              </a:rPr>
              <a:t>Anyagok </a:t>
            </a:r>
            <a:r>
              <a:rPr lang="hu-HU" sz="1300" dirty="0">
                <a:solidFill>
                  <a:schemeClr val="tx1"/>
                </a:solidFill>
                <a:latin typeface="Roboto"/>
                <a:ea typeface="Roboto"/>
                <a:cs typeface="Roboto"/>
                <a:sym typeface="Roboto"/>
              </a:rPr>
              <a:t>és mozgások közvetlen környezetünkben</a:t>
            </a:r>
          </a:p>
          <a:p>
            <a:pPr marL="285750" indent="-285750">
              <a:buFont typeface="Courier New" panose="02070309020205020404" pitchFamily="49" charset="0"/>
              <a:buChar char="o"/>
            </a:pPr>
            <a:endParaRPr lang="hu-HU" dirty="0"/>
          </a:p>
        </p:txBody>
      </p:sp>
      <p:sp>
        <p:nvSpPr>
          <p:cNvPr id="3" name="Szövegdoboz 2"/>
          <p:cNvSpPr txBox="1"/>
          <p:nvPr/>
        </p:nvSpPr>
        <p:spPr>
          <a:xfrm>
            <a:off x="2442214" y="231083"/>
            <a:ext cx="3457576" cy="400110"/>
          </a:xfrm>
          <a:prstGeom prst="rect">
            <a:avLst/>
          </a:prstGeom>
          <a:noFill/>
        </p:spPr>
        <p:txBody>
          <a:bodyPr wrap="square" rtlCol="0">
            <a:spAutoFit/>
          </a:bodyPr>
          <a:lstStyle/>
          <a:p>
            <a:pPr algn="ctr"/>
            <a:r>
              <a:rPr lang="hu-HU" sz="2000" dirty="0" smtClean="0">
                <a:solidFill>
                  <a:srgbClr val="CC0066"/>
                </a:solidFill>
                <a:latin typeface="Roboto" panose="020B0604020202020204" charset="0"/>
                <a:ea typeface="Roboto" panose="020B0604020202020204" charset="0"/>
              </a:rPr>
              <a:t>Ismerkedés a természettel</a:t>
            </a:r>
            <a:endParaRPr lang="hu-HU" sz="2000" dirty="0">
              <a:solidFill>
                <a:srgbClr val="CC0066"/>
              </a:solidFill>
              <a:latin typeface="Roboto" panose="020B0604020202020204" charset="0"/>
              <a:ea typeface="Roboto" panose="020B0604020202020204" charset="0"/>
            </a:endParaRPr>
          </a:p>
        </p:txBody>
      </p:sp>
      <p:sp>
        <p:nvSpPr>
          <p:cNvPr id="4" name="Szövegdoboz 3"/>
          <p:cNvSpPr txBox="1"/>
          <p:nvPr/>
        </p:nvSpPr>
        <p:spPr>
          <a:xfrm>
            <a:off x="2594613" y="4714874"/>
            <a:ext cx="2924175" cy="169277"/>
          </a:xfrm>
          <a:prstGeom prst="rect">
            <a:avLst/>
          </a:prstGeom>
          <a:noFill/>
        </p:spPr>
        <p:txBody>
          <a:bodyPr wrap="square" rtlCol="0">
            <a:spAutoFit/>
          </a:bodyPr>
          <a:lstStyle/>
          <a:p>
            <a:r>
              <a:rPr lang="hu-HU" sz="500" dirty="0" smtClean="0">
                <a:solidFill>
                  <a:srgbClr val="00B0F0"/>
                </a:solidFill>
                <a:latin typeface="Roboto" panose="020B0604020202020204" charset="0"/>
                <a:ea typeface="Roboto" panose="020B0604020202020204" charset="0"/>
              </a:rPr>
              <a:t>Forrás: </a:t>
            </a:r>
            <a:r>
              <a:rPr lang="hu-HU" sz="500" dirty="0">
                <a:solidFill>
                  <a:srgbClr val="00B0F0"/>
                </a:solidFill>
                <a:latin typeface="Roboto" panose="020B0604020202020204" charset="0"/>
                <a:ea typeface="Roboto" panose="020B0604020202020204" charset="0"/>
                <a:hlinkClick r:id="rId7"/>
              </a:rPr>
              <a:t>https://unsplash.com/photos/8ZAxI5FwjFo</a:t>
            </a:r>
            <a:endParaRPr lang="hu-HU" sz="500" dirty="0">
              <a:solidFill>
                <a:srgbClr val="00B0F0"/>
              </a:solidFill>
              <a:latin typeface="Roboto" panose="020B0604020202020204" charset="0"/>
              <a:ea typeface="Roboto" panose="020B0604020202020204" charset="0"/>
            </a:endParaRPr>
          </a:p>
        </p:txBody>
      </p:sp>
      <p:pic>
        <p:nvPicPr>
          <p:cNvPr id="6"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1639607"/>
            <a:ext cx="609600" cy="609600"/>
          </a:xfrm>
          <a:prstGeom prst="rect">
            <a:avLst/>
          </a:prstGeom>
        </p:spPr>
      </p:pic>
    </p:spTree>
    <p:extLst>
      <p:ext uri="{BB962C8B-B14F-4D97-AF65-F5344CB8AC3E}">
        <p14:creationId xmlns:p14="http://schemas.microsoft.com/office/powerpoint/2010/main" val="356209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37"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83971" name="Google Shape;147;p23"/>
          <p:cNvSpPr txBox="1">
            <a:spLocks noGrp="1"/>
          </p:cNvSpPr>
          <p:nvPr>
            <p:ph type="title"/>
          </p:nvPr>
        </p:nvSpPr>
        <p:spPr>
          <a:xfrm>
            <a:off x="511175" y="4788694"/>
            <a:ext cx="6148388"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83972" name="Google Shape;148;p23"/>
          <p:cNvSpPr txBox="1">
            <a:spLocks noGrp="1"/>
          </p:cNvSpPr>
          <p:nvPr>
            <p:ph type="ctrTitle" idx="4294967295"/>
          </p:nvPr>
        </p:nvSpPr>
        <p:spPr>
          <a:xfrm>
            <a:off x="8487484"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24.</a:t>
            </a:r>
          </a:p>
        </p:txBody>
      </p:sp>
      <p:pic>
        <p:nvPicPr>
          <p:cNvPr id="83973"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0363" y="354"/>
            <a:ext cx="8783637" cy="4786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4" name="Szövegdoboz 2"/>
          <p:cNvSpPr txBox="1">
            <a:spLocks noChangeArrowheads="1"/>
          </p:cNvSpPr>
          <p:nvPr/>
        </p:nvSpPr>
        <p:spPr bwMode="auto">
          <a:xfrm>
            <a:off x="6804028" y="4900967"/>
            <a:ext cx="165576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700" kern="1200" dirty="0" smtClean="0">
                <a:solidFill>
                  <a:srgbClr val="00B0F0"/>
                </a:solidFill>
                <a:latin typeface="Roboto" panose="020B0604020202020204" charset="0"/>
                <a:ea typeface="Roboto" panose="020B0604020202020204" charset="0"/>
              </a:rPr>
              <a:t>Forrás: saját</a:t>
            </a:r>
          </a:p>
        </p:txBody>
      </p:sp>
      <p:sp>
        <p:nvSpPr>
          <p:cNvPr id="83975" name="Szövegdoboz 3"/>
          <p:cNvSpPr txBox="1">
            <a:spLocks noChangeArrowheads="1"/>
          </p:cNvSpPr>
          <p:nvPr/>
        </p:nvSpPr>
        <p:spPr bwMode="auto">
          <a:xfrm>
            <a:off x="7042164" y="3977284"/>
            <a:ext cx="21367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5400" kern="1200" dirty="0" smtClean="0">
                <a:solidFill>
                  <a:prstClr val="black"/>
                </a:solidFill>
                <a:latin typeface="Algerian" pitchFamily="82" charset="0"/>
                <a:ea typeface="+mn-ea"/>
              </a:rPr>
              <a:t>VÉGE</a:t>
            </a: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40533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95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84995"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84996" name="Google Shape;148;p23"/>
          <p:cNvSpPr txBox="1">
            <a:spLocks noGrp="1"/>
          </p:cNvSpPr>
          <p:nvPr>
            <p:ph type="ctrTitle" idx="4294967295"/>
          </p:nvPr>
        </p:nvSpPr>
        <p:spPr>
          <a:xfrm>
            <a:off x="8487442"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25.</a:t>
            </a:r>
          </a:p>
        </p:txBody>
      </p:sp>
      <p:sp>
        <p:nvSpPr>
          <p:cNvPr id="84997" name="Szövegdoboz 2"/>
          <p:cNvSpPr txBox="1">
            <a:spLocks noChangeArrowheads="1"/>
          </p:cNvSpPr>
          <p:nvPr/>
        </p:nvSpPr>
        <p:spPr bwMode="auto">
          <a:xfrm>
            <a:off x="1419225" y="533400"/>
            <a:ext cx="6181726"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Remélem, kedves olvasó, tetszett a mese.</a:t>
            </a:r>
          </a:p>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Röviden nézz</a:t>
            </a:r>
            <a:r>
              <a:rPr lang="hu-HU" altLang="hu-HU" sz="1800" kern="1200" dirty="0" smtClean="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k át miről is szólt.</a:t>
            </a:r>
          </a:p>
          <a:p>
            <a:pPr eaLnBrk="1" fontAlgn="base" hangingPunct="1">
              <a:lnSpc>
                <a:spcPct val="150000"/>
              </a:lnSpc>
              <a:spcBef>
                <a:spcPct val="0"/>
              </a:spcBef>
              <a:spcAft>
                <a:spcPct val="0"/>
              </a:spcAft>
              <a:buClrTx/>
              <a:buFontTx/>
              <a:buNone/>
            </a:pPr>
            <a:r>
              <a:rPr lang="hu-HU" altLang="hu-HU" sz="1800" b="1" kern="1200" dirty="0" smtClean="0">
                <a:solidFill>
                  <a:srgbClr val="660066"/>
                </a:solidFill>
                <a:latin typeface="Roboto" panose="020B0604020202020204" charset="0"/>
                <a:ea typeface="Roboto" panose="020B0604020202020204" charset="0"/>
              </a:rPr>
              <a:t>Ki volt a főszereplő?</a:t>
            </a:r>
          </a:p>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Egy részecske (</a:t>
            </a:r>
            <a:r>
              <a:rPr lang="hu-HU" altLang="hu-HU" sz="1800" kern="1200" dirty="0" err="1" smtClean="0">
                <a:solidFill>
                  <a:prstClr val="black"/>
                </a:solidFill>
                <a:latin typeface="Roboto" panose="020B0604020202020204" charset="0"/>
                <a:ea typeface="Roboto" panose="020B0604020202020204" charset="0"/>
              </a:rPr>
              <a:t>Molly</a:t>
            </a:r>
            <a:r>
              <a:rPr lang="hu-HU" altLang="hu-HU" sz="1800" kern="1200" dirty="0" smtClean="0">
                <a:solidFill>
                  <a:prstClr val="black"/>
                </a:solidFill>
                <a:latin typeface="Roboto" panose="020B0604020202020204" charset="0"/>
                <a:ea typeface="Roboto" panose="020B0604020202020204" charset="0"/>
              </a:rPr>
              <a:t>).</a:t>
            </a:r>
          </a:p>
          <a:p>
            <a:pPr eaLnBrk="1" fontAlgn="base" hangingPunct="1">
              <a:lnSpc>
                <a:spcPct val="150000"/>
              </a:lnSpc>
              <a:spcBef>
                <a:spcPct val="0"/>
              </a:spcBef>
              <a:spcAft>
                <a:spcPct val="0"/>
              </a:spcAft>
              <a:buClrTx/>
              <a:buFontTx/>
              <a:buNone/>
            </a:pPr>
            <a:r>
              <a:rPr lang="hu-HU" altLang="hu-HU" sz="1800" b="1" kern="1200" dirty="0" smtClean="0">
                <a:solidFill>
                  <a:srgbClr val="660066"/>
                </a:solidFill>
                <a:latin typeface="Roboto" panose="020B0604020202020204" charset="0"/>
                <a:ea typeface="Roboto" panose="020B0604020202020204" charset="0"/>
              </a:rPr>
              <a:t>Mennyien vannak a részecskék? Mekkorák lehetnek?</a:t>
            </a:r>
          </a:p>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Sokan („milliónyi testvérem van”) Olyan aprók, hogy még mikroszkóppal sem láthatók.</a:t>
            </a:r>
          </a:p>
          <a:p>
            <a:pPr eaLnBrk="1" fontAlgn="base" hangingPunct="1">
              <a:lnSpc>
                <a:spcPct val="150000"/>
              </a:lnSpc>
              <a:spcBef>
                <a:spcPct val="0"/>
              </a:spcBef>
              <a:spcAft>
                <a:spcPct val="0"/>
              </a:spcAft>
              <a:buClrTx/>
              <a:buFontTx/>
              <a:buNone/>
            </a:pPr>
            <a:r>
              <a:rPr lang="hu-HU" altLang="hu-HU" sz="1800" b="1" kern="1200" dirty="0" smtClean="0">
                <a:solidFill>
                  <a:srgbClr val="660066"/>
                </a:solidFill>
                <a:latin typeface="Roboto" panose="020B0604020202020204" charset="0"/>
                <a:ea typeface="Roboto" panose="020B0604020202020204" charset="0"/>
              </a:rPr>
              <a:t>Minek a része lehetett a mese elején </a:t>
            </a:r>
            <a:r>
              <a:rPr lang="hu-HU" altLang="hu-HU" sz="1800" b="1" kern="1200" dirty="0" err="1" smtClean="0">
                <a:solidFill>
                  <a:srgbClr val="660066"/>
                </a:solidFill>
                <a:latin typeface="Roboto" panose="020B0604020202020204" charset="0"/>
                <a:ea typeface="Roboto" panose="020B0604020202020204" charset="0"/>
              </a:rPr>
              <a:t>Molly</a:t>
            </a:r>
            <a:r>
              <a:rPr lang="hu-HU" altLang="hu-HU" sz="1800" b="1" kern="1200" dirty="0" smtClean="0">
                <a:solidFill>
                  <a:srgbClr val="660066"/>
                </a:solidFill>
                <a:latin typeface="Roboto" panose="020B0604020202020204" charset="0"/>
                <a:ea typeface="Roboto" panose="020B0604020202020204" charset="0"/>
              </a:rPr>
              <a:t>?</a:t>
            </a:r>
          </a:p>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Jégnek („jelenleg egy jégkunyhó a lakásunk”).</a:t>
            </a:r>
          </a:p>
          <a:p>
            <a:pPr eaLnBrk="1" fontAlgn="base" hangingPunct="1">
              <a:spcBef>
                <a:spcPct val="0"/>
              </a:spcBef>
              <a:spcAft>
                <a:spcPct val="0"/>
              </a:spcAft>
              <a:buClrTx/>
              <a:buFontTx/>
              <a:buNone/>
            </a:pPr>
            <a:endParaRPr lang="hu-HU" altLang="hu-HU" sz="1800" kern="1200" dirty="0" smtClean="0">
              <a:solidFill>
                <a:prstClr val="black"/>
              </a:solidFill>
              <a:ea typeface="+mn-ea"/>
            </a:endParaRP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638175"/>
            <a:ext cx="609600" cy="609600"/>
          </a:xfrm>
          <a:prstGeom prst="rect">
            <a:avLst/>
          </a:prstGeom>
        </p:spPr>
      </p:pic>
    </p:spTree>
    <p:extLst>
      <p:ext uri="{BB962C8B-B14F-4D97-AF65-F5344CB8AC3E}">
        <p14:creationId xmlns:p14="http://schemas.microsoft.com/office/powerpoint/2010/main" val="53694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912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smtClean="0">
                <a:latin typeface="Roboto"/>
                <a:ea typeface="Roboto"/>
                <a:cs typeface="Roboto"/>
                <a:sym typeface="Roboto"/>
              </a:rPr>
              <a:t>26.</a:t>
            </a:r>
            <a:endParaRPr sz="1200" dirty="0">
              <a:latin typeface="Roboto"/>
              <a:ea typeface="Roboto"/>
              <a:cs typeface="Roboto"/>
              <a:sym typeface="Roboto"/>
            </a:endParaRPr>
          </a:p>
        </p:txBody>
      </p:sp>
      <p:sp>
        <p:nvSpPr>
          <p:cNvPr id="2" name="Szövegdoboz 1"/>
          <p:cNvSpPr txBox="1"/>
          <p:nvPr/>
        </p:nvSpPr>
        <p:spPr>
          <a:xfrm>
            <a:off x="657889" y="318050"/>
            <a:ext cx="7857461" cy="2800767"/>
          </a:xfrm>
          <a:prstGeom prst="rect">
            <a:avLst/>
          </a:prstGeom>
          <a:noFill/>
        </p:spPr>
        <p:txBody>
          <a:bodyPr wrap="square" rtlCol="0">
            <a:spAutoFit/>
          </a:bodyPr>
          <a:lstStyle/>
          <a:p>
            <a:pPr eaLnBrk="1" fontAlgn="base" hangingPunct="1">
              <a:lnSpc>
                <a:spcPct val="150000"/>
              </a:lnSpc>
              <a:spcBef>
                <a:spcPct val="0"/>
              </a:spcBef>
              <a:spcAft>
                <a:spcPct val="0"/>
              </a:spcAft>
              <a:buClrTx/>
              <a:buFontTx/>
              <a:buNone/>
            </a:pPr>
            <a:r>
              <a:rPr lang="hu-HU" altLang="hu-HU" sz="1800" b="1" kern="1200" dirty="0">
                <a:solidFill>
                  <a:srgbClr val="660066"/>
                </a:solidFill>
                <a:latin typeface="Roboto" panose="020B0604020202020204" charset="0"/>
                <a:ea typeface="Roboto" panose="020B0604020202020204" charset="0"/>
              </a:rPr>
              <a:t>Milyen halmazállapotú anyag a jég? Hogyan éltek itt a részecskék?</a:t>
            </a:r>
          </a:p>
          <a:p>
            <a:pPr eaLnBrk="1" fontAlgn="base" hangingPunct="1">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Szilárd. Közel egymáshoz, szépen sorban, </a:t>
            </a:r>
            <a:r>
              <a:rPr lang="hu-HU" altLang="hu-HU" sz="1800" kern="1200" dirty="0" smtClean="0">
                <a:solidFill>
                  <a:prstClr val="black"/>
                </a:solidFill>
                <a:latin typeface="Roboto" panose="020B0604020202020204" charset="0"/>
                <a:ea typeface="Roboto" panose="020B0604020202020204" charset="0"/>
              </a:rPr>
              <a:t>rendezetten </a:t>
            </a:r>
            <a:r>
              <a:rPr lang="hu-HU" altLang="hu-HU" sz="1800" kern="1200" dirty="0">
                <a:solidFill>
                  <a:prstClr val="black"/>
                </a:solidFill>
                <a:latin typeface="Roboto" panose="020B0604020202020204" charset="0"/>
                <a:ea typeface="Roboto" panose="020B0604020202020204" charset="0"/>
              </a:rPr>
              <a:t>helyezkednek el.</a:t>
            </a:r>
          </a:p>
          <a:p>
            <a:pPr eaLnBrk="1" fontAlgn="base" hangingPunct="1">
              <a:lnSpc>
                <a:spcPct val="150000"/>
              </a:lnSpc>
              <a:spcBef>
                <a:spcPct val="0"/>
              </a:spcBef>
              <a:spcAft>
                <a:spcPct val="0"/>
              </a:spcAft>
              <a:buClrTx/>
              <a:buFontTx/>
              <a:buNone/>
            </a:pPr>
            <a:r>
              <a:rPr lang="hu-HU" altLang="hu-HU" sz="1800" b="1" kern="1200" dirty="0">
                <a:solidFill>
                  <a:srgbClr val="660066"/>
                </a:solidFill>
                <a:latin typeface="Roboto" panose="020B0604020202020204" charset="0"/>
                <a:ea typeface="Roboto" panose="020B0604020202020204" charset="0"/>
              </a:rPr>
              <a:t>Mozognak-e a részecskék?</a:t>
            </a:r>
          </a:p>
          <a:p>
            <a:pPr eaLnBrk="1" fontAlgn="base" hangingPunct="1">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Kicsit igen: egy helyben rezegnek. (úgy mozognak, mint amikor egy rugó egyik végét lerögzítj</a:t>
            </a:r>
            <a:r>
              <a:rPr lang="hu-HU" altLang="hu-HU" sz="1800" kern="1200" dirty="0">
                <a:solidFill>
                  <a:prstClr val="black"/>
                </a:solidFill>
                <a:latin typeface="Calibri" panose="020F0502020204030204" pitchFamily="34" charset="0"/>
                <a:ea typeface="Roboto" panose="020B0604020202020204" charset="0"/>
              </a:rPr>
              <a:t>ü</a:t>
            </a:r>
            <a:r>
              <a:rPr lang="hu-HU" altLang="hu-HU" sz="1800" kern="1200" dirty="0">
                <a:solidFill>
                  <a:prstClr val="black"/>
                </a:solidFill>
                <a:latin typeface="Roboto" panose="020B0604020202020204" charset="0"/>
                <a:ea typeface="Roboto" panose="020B0604020202020204" charset="0"/>
              </a:rPr>
              <a:t>k, a másikat pedig </a:t>
            </a:r>
            <a:r>
              <a:rPr lang="hu-HU" altLang="hu-HU" sz="1800" kern="1200" dirty="0" smtClean="0">
                <a:solidFill>
                  <a:prstClr val="black"/>
                </a:solidFill>
                <a:latin typeface="Roboto" panose="020B0604020202020204" charset="0"/>
                <a:ea typeface="Roboto" panose="020B0604020202020204" charset="0"/>
              </a:rPr>
              <a:t>megpendítj</a:t>
            </a:r>
            <a:r>
              <a:rPr lang="hu-HU" altLang="hu-HU" sz="1800" kern="1200" dirty="0" smtClean="0">
                <a:solidFill>
                  <a:prstClr val="black"/>
                </a:solidFill>
                <a:latin typeface="Calibri" panose="020F0502020204030204" pitchFamily="34" charset="0"/>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k</a:t>
            </a:r>
            <a:r>
              <a:rPr lang="hu-HU" altLang="hu-HU" sz="1800" kern="1200" dirty="0">
                <a:solidFill>
                  <a:prstClr val="black"/>
                </a:solidFill>
                <a:latin typeface="Roboto" panose="020B0604020202020204" charset="0"/>
                <a:ea typeface="Roboto" panose="020B0604020202020204" charset="0"/>
              </a:rPr>
              <a:t> </a:t>
            </a:r>
            <a:r>
              <a:rPr lang="hu-HU" altLang="hu-HU" sz="1800" kern="1200" dirty="0" smtClean="0">
                <a:solidFill>
                  <a:prstClr val="black"/>
                </a:solidFill>
                <a:latin typeface="Roboto" panose="020B0604020202020204" charset="0"/>
                <a:ea typeface="Roboto" panose="020B0604020202020204" charset="0"/>
              </a:rPr>
              <a:t>és  </a:t>
            </a:r>
            <a:r>
              <a:rPr lang="hu-HU" altLang="hu-HU" sz="1800" kern="1200" dirty="0">
                <a:solidFill>
                  <a:prstClr val="black"/>
                </a:solidFill>
                <a:latin typeface="Roboto" panose="020B0604020202020204" charset="0"/>
                <a:ea typeface="Roboto" panose="020B0604020202020204" charset="0"/>
              </a:rPr>
              <a:t>egyhelyben elkezd ide-oda rezegni.)</a:t>
            </a:r>
          </a:p>
          <a:p>
            <a:endParaRPr lang="hu-HU" dirty="0"/>
          </a:p>
        </p:txBody>
      </p:sp>
      <p:pic>
        <p:nvPicPr>
          <p:cNvPr id="6" name="Picture 2" descr="F:\Molly_álma\IMG_20181115_22551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33775" y="2734150"/>
            <a:ext cx="2769124" cy="186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lipszis 6"/>
          <p:cNvSpPr/>
          <p:nvPr/>
        </p:nvSpPr>
        <p:spPr>
          <a:xfrm>
            <a:off x="3533775" y="2734150"/>
            <a:ext cx="514349" cy="138808"/>
          </a:xfrm>
          <a:prstGeom prst="ellipse">
            <a:avLst/>
          </a:prstGeom>
          <a:solidFill>
            <a:srgbClr val="AD0101"/>
          </a:solidFill>
          <a:ln w="25400" cap="flat" cmpd="sng" algn="ctr">
            <a:solidFill>
              <a:srgbClr val="AD0101">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Ellipszis 7"/>
          <p:cNvSpPr/>
          <p:nvPr/>
        </p:nvSpPr>
        <p:spPr>
          <a:xfrm>
            <a:off x="4048125" y="2734150"/>
            <a:ext cx="466725" cy="138808"/>
          </a:xfrm>
          <a:prstGeom prst="ellipse">
            <a:avLst/>
          </a:prstGeom>
          <a:solidFill>
            <a:srgbClr val="AD0101"/>
          </a:solidFill>
          <a:ln w="25400" cap="flat" cmpd="sng" algn="ctr">
            <a:solidFill>
              <a:srgbClr val="AD0101">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zövegdoboz 2"/>
          <p:cNvSpPr txBox="1"/>
          <p:nvPr/>
        </p:nvSpPr>
        <p:spPr>
          <a:xfrm>
            <a:off x="6302899" y="4458474"/>
            <a:ext cx="1555226" cy="184666"/>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saját</a:t>
            </a:r>
            <a:endParaRPr lang="hu-HU" sz="600" dirty="0">
              <a:solidFill>
                <a:srgbClr val="00B0F0"/>
              </a:solidFill>
              <a:latin typeface="Roboto" panose="020B0604020202020204" charset="0"/>
              <a:ea typeface="Roboto" panose="020B0604020202020204" charset="0"/>
            </a:endParaRPr>
          </a:p>
        </p:txBody>
      </p:sp>
      <p:pic>
        <p:nvPicPr>
          <p:cNvPr id="4"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38100"/>
            <a:ext cx="609600" cy="609600"/>
          </a:xfrm>
          <a:prstGeom prst="rect">
            <a:avLst/>
          </a:prstGeom>
        </p:spPr>
      </p:pic>
    </p:spTree>
    <p:extLst>
      <p:ext uri="{BB962C8B-B14F-4D97-AF65-F5344CB8AC3E}">
        <p14:creationId xmlns:p14="http://schemas.microsoft.com/office/powerpoint/2010/main" val="13721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56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86019"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86020" name="Google Shape;148;p23"/>
          <p:cNvSpPr txBox="1">
            <a:spLocks noGrp="1"/>
          </p:cNvSpPr>
          <p:nvPr>
            <p:ph type="ctrTitle" idx="4294967295"/>
          </p:nvPr>
        </p:nvSpPr>
        <p:spPr>
          <a:xfrm>
            <a:off x="8487398"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27.</a:t>
            </a:r>
          </a:p>
        </p:txBody>
      </p:sp>
      <p:sp>
        <p:nvSpPr>
          <p:cNvPr id="86021" name="Szövegdoboz 2"/>
          <p:cNvSpPr txBox="1">
            <a:spLocks noChangeArrowheads="1"/>
          </p:cNvSpPr>
          <p:nvPr/>
        </p:nvSpPr>
        <p:spPr bwMode="auto">
          <a:xfrm>
            <a:off x="415960" y="0"/>
            <a:ext cx="868837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1800" b="1" kern="1200" dirty="0" smtClean="0">
                <a:solidFill>
                  <a:srgbClr val="660066"/>
                </a:solidFill>
                <a:latin typeface="Roboto" panose="020B0604020202020204" charset="0"/>
                <a:ea typeface="Roboto" panose="020B0604020202020204" charset="0"/>
              </a:rPr>
              <a:t>Mi történhetett ezután?</a:t>
            </a:r>
          </a:p>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A jég elolvadt. (lehet kint maradt a napon, vagy egy pohárban a szobában..)</a:t>
            </a:r>
          </a:p>
          <a:p>
            <a:pPr eaLnBrk="1" fontAlgn="base" hangingPunct="1">
              <a:spcBef>
                <a:spcPct val="0"/>
              </a:spcBef>
              <a:spcAft>
                <a:spcPct val="0"/>
              </a:spcAft>
              <a:buClrTx/>
              <a:buFontTx/>
              <a:buNone/>
            </a:pPr>
            <a:endParaRPr lang="hu-HU" altLang="hu-HU" sz="1800" kern="1200" dirty="0" smtClean="0">
              <a:solidFill>
                <a:prstClr val="black"/>
              </a:solidFill>
              <a:latin typeface="Roboto" panose="020B0604020202020204" charset="0"/>
              <a:ea typeface="Roboto" panose="020B0604020202020204" charset="0"/>
            </a:endParaRPr>
          </a:p>
          <a:p>
            <a:pPr eaLnBrk="1" fontAlgn="base" hangingPunct="1">
              <a:spcBef>
                <a:spcPct val="0"/>
              </a:spcBef>
              <a:spcAft>
                <a:spcPct val="0"/>
              </a:spcAft>
              <a:buClrTx/>
              <a:buFontTx/>
              <a:buNone/>
            </a:pPr>
            <a:r>
              <a:rPr lang="hu-HU" altLang="hu-HU" sz="1800" b="1" kern="1200" dirty="0" smtClean="0">
                <a:solidFill>
                  <a:srgbClr val="660066"/>
                </a:solidFill>
                <a:latin typeface="Roboto" panose="020B0604020202020204" charset="0"/>
                <a:ea typeface="Roboto" panose="020B0604020202020204" charset="0"/>
              </a:rPr>
              <a:t>Milyen halmazállapotba ker</a:t>
            </a:r>
            <a:r>
              <a:rPr lang="hu-HU" altLang="hu-HU" sz="1800" b="1" kern="1200" dirty="0" smtClean="0">
                <a:solidFill>
                  <a:srgbClr val="660066"/>
                </a:solidFill>
                <a:latin typeface="+mj-lt"/>
                <a:ea typeface="Roboto" panose="020B0604020202020204" charset="0"/>
              </a:rPr>
              <a:t>ü</a:t>
            </a:r>
            <a:r>
              <a:rPr lang="hu-HU" altLang="hu-HU" sz="1800" b="1" kern="1200" dirty="0" smtClean="0">
                <a:solidFill>
                  <a:srgbClr val="660066"/>
                </a:solidFill>
                <a:latin typeface="Roboto" panose="020B0604020202020204" charset="0"/>
                <a:ea typeface="Roboto" panose="020B0604020202020204" charset="0"/>
              </a:rPr>
              <a:t>lt ekkor?</a:t>
            </a:r>
          </a:p>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Folyékony. Vízzé vált.</a:t>
            </a:r>
          </a:p>
          <a:p>
            <a:pPr eaLnBrk="1" fontAlgn="base" hangingPunct="1">
              <a:spcBef>
                <a:spcPct val="0"/>
              </a:spcBef>
              <a:spcAft>
                <a:spcPct val="0"/>
              </a:spcAft>
              <a:buClrTx/>
              <a:buFontTx/>
              <a:buNone/>
            </a:pPr>
            <a:endParaRPr lang="hu-HU" altLang="hu-HU" sz="1800" kern="1200" dirty="0" smtClean="0">
              <a:solidFill>
                <a:prstClr val="black"/>
              </a:solidFill>
              <a:latin typeface="Roboto" panose="020B0604020202020204" charset="0"/>
              <a:ea typeface="Roboto" panose="020B0604020202020204" charset="0"/>
            </a:endParaRPr>
          </a:p>
          <a:p>
            <a:pPr eaLnBrk="1" fontAlgn="base" hangingPunct="1">
              <a:spcBef>
                <a:spcPct val="0"/>
              </a:spcBef>
              <a:spcAft>
                <a:spcPct val="0"/>
              </a:spcAft>
              <a:buClrTx/>
              <a:buFontTx/>
              <a:buNone/>
            </a:pPr>
            <a:r>
              <a:rPr lang="hu-HU" altLang="hu-HU" sz="1800" b="1" kern="1200" dirty="0" smtClean="0">
                <a:solidFill>
                  <a:srgbClr val="660066"/>
                </a:solidFill>
                <a:latin typeface="Roboto" panose="020B0604020202020204" charset="0"/>
                <a:ea typeface="Roboto" panose="020B0604020202020204" charset="0"/>
              </a:rPr>
              <a:t>Hogy érezték magukat ekkor a részecskék?</a:t>
            </a:r>
          </a:p>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Meleg</a:t>
            </a:r>
            <a:r>
              <a:rPr lang="hu-HU" altLang="hu-HU" sz="1800" kern="1200" dirty="0" smtClean="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k lett, egyre mozgékonyabbak lettek. Gurultak egymáson, mintha apró kis golyók lennének, de közel maradtak még egymáshoz.</a:t>
            </a:r>
          </a:p>
          <a:p>
            <a:pPr eaLnBrk="1" fontAlgn="base" hangingPunct="1">
              <a:spcBef>
                <a:spcPct val="0"/>
              </a:spcBef>
              <a:spcAft>
                <a:spcPct val="0"/>
              </a:spcAft>
              <a:buClrTx/>
              <a:buFontTx/>
              <a:buNone/>
            </a:pPr>
            <a:endParaRPr lang="hu-HU" altLang="hu-HU" sz="1800" kern="1200" dirty="0" smtClean="0">
              <a:solidFill>
                <a:prstClr val="black"/>
              </a:solidFill>
              <a:latin typeface="Roboto" panose="020B0604020202020204" charset="0"/>
              <a:ea typeface="Roboto" panose="020B0604020202020204" charset="0"/>
            </a:endParaRPr>
          </a:p>
          <a:p>
            <a:pPr eaLnBrk="1" fontAlgn="base" hangingPunct="1">
              <a:spcBef>
                <a:spcPct val="0"/>
              </a:spcBef>
              <a:spcAft>
                <a:spcPct val="0"/>
              </a:spcAft>
              <a:buClrTx/>
              <a:buFontTx/>
              <a:buNone/>
            </a:pPr>
            <a:endParaRPr lang="hu-HU" altLang="hu-HU" sz="1800" kern="1200" dirty="0" smtClean="0">
              <a:solidFill>
                <a:prstClr val="black"/>
              </a:solidFill>
              <a:latin typeface="Roboto" panose="020B0604020202020204" charset="0"/>
              <a:ea typeface="Roboto" panose="020B0604020202020204" charset="0"/>
            </a:endParaRPr>
          </a:p>
          <a:p>
            <a:pPr eaLnBrk="1" fontAlgn="base" hangingPunct="1">
              <a:spcBef>
                <a:spcPct val="0"/>
              </a:spcBef>
              <a:spcAft>
                <a:spcPct val="0"/>
              </a:spcAft>
              <a:buClrTx/>
              <a:buFontTx/>
              <a:buNone/>
            </a:pPr>
            <a:r>
              <a:rPr lang="hu-HU" altLang="hu-HU" sz="1800" b="1" kern="1200" dirty="0" smtClean="0">
                <a:solidFill>
                  <a:srgbClr val="660066"/>
                </a:solidFill>
                <a:latin typeface="Roboto" panose="020B0604020202020204" charset="0"/>
                <a:ea typeface="Roboto" panose="020B0604020202020204" charset="0"/>
              </a:rPr>
              <a:t>Mi jellemzi ebben a halmazállapotban a részecskéket?</a:t>
            </a:r>
          </a:p>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Elmozdulnak, görd</a:t>
            </a:r>
            <a:r>
              <a:rPr lang="hu-HU" altLang="hu-HU" sz="1800" kern="1200" dirty="0" smtClean="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lnek egymáson.</a:t>
            </a:r>
          </a:p>
          <a:p>
            <a:pPr eaLnBrk="1" fontAlgn="base" hangingPunct="1">
              <a:spcBef>
                <a:spcPct val="0"/>
              </a:spcBef>
              <a:spcAft>
                <a:spcPct val="0"/>
              </a:spcAft>
              <a:buClrTx/>
              <a:buFontTx/>
              <a:buNone/>
            </a:pPr>
            <a:endParaRPr lang="hu-HU" altLang="hu-HU" sz="1800" kern="1200" dirty="0" smtClean="0">
              <a:solidFill>
                <a:prstClr val="black"/>
              </a:solidFill>
              <a:ea typeface="+mn-ea"/>
            </a:endParaRPr>
          </a:p>
        </p:txBody>
      </p:sp>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93696" y="2739880"/>
            <a:ext cx="2631229" cy="1784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zövegdoboz 1"/>
          <p:cNvSpPr txBox="1"/>
          <p:nvPr/>
        </p:nvSpPr>
        <p:spPr>
          <a:xfrm>
            <a:off x="6267659" y="4524375"/>
            <a:ext cx="1802554" cy="184666"/>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saját</a:t>
            </a:r>
            <a:endParaRPr lang="hu-HU" sz="600" dirty="0">
              <a:solidFill>
                <a:srgbClr val="00B0F0"/>
              </a:solidFill>
              <a:latin typeface="Roboto" panose="020B0604020202020204" charset="0"/>
              <a:ea typeface="Roboto" panose="020B0604020202020204" charset="0"/>
            </a:endParaRPr>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6275" y="1085850"/>
            <a:ext cx="609600" cy="609600"/>
          </a:xfrm>
          <a:prstGeom prst="rect">
            <a:avLst/>
          </a:prstGeom>
        </p:spPr>
      </p:pic>
    </p:spTree>
    <p:extLst>
      <p:ext uri="{BB962C8B-B14F-4D97-AF65-F5344CB8AC3E}">
        <p14:creationId xmlns:p14="http://schemas.microsoft.com/office/powerpoint/2010/main" val="20507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101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smtClean="0">
                <a:latin typeface="Roboto"/>
                <a:ea typeface="Roboto"/>
                <a:cs typeface="Roboto"/>
                <a:sym typeface="Roboto"/>
              </a:rPr>
              <a:t>28.</a:t>
            </a:r>
            <a:endParaRPr sz="1200" dirty="0">
              <a:latin typeface="Roboto"/>
              <a:ea typeface="Roboto"/>
              <a:cs typeface="Roboto"/>
              <a:sym typeface="Roboto"/>
            </a:endParaRPr>
          </a:p>
        </p:txBody>
      </p:sp>
      <p:sp>
        <p:nvSpPr>
          <p:cNvPr id="2" name="Szövegdoboz 1"/>
          <p:cNvSpPr txBox="1"/>
          <p:nvPr/>
        </p:nvSpPr>
        <p:spPr>
          <a:xfrm>
            <a:off x="790584" y="478869"/>
            <a:ext cx="6829425" cy="4185761"/>
          </a:xfrm>
          <a:prstGeom prst="rect">
            <a:avLst/>
          </a:prstGeom>
          <a:noFill/>
        </p:spPr>
        <p:txBody>
          <a:bodyPr wrap="square" rtlCol="0">
            <a:spAutoFit/>
          </a:bodyPr>
          <a:lstStyle/>
          <a:p>
            <a:pPr eaLnBrk="1" fontAlgn="base" hangingPunct="1">
              <a:spcBef>
                <a:spcPct val="0"/>
              </a:spcBef>
              <a:spcAft>
                <a:spcPct val="0"/>
              </a:spcAft>
              <a:buClrTx/>
              <a:buFontTx/>
              <a:buNone/>
            </a:pPr>
            <a:r>
              <a:rPr lang="hu-HU" altLang="hu-HU" sz="1800" b="1" kern="1200" dirty="0">
                <a:solidFill>
                  <a:srgbClr val="660066"/>
                </a:solidFill>
                <a:latin typeface="Roboto" panose="020B0604020202020204" charset="0"/>
                <a:ea typeface="Roboto" panose="020B0604020202020204" charset="0"/>
              </a:rPr>
              <a:t>Mi történt ezután?</a:t>
            </a:r>
          </a:p>
          <a:p>
            <a:pPr eaLnBrk="1" fontAlgn="base" hangingPunct="1">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Hirtelen mintha ágyúból lőtték volna ki.</a:t>
            </a:r>
          </a:p>
          <a:p>
            <a:pPr eaLnBrk="1" fontAlgn="base" hangingPunct="1">
              <a:spcBef>
                <a:spcPct val="0"/>
              </a:spcBef>
              <a:spcAft>
                <a:spcPct val="0"/>
              </a:spcAft>
              <a:buClrTx/>
              <a:buFontTx/>
              <a:buNone/>
            </a:pPr>
            <a:endParaRPr lang="hu-HU" altLang="hu-HU" sz="1800" kern="1200" dirty="0">
              <a:solidFill>
                <a:prstClr val="black"/>
              </a:solidFill>
              <a:latin typeface="Roboto" panose="020B0604020202020204" charset="0"/>
              <a:ea typeface="Roboto" panose="020B0604020202020204" charset="0"/>
            </a:endParaRPr>
          </a:p>
          <a:p>
            <a:pPr eaLnBrk="1" fontAlgn="base" hangingPunct="1">
              <a:spcBef>
                <a:spcPct val="0"/>
              </a:spcBef>
              <a:spcAft>
                <a:spcPct val="0"/>
              </a:spcAft>
              <a:buClrTx/>
              <a:buFontTx/>
              <a:buNone/>
            </a:pPr>
            <a:r>
              <a:rPr lang="hu-HU" altLang="hu-HU" sz="1800" b="1" kern="1200" dirty="0">
                <a:solidFill>
                  <a:srgbClr val="660066"/>
                </a:solidFill>
                <a:latin typeface="Roboto" panose="020B0604020202020204" charset="0"/>
                <a:ea typeface="Roboto" panose="020B0604020202020204" charset="0"/>
              </a:rPr>
              <a:t>Mit jelenthet ez? Mi történt ekkor a vízzel?</a:t>
            </a:r>
          </a:p>
          <a:p>
            <a:pPr eaLnBrk="1" fontAlgn="base" hangingPunct="1">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El kezd párologni. Elpárolog a víz.</a:t>
            </a:r>
          </a:p>
          <a:p>
            <a:pPr eaLnBrk="1" fontAlgn="base" hangingPunct="1">
              <a:spcBef>
                <a:spcPct val="0"/>
              </a:spcBef>
              <a:spcAft>
                <a:spcPct val="0"/>
              </a:spcAft>
              <a:buClrTx/>
              <a:buFontTx/>
              <a:buNone/>
            </a:pPr>
            <a:endParaRPr lang="hu-HU" altLang="hu-HU" sz="1800" kern="1200" dirty="0">
              <a:solidFill>
                <a:prstClr val="black"/>
              </a:solidFill>
              <a:latin typeface="Roboto" panose="020B0604020202020204" charset="0"/>
              <a:ea typeface="Roboto" panose="020B0604020202020204" charset="0"/>
            </a:endParaRPr>
          </a:p>
          <a:p>
            <a:pPr eaLnBrk="1" fontAlgn="base" hangingPunct="1">
              <a:spcBef>
                <a:spcPct val="0"/>
              </a:spcBef>
              <a:spcAft>
                <a:spcPct val="0"/>
              </a:spcAft>
              <a:buClrTx/>
              <a:buFontTx/>
              <a:buNone/>
            </a:pPr>
            <a:r>
              <a:rPr lang="hu-HU" altLang="hu-HU" sz="1800" b="1" kern="1200" dirty="0">
                <a:solidFill>
                  <a:srgbClr val="660066"/>
                </a:solidFill>
                <a:latin typeface="Roboto" panose="020B0604020202020204" charset="0"/>
                <a:ea typeface="Roboto" panose="020B0604020202020204" charset="0"/>
              </a:rPr>
              <a:t>Mi lesz ezután a vízből?</a:t>
            </a:r>
          </a:p>
          <a:p>
            <a:pPr eaLnBrk="1" fontAlgn="base" hangingPunct="1">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Pára.</a:t>
            </a:r>
          </a:p>
          <a:p>
            <a:pPr eaLnBrk="1" fontAlgn="base" hangingPunct="1">
              <a:spcBef>
                <a:spcPct val="0"/>
              </a:spcBef>
              <a:spcAft>
                <a:spcPct val="0"/>
              </a:spcAft>
              <a:buClrTx/>
              <a:buFontTx/>
              <a:buNone/>
            </a:pPr>
            <a:r>
              <a:rPr lang="hu-HU" altLang="hu-HU" sz="1800" b="1" kern="1200" dirty="0">
                <a:solidFill>
                  <a:srgbClr val="660066"/>
                </a:solidFill>
                <a:latin typeface="Roboto" panose="020B0604020202020204" charset="0"/>
                <a:ea typeface="Roboto" panose="020B0604020202020204" charset="0"/>
              </a:rPr>
              <a:t>Az milyen halmazállapotú?</a:t>
            </a:r>
          </a:p>
          <a:p>
            <a:pPr eaLnBrk="1" fontAlgn="base" hangingPunct="1">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Légnem</a:t>
            </a:r>
            <a:r>
              <a:rPr lang="hu-HU" altLang="hu-HU" sz="1800" kern="1200" dirty="0">
                <a:solidFill>
                  <a:prstClr val="black"/>
                </a:solidFill>
                <a:latin typeface="Calibri" panose="020F0502020204030204" pitchFamily="34" charset="0"/>
                <a:ea typeface="Roboto" panose="020B0604020202020204" charset="0"/>
              </a:rPr>
              <a:t>ű</a:t>
            </a:r>
            <a:r>
              <a:rPr lang="hu-HU" altLang="hu-HU" sz="1800" kern="1200" dirty="0" smtClean="0">
                <a:solidFill>
                  <a:prstClr val="black"/>
                </a:solidFill>
                <a:latin typeface="Roboto" panose="020B0604020202020204" charset="0"/>
                <a:ea typeface="Roboto" panose="020B0604020202020204" charset="0"/>
              </a:rPr>
              <a:t>.</a:t>
            </a:r>
          </a:p>
          <a:p>
            <a:pPr eaLnBrk="1" hangingPunct="1">
              <a:buClrTx/>
              <a:buFontTx/>
              <a:buNone/>
            </a:pPr>
            <a:r>
              <a:rPr lang="hu-HU" altLang="hu-HU" sz="1800" b="1" dirty="0">
                <a:solidFill>
                  <a:srgbClr val="660066"/>
                </a:solidFill>
              </a:rPr>
              <a:t>Mi jellemzi </a:t>
            </a:r>
            <a:r>
              <a:rPr lang="hu-HU" altLang="hu-HU" sz="1800" b="1" dirty="0" smtClean="0">
                <a:solidFill>
                  <a:srgbClr val="660066"/>
                </a:solidFill>
              </a:rPr>
              <a:t>ekkor </a:t>
            </a:r>
            <a:r>
              <a:rPr lang="hu-HU" altLang="hu-HU" sz="1800" b="1" dirty="0">
                <a:solidFill>
                  <a:srgbClr val="660066"/>
                </a:solidFill>
              </a:rPr>
              <a:t>a részecskéket?</a:t>
            </a:r>
          </a:p>
          <a:p>
            <a:pPr eaLnBrk="1" hangingPunct="1">
              <a:buClrTx/>
              <a:buFontTx/>
              <a:buNone/>
            </a:pPr>
            <a:r>
              <a:rPr lang="hu-HU" altLang="hu-HU" sz="1800" dirty="0">
                <a:solidFill>
                  <a:schemeClr val="tx1"/>
                </a:solidFill>
              </a:rPr>
              <a:t>Eltávolodnak </a:t>
            </a:r>
            <a:r>
              <a:rPr lang="hu-HU" altLang="hu-HU" sz="1800" dirty="0" smtClean="0">
                <a:solidFill>
                  <a:schemeClr val="tx1"/>
                </a:solidFill>
              </a:rPr>
              <a:t> egymástól</a:t>
            </a:r>
            <a:r>
              <a:rPr lang="hu-HU" altLang="hu-HU" sz="1800" dirty="0">
                <a:solidFill>
                  <a:schemeClr val="tx1"/>
                </a:solidFill>
              </a:rPr>
              <a:t>, szabadon mozognak.</a:t>
            </a:r>
          </a:p>
          <a:p>
            <a:pPr eaLnBrk="1" hangingPunct="1">
              <a:buClrTx/>
              <a:buFontTx/>
              <a:buNone/>
            </a:pPr>
            <a:endParaRPr lang="hu-HU" altLang="hu-HU" sz="1800" dirty="0">
              <a:solidFill>
                <a:schemeClr val="tx1"/>
              </a:solidFill>
            </a:endParaRPr>
          </a:p>
          <a:p>
            <a:pPr eaLnBrk="1" fontAlgn="base" hangingPunct="1">
              <a:spcBef>
                <a:spcPct val="0"/>
              </a:spcBef>
              <a:spcAft>
                <a:spcPct val="0"/>
              </a:spcAft>
              <a:buClrTx/>
              <a:buFontTx/>
              <a:buNone/>
            </a:pPr>
            <a:endParaRPr lang="hu-HU" altLang="hu-HU" sz="1800" kern="1200" dirty="0">
              <a:solidFill>
                <a:prstClr val="black"/>
              </a:solidFill>
              <a:latin typeface="Roboto" panose="020B0604020202020204" charset="0"/>
              <a:ea typeface="Roboto" panose="020B0604020202020204" charset="0"/>
            </a:endParaRPr>
          </a:p>
          <a:p>
            <a:endParaRPr lang="hu-HU" dirty="0"/>
          </a:p>
        </p:txBody>
      </p:sp>
      <p:sp>
        <p:nvSpPr>
          <p:cNvPr id="3" name="Szövegdoboz 2"/>
          <p:cNvSpPr txBox="1"/>
          <p:nvPr/>
        </p:nvSpPr>
        <p:spPr>
          <a:xfrm>
            <a:off x="5770465" y="2317489"/>
            <a:ext cx="2657475" cy="184666"/>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saját</a:t>
            </a:r>
            <a:endParaRPr lang="hu-HU" sz="600" dirty="0">
              <a:solidFill>
                <a:srgbClr val="00B0F0"/>
              </a:solidFill>
              <a:latin typeface="Roboto" panose="020B0604020202020204" charset="0"/>
              <a:ea typeface="Roboto" panose="020B0604020202020204" charset="0"/>
            </a:endParaRPr>
          </a:p>
        </p:txBody>
      </p:sp>
      <p:pic>
        <p:nvPicPr>
          <p:cNvPr id="8"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18100" y="708982"/>
            <a:ext cx="2790829" cy="1605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5848346" y="2847975"/>
            <a:ext cx="2730339" cy="1487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zövegdoboz 3"/>
          <p:cNvSpPr txBox="1"/>
          <p:nvPr/>
        </p:nvSpPr>
        <p:spPr>
          <a:xfrm>
            <a:off x="5848346" y="4387631"/>
            <a:ext cx="1743077" cy="184666"/>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saját</a:t>
            </a:r>
            <a:endParaRPr lang="hu-HU" sz="600" dirty="0">
              <a:solidFill>
                <a:srgbClr val="00B0F0"/>
              </a:solidFill>
              <a:latin typeface="Roboto" panose="020B0604020202020204" charset="0"/>
              <a:ea typeface="Roboto" panose="020B0604020202020204" charset="0"/>
            </a:endParaRPr>
          </a:p>
        </p:txBody>
      </p:sp>
      <p:pic>
        <p:nvPicPr>
          <p:cNvPr id="5"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8175" y="1019175"/>
            <a:ext cx="609600" cy="609600"/>
          </a:xfrm>
          <a:prstGeom prst="rect">
            <a:avLst/>
          </a:prstGeom>
        </p:spPr>
      </p:pic>
    </p:spTree>
    <p:extLst>
      <p:ext uri="{BB962C8B-B14F-4D97-AF65-F5344CB8AC3E}">
        <p14:creationId xmlns:p14="http://schemas.microsoft.com/office/powerpoint/2010/main" val="283656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037"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88067"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88068" name="Google Shape;148;p23"/>
          <p:cNvSpPr txBox="1">
            <a:spLocks noGrp="1"/>
          </p:cNvSpPr>
          <p:nvPr>
            <p:ph type="ctrTitle" idx="4294967295"/>
          </p:nvPr>
        </p:nvSpPr>
        <p:spPr>
          <a:xfrm>
            <a:off x="8487352"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29.</a:t>
            </a:r>
          </a:p>
        </p:txBody>
      </p:sp>
      <p:sp>
        <p:nvSpPr>
          <p:cNvPr id="88069" name="Szövegdoboz 1"/>
          <p:cNvSpPr txBox="1">
            <a:spLocks noChangeArrowheads="1"/>
          </p:cNvSpPr>
          <p:nvPr/>
        </p:nvSpPr>
        <p:spPr bwMode="auto">
          <a:xfrm>
            <a:off x="1116013" y="392925"/>
            <a:ext cx="741680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Azt a folyamatot pedig, amikor az anyag az egyik halmazállapotból a másikba alakul át,</a:t>
            </a:r>
            <a:r>
              <a:rPr lang="hu-HU" altLang="hu-HU" sz="1800" b="1" u="sng" kern="1200" dirty="0" smtClean="0">
                <a:solidFill>
                  <a:srgbClr val="660066"/>
                </a:solidFill>
                <a:latin typeface="Roboto" panose="020B0604020202020204" charset="0"/>
                <a:ea typeface="Roboto" panose="020B0604020202020204" charset="0"/>
              </a:rPr>
              <a:t> halmazállapot-változásnak </a:t>
            </a:r>
            <a:r>
              <a:rPr lang="hu-HU" altLang="hu-HU" sz="1800" kern="1200" dirty="0" smtClean="0">
                <a:solidFill>
                  <a:prstClr val="black"/>
                </a:solidFill>
                <a:latin typeface="Roboto" panose="020B0604020202020204" charset="0"/>
                <a:ea typeface="Roboto" panose="020B0604020202020204" charset="0"/>
              </a:rPr>
              <a:t>nevezz</a:t>
            </a:r>
            <a:r>
              <a:rPr lang="hu-HU" altLang="hu-HU" sz="1800" kern="1200" dirty="0" smtClean="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k.</a:t>
            </a:r>
          </a:p>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Tehát:</a:t>
            </a:r>
          </a:p>
          <a:p>
            <a:pPr eaLnBrk="1" fontAlgn="base" hangingPunct="1">
              <a:spcBef>
                <a:spcPct val="0"/>
              </a:spcBef>
              <a:spcAft>
                <a:spcPct val="0"/>
              </a:spcAft>
              <a:buClrTx/>
              <a:buFontTx/>
              <a:buNone/>
            </a:pPr>
            <a:endParaRPr lang="hu-HU" altLang="hu-HU" sz="1800" kern="1200" dirty="0" smtClean="0">
              <a:solidFill>
                <a:prstClr val="black"/>
              </a:solidFill>
              <a:ea typeface="+mn-ea"/>
            </a:endParaRPr>
          </a:p>
        </p:txBody>
      </p:sp>
      <p:sp>
        <p:nvSpPr>
          <p:cNvPr id="3" name="Téglalap 2"/>
          <p:cNvSpPr/>
          <p:nvPr/>
        </p:nvSpPr>
        <p:spPr>
          <a:xfrm>
            <a:off x="2020913" y="1999941"/>
            <a:ext cx="1176341" cy="3869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ct val="0"/>
              </a:spcAft>
              <a:buClrTx/>
              <a:buFontTx/>
              <a:buNone/>
              <a:defRPr/>
            </a:pPr>
            <a:r>
              <a:rPr lang="hu-HU" sz="1800" kern="1200" dirty="0" err="1" smtClean="0">
                <a:solidFill>
                  <a:prstClr val="white"/>
                </a:solidFill>
                <a:latin typeface="Roboto" panose="020B0604020202020204" charset="0"/>
                <a:ea typeface="Roboto" panose="020B0604020202020204" charset="0"/>
              </a:rPr>
              <a:t>S</a:t>
            </a:r>
            <a:r>
              <a:rPr lang="hu-HU" sz="1800" kern="1200" dirty="0" err="1" smtClean="0">
                <a:solidFill>
                  <a:prstClr val="black"/>
                </a:solidFill>
                <a:latin typeface="Roboto" panose="020B0604020202020204" charset="0"/>
                <a:ea typeface="Roboto" panose="020B0604020202020204" charset="0"/>
              </a:rPr>
              <a:t>szilárd</a:t>
            </a:r>
            <a:endParaRPr lang="hu-HU" sz="1800" kern="1200" dirty="0">
              <a:solidFill>
                <a:prstClr val="white"/>
              </a:solidFill>
              <a:latin typeface="Roboto" panose="020B0604020202020204" charset="0"/>
              <a:ea typeface="Roboto" panose="020B0604020202020204" charset="0"/>
            </a:endParaRPr>
          </a:p>
        </p:txBody>
      </p:sp>
      <p:cxnSp>
        <p:nvCxnSpPr>
          <p:cNvPr id="5" name="Egyenes összekötő nyíllal 4"/>
          <p:cNvCxnSpPr/>
          <p:nvPr/>
        </p:nvCxnSpPr>
        <p:spPr>
          <a:xfrm flipV="1">
            <a:off x="3513138" y="2189997"/>
            <a:ext cx="936628" cy="34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Téglalap 5"/>
          <p:cNvSpPr/>
          <p:nvPr/>
        </p:nvSpPr>
        <p:spPr>
          <a:xfrm>
            <a:off x="4716465" y="1999654"/>
            <a:ext cx="1223962" cy="3869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hu-HU" sz="1800" kern="1200" dirty="0">
                <a:solidFill>
                  <a:prstClr val="black"/>
                </a:solidFill>
                <a:latin typeface="Roboto" panose="020B0604020202020204" charset="0"/>
                <a:ea typeface="Roboto" panose="020B0604020202020204" charset="0"/>
              </a:rPr>
              <a:t>folyékony</a:t>
            </a:r>
          </a:p>
        </p:txBody>
      </p:sp>
      <p:sp>
        <p:nvSpPr>
          <p:cNvPr id="88073" name="Szövegdoboz 7"/>
          <p:cNvSpPr txBox="1">
            <a:spLocks noChangeArrowheads="1"/>
          </p:cNvSpPr>
          <p:nvPr/>
        </p:nvSpPr>
        <p:spPr bwMode="auto">
          <a:xfrm>
            <a:off x="3311535" y="1782486"/>
            <a:ext cx="1150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algn="ctr" eaLnBrk="1" fontAlgn="base" hangingPunct="1">
              <a:spcBef>
                <a:spcPct val="0"/>
              </a:spcBef>
              <a:spcAft>
                <a:spcPct val="0"/>
              </a:spcAft>
              <a:buClrTx/>
              <a:buFontTx/>
              <a:buNone/>
            </a:pPr>
            <a:r>
              <a:rPr lang="hu-HU" altLang="hu-HU" sz="1800" kern="1200" dirty="0" smtClean="0">
                <a:solidFill>
                  <a:prstClr val="black"/>
                </a:solidFill>
                <a:ea typeface="+mn-ea"/>
              </a:rPr>
              <a:t> </a:t>
            </a:r>
            <a:r>
              <a:rPr lang="hu-HU" altLang="hu-HU" sz="1800" kern="1200" dirty="0" smtClean="0">
                <a:solidFill>
                  <a:prstClr val="black"/>
                </a:solidFill>
                <a:latin typeface="Roboto" panose="020B0604020202020204" charset="0"/>
                <a:ea typeface="Roboto" panose="020B0604020202020204" charset="0"/>
              </a:rPr>
              <a:t>olvadás</a:t>
            </a:r>
          </a:p>
        </p:txBody>
      </p:sp>
      <p:sp>
        <p:nvSpPr>
          <p:cNvPr id="88074" name="Szövegdoboz 8"/>
          <p:cNvSpPr txBox="1">
            <a:spLocks noChangeArrowheads="1"/>
          </p:cNvSpPr>
          <p:nvPr/>
        </p:nvSpPr>
        <p:spPr bwMode="auto">
          <a:xfrm>
            <a:off x="6300802" y="2008465"/>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Pl.: jégből víz</a:t>
            </a:r>
          </a:p>
        </p:txBody>
      </p:sp>
      <p:sp>
        <p:nvSpPr>
          <p:cNvPr id="10" name="Téglalap 9"/>
          <p:cNvSpPr/>
          <p:nvPr/>
        </p:nvSpPr>
        <p:spPr>
          <a:xfrm>
            <a:off x="2020884" y="2954348"/>
            <a:ext cx="1200945" cy="432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hu-HU" sz="1800" kern="1200" dirty="0">
                <a:solidFill>
                  <a:prstClr val="black"/>
                </a:solidFill>
                <a:latin typeface="Roboto" panose="020B0604020202020204" charset="0"/>
                <a:ea typeface="Roboto" panose="020B0604020202020204" charset="0"/>
              </a:rPr>
              <a:t>folyékony</a:t>
            </a:r>
          </a:p>
        </p:txBody>
      </p:sp>
      <p:cxnSp>
        <p:nvCxnSpPr>
          <p:cNvPr id="12" name="Egyenes összekötő nyíllal 11"/>
          <p:cNvCxnSpPr/>
          <p:nvPr/>
        </p:nvCxnSpPr>
        <p:spPr>
          <a:xfrm>
            <a:off x="3584585" y="3246835"/>
            <a:ext cx="79216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églalap 12"/>
          <p:cNvSpPr/>
          <p:nvPr/>
        </p:nvSpPr>
        <p:spPr>
          <a:xfrm>
            <a:off x="4716468" y="2985780"/>
            <a:ext cx="1152525" cy="432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hu-HU" sz="1800" kern="1200" dirty="0" smtClean="0">
                <a:solidFill>
                  <a:prstClr val="black"/>
                </a:solidFill>
                <a:latin typeface="Roboto" panose="020B0604020202020204" charset="0"/>
                <a:ea typeface="Roboto" panose="020B0604020202020204" charset="0"/>
              </a:rPr>
              <a:t>szilárd</a:t>
            </a:r>
            <a:endParaRPr lang="hu-HU" sz="1800" kern="1200" dirty="0">
              <a:solidFill>
                <a:prstClr val="black"/>
              </a:solidFill>
              <a:latin typeface="Roboto" panose="020B0604020202020204" charset="0"/>
              <a:ea typeface="Roboto" panose="020B0604020202020204" charset="0"/>
            </a:endParaRPr>
          </a:p>
        </p:txBody>
      </p:sp>
      <p:sp>
        <p:nvSpPr>
          <p:cNvPr id="88078" name="Szövegdoboz 13"/>
          <p:cNvSpPr txBox="1">
            <a:spLocks noChangeArrowheads="1"/>
          </p:cNvSpPr>
          <p:nvPr/>
        </p:nvSpPr>
        <p:spPr bwMode="auto">
          <a:xfrm>
            <a:off x="3525847" y="2846667"/>
            <a:ext cx="936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fagyás</a:t>
            </a:r>
          </a:p>
        </p:txBody>
      </p:sp>
      <p:sp>
        <p:nvSpPr>
          <p:cNvPr id="88079" name="Szövegdoboz 14"/>
          <p:cNvSpPr txBox="1">
            <a:spLocks noChangeArrowheads="1"/>
          </p:cNvSpPr>
          <p:nvPr/>
        </p:nvSpPr>
        <p:spPr bwMode="auto">
          <a:xfrm>
            <a:off x="6429384" y="2985493"/>
            <a:ext cx="158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Pl.: vízből jég</a:t>
            </a: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2747" y="1200838"/>
            <a:ext cx="609600" cy="609600"/>
          </a:xfrm>
          <a:prstGeom prst="rect">
            <a:avLst/>
          </a:prstGeom>
        </p:spPr>
      </p:pic>
    </p:spTree>
    <p:extLst>
      <p:ext uri="{BB962C8B-B14F-4D97-AF65-F5344CB8AC3E}">
        <p14:creationId xmlns:p14="http://schemas.microsoft.com/office/powerpoint/2010/main" val="238146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16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89091"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89092" name="Google Shape;148;p23"/>
          <p:cNvSpPr txBox="1">
            <a:spLocks noGrp="1"/>
          </p:cNvSpPr>
          <p:nvPr>
            <p:ph type="ctrTitle" idx="4294967295"/>
          </p:nvPr>
        </p:nvSpPr>
        <p:spPr>
          <a:xfrm>
            <a:off x="8487304"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30.</a:t>
            </a:r>
          </a:p>
        </p:txBody>
      </p:sp>
      <p:sp>
        <p:nvSpPr>
          <p:cNvPr id="89093" name="Szövegdoboz 1"/>
          <p:cNvSpPr txBox="1">
            <a:spLocks noChangeArrowheads="1"/>
          </p:cNvSpPr>
          <p:nvPr/>
        </p:nvSpPr>
        <p:spPr bwMode="auto">
          <a:xfrm>
            <a:off x="1042987" y="412220"/>
            <a:ext cx="721518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lnSpc>
                <a:spcPct val="150000"/>
              </a:lnSpc>
              <a:spcBef>
                <a:spcPct val="0"/>
              </a:spcBef>
              <a:spcAft>
                <a:spcPct val="0"/>
              </a:spcAft>
              <a:buClrTx/>
              <a:buFontTx/>
              <a:buNone/>
            </a:pPr>
            <a:r>
              <a:rPr lang="hu-HU" altLang="hu-HU" sz="1800" b="1" u="sng" kern="1200" dirty="0" smtClean="0">
                <a:solidFill>
                  <a:prstClr val="black"/>
                </a:solidFill>
                <a:latin typeface="Roboto" panose="020B0604020202020204" charset="0"/>
                <a:ea typeface="Roboto" panose="020B0604020202020204" charset="0"/>
              </a:rPr>
              <a:t>Kísérlet:</a:t>
            </a:r>
          </a:p>
          <a:p>
            <a:pPr eaLnBrk="1" fontAlgn="base" hangingPunct="1">
              <a:lnSpc>
                <a:spcPct val="150000"/>
              </a:lnSpc>
              <a:spcBef>
                <a:spcPct val="0"/>
              </a:spcBef>
              <a:spcAft>
                <a:spcPct val="0"/>
              </a:spcAft>
              <a:buClrTx/>
              <a:buFontTx/>
              <a:buNone/>
            </a:pPr>
            <a:r>
              <a:rPr lang="hu-HU" altLang="hu-HU" sz="1800" kern="1200" dirty="0" smtClean="0">
                <a:solidFill>
                  <a:srgbClr val="660066"/>
                </a:solidFill>
                <a:latin typeface="Roboto" panose="020B0604020202020204" charset="0"/>
                <a:ea typeface="Roboto" panose="020B0604020202020204" charset="0"/>
              </a:rPr>
              <a:t>Próbáld ki Te is: jégkocka tartóba önts vizet, és tedd a mélyh</a:t>
            </a:r>
            <a:r>
              <a:rPr lang="hu-HU" altLang="hu-HU" sz="1800" kern="1200" dirty="0" smtClean="0">
                <a:solidFill>
                  <a:srgbClr val="660066"/>
                </a:solidFill>
                <a:latin typeface="+mj-lt"/>
                <a:ea typeface="Roboto" panose="020B0604020202020204" charset="0"/>
              </a:rPr>
              <a:t>ű</a:t>
            </a:r>
            <a:r>
              <a:rPr lang="hu-HU" altLang="hu-HU" sz="1800" kern="1200" dirty="0" smtClean="0">
                <a:solidFill>
                  <a:srgbClr val="660066"/>
                </a:solidFill>
                <a:latin typeface="Roboto" panose="020B0604020202020204" charset="0"/>
                <a:ea typeface="Roboto" panose="020B0604020202020204" charset="0"/>
              </a:rPr>
              <a:t>tőbe, majd mikor megfagyott vedd ki és figyeld meg ahogy elolvad a jég!</a:t>
            </a:r>
          </a:p>
          <a:p>
            <a:pPr eaLnBrk="1" fontAlgn="base" hangingPunct="1">
              <a:spcBef>
                <a:spcPct val="0"/>
              </a:spcBef>
              <a:spcAft>
                <a:spcPct val="0"/>
              </a:spcAft>
              <a:buClrTx/>
              <a:buFontTx/>
              <a:buNone/>
            </a:pPr>
            <a:endParaRPr lang="hu-HU" altLang="hu-HU" sz="1800" kern="1200" dirty="0" smtClean="0">
              <a:solidFill>
                <a:prstClr val="black"/>
              </a:solidFill>
              <a:ea typeface="+mn-ea"/>
            </a:endParaRPr>
          </a:p>
        </p:txBody>
      </p:sp>
      <p:pic>
        <p:nvPicPr>
          <p:cNvPr id="89094"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00238" y="1986226"/>
            <a:ext cx="5199062" cy="233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5" name="Szövegdoboz 2"/>
          <p:cNvSpPr txBox="1">
            <a:spLocks noChangeArrowheads="1"/>
          </p:cNvSpPr>
          <p:nvPr/>
        </p:nvSpPr>
        <p:spPr bwMode="auto">
          <a:xfrm>
            <a:off x="1857390" y="4323423"/>
            <a:ext cx="34575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700" kern="1200" dirty="0" smtClean="0">
                <a:solidFill>
                  <a:srgbClr val="00B0F0"/>
                </a:solidFill>
                <a:latin typeface="Roboto" panose="020B0604020202020204" charset="0"/>
                <a:ea typeface="Roboto" panose="020B0604020202020204" charset="0"/>
              </a:rPr>
              <a:t>Forrás: </a:t>
            </a:r>
            <a:r>
              <a:rPr lang="hu-HU" altLang="hu-HU" sz="700" kern="1200" dirty="0" smtClean="0">
                <a:solidFill>
                  <a:srgbClr val="00B0F0"/>
                </a:solidFill>
                <a:latin typeface="Roboto" panose="020B0604020202020204" charset="0"/>
                <a:ea typeface="Roboto" panose="020B0604020202020204" charset="0"/>
                <a:hlinkClick r:id="rId6"/>
              </a:rPr>
              <a:t>https://pixabay.com/hu/photos/kocka-v%C3%ADz-sz%C3%ADnes-nedves-kock%C3%A1k-3141461/</a:t>
            </a:r>
            <a:endParaRPr lang="hu-HU" altLang="hu-HU" sz="700" kern="1200" dirty="0" smtClean="0">
              <a:solidFill>
                <a:srgbClr val="00B0F0"/>
              </a:solidFill>
              <a:latin typeface="Roboto" panose="020B0604020202020204" charset="0"/>
              <a:ea typeface="Roboto" panose="020B0604020202020204" charset="0"/>
            </a:endParaRP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100" y="915333"/>
            <a:ext cx="609600" cy="609600"/>
          </a:xfrm>
          <a:prstGeom prst="rect">
            <a:avLst/>
          </a:prstGeom>
        </p:spPr>
      </p:pic>
    </p:spTree>
    <p:extLst>
      <p:ext uri="{BB962C8B-B14F-4D97-AF65-F5344CB8AC3E}">
        <p14:creationId xmlns:p14="http://schemas.microsoft.com/office/powerpoint/2010/main" val="110727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11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a:latin typeface="Roboto"/>
                <a:ea typeface="Roboto"/>
                <a:cs typeface="Roboto"/>
                <a:sym typeface="Roboto"/>
              </a:rPr>
              <a:t>2.</a:t>
            </a:r>
            <a:endParaRPr sz="1200" dirty="0">
              <a:latin typeface="Roboto"/>
              <a:ea typeface="Roboto"/>
              <a:cs typeface="Roboto"/>
              <a:sym typeface="Roboto"/>
            </a:endParaRPr>
          </a:p>
        </p:txBody>
      </p:sp>
      <p:pic>
        <p:nvPicPr>
          <p:cNvPr id="6" name="Picture 2" descr="áll, álló, Ausztr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623" y="653832"/>
            <a:ext cx="4676773" cy="333375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647699" y="653832"/>
            <a:ext cx="3457575" cy="3631763"/>
          </a:xfrm>
          <a:prstGeom prst="rect">
            <a:avLst/>
          </a:prstGeom>
          <a:noFill/>
        </p:spPr>
        <p:txBody>
          <a:bodyPr wrap="square" rtlCol="0">
            <a:spAutoFit/>
          </a:bodyPr>
          <a:lstStyle/>
          <a:p>
            <a:pPr>
              <a:lnSpc>
                <a:spcPct val="150000"/>
              </a:lnSpc>
            </a:pPr>
            <a:r>
              <a:rPr lang="hu-HU" altLang="hu-HU" sz="1800" b="1" kern="1200" dirty="0">
                <a:solidFill>
                  <a:schemeClr val="tx1"/>
                </a:solidFill>
                <a:latin typeface="Roboto" panose="020B0604020202020204" charset="0"/>
                <a:ea typeface="Roboto" panose="020B0604020202020204" charset="0"/>
              </a:rPr>
              <a:t>A szilárd anyag egy bizonyos hőmérsékleten megolvad</a:t>
            </a:r>
            <a:r>
              <a:rPr lang="hu-HU" altLang="hu-HU" sz="1800" b="1" kern="1200" dirty="0" smtClean="0">
                <a:solidFill>
                  <a:schemeClr val="tx1"/>
                </a:solidFill>
                <a:latin typeface="Roboto" panose="020B0604020202020204" charset="0"/>
                <a:ea typeface="Roboto" panose="020B0604020202020204" charset="0"/>
              </a:rPr>
              <a:t>. </a:t>
            </a:r>
            <a:r>
              <a:rPr lang="hu-HU" altLang="hu-HU" sz="1800" b="1" kern="1200" dirty="0">
                <a:solidFill>
                  <a:schemeClr val="tx1"/>
                </a:solidFill>
                <a:latin typeface="Roboto" panose="020B0604020202020204" charset="0"/>
                <a:ea typeface="Roboto" panose="020B0604020202020204" charset="0"/>
              </a:rPr>
              <a:t>Ezt a hőmérsékletet </a:t>
            </a:r>
            <a:r>
              <a:rPr lang="hu-HU" altLang="hu-HU" sz="1800" b="1" i="1" u="sng" kern="1200" dirty="0">
                <a:solidFill>
                  <a:srgbClr val="002060"/>
                </a:solidFill>
                <a:latin typeface="Roboto" panose="020B0604020202020204" charset="0"/>
                <a:ea typeface="Roboto" panose="020B0604020202020204" charset="0"/>
              </a:rPr>
              <a:t>olvadáspont</a:t>
            </a:r>
            <a:r>
              <a:rPr lang="hu-HU" altLang="hu-HU" sz="1800" b="1" kern="1200" dirty="0">
                <a:solidFill>
                  <a:schemeClr val="tx1"/>
                </a:solidFill>
                <a:latin typeface="Roboto" panose="020B0604020202020204" charset="0"/>
                <a:ea typeface="Roboto" panose="020B0604020202020204" charset="0"/>
              </a:rPr>
              <a:t>nak nevezz</a:t>
            </a:r>
            <a:r>
              <a:rPr lang="hu-HU" altLang="hu-HU" sz="1800" b="1" kern="1200" dirty="0">
                <a:solidFill>
                  <a:schemeClr val="tx1"/>
                </a:solidFill>
                <a:ea typeface="Roboto" panose="020B0604020202020204" charset="0"/>
              </a:rPr>
              <a:t>ü</a:t>
            </a:r>
            <a:r>
              <a:rPr lang="hu-HU" altLang="hu-HU" sz="1800" b="1" kern="1200" dirty="0">
                <a:solidFill>
                  <a:schemeClr val="tx1"/>
                </a:solidFill>
                <a:latin typeface="Roboto" panose="020B0604020202020204" charset="0"/>
                <a:ea typeface="Roboto" panose="020B0604020202020204" charset="0"/>
              </a:rPr>
              <a:t>k. Olvadás közben az anyag hőmérséklete egészen addig olvadásponton marad, amíg az olvadás teljesen be nem fejeződik.</a:t>
            </a:r>
          </a:p>
          <a:p>
            <a:endParaRPr lang="hu-HU" dirty="0"/>
          </a:p>
        </p:txBody>
      </p:sp>
      <p:sp>
        <p:nvSpPr>
          <p:cNvPr id="3" name="Szövegdoboz 2"/>
          <p:cNvSpPr txBox="1"/>
          <p:nvPr/>
        </p:nvSpPr>
        <p:spPr>
          <a:xfrm>
            <a:off x="4238624" y="3998089"/>
            <a:ext cx="3795716" cy="184666"/>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a:t>
            </a:r>
            <a:r>
              <a:rPr lang="hu-HU" sz="600" dirty="0">
                <a:solidFill>
                  <a:srgbClr val="00B0F0"/>
                </a:solidFill>
                <a:latin typeface="Roboto" panose="020B0604020202020204" charset="0"/>
                <a:ea typeface="Roboto" panose="020B0604020202020204" charset="0"/>
                <a:hlinkClick r:id="rId6"/>
              </a:rPr>
              <a:t>https://www.pexels.com/hu-hu/foto/1927115/</a:t>
            </a:r>
            <a:endParaRPr lang="hu-HU" sz="600" dirty="0">
              <a:solidFill>
                <a:srgbClr val="00B0F0"/>
              </a:solidFill>
              <a:latin typeface="Roboto" panose="020B0604020202020204" charset="0"/>
              <a:ea typeface="Roboto" panose="020B0604020202020204" charset="0"/>
            </a:endParaRPr>
          </a:p>
        </p:txBody>
      </p:sp>
      <p:pic>
        <p:nvPicPr>
          <p:cNvPr id="4"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781050"/>
            <a:ext cx="609600" cy="609600"/>
          </a:xfrm>
          <a:prstGeom prst="rect">
            <a:avLst/>
          </a:prstGeom>
        </p:spPr>
      </p:pic>
    </p:spTree>
    <p:extLst>
      <p:ext uri="{BB962C8B-B14F-4D97-AF65-F5344CB8AC3E}">
        <p14:creationId xmlns:p14="http://schemas.microsoft.com/office/powerpoint/2010/main" val="358752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27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90115"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90116" name="Google Shape;148;p23"/>
          <p:cNvSpPr txBox="1">
            <a:spLocks noGrp="1"/>
          </p:cNvSpPr>
          <p:nvPr>
            <p:ph type="ctrTitle" idx="4294967295"/>
          </p:nvPr>
        </p:nvSpPr>
        <p:spPr>
          <a:xfrm>
            <a:off x="8487254"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31.</a:t>
            </a:r>
          </a:p>
        </p:txBody>
      </p:sp>
      <p:sp>
        <p:nvSpPr>
          <p:cNvPr id="90117" name="Szövegdoboz 1"/>
          <p:cNvSpPr txBox="1">
            <a:spLocks noChangeArrowheads="1"/>
          </p:cNvSpPr>
          <p:nvPr/>
        </p:nvSpPr>
        <p:spPr bwMode="auto">
          <a:xfrm>
            <a:off x="638173" y="575012"/>
            <a:ext cx="4542949" cy="362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lnSpc>
                <a:spcPct val="150000"/>
              </a:lnSpc>
              <a:spcBef>
                <a:spcPct val="0"/>
              </a:spcBef>
              <a:spcAft>
                <a:spcPct val="0"/>
              </a:spcAft>
              <a:buClrTx/>
              <a:buFontTx/>
              <a:buNone/>
            </a:pPr>
            <a:r>
              <a:rPr lang="hu-HU" altLang="hu-HU" sz="1700" b="1" kern="1200" dirty="0" smtClean="0">
                <a:solidFill>
                  <a:prstClr val="black"/>
                </a:solidFill>
                <a:latin typeface="Roboto" panose="020B0604020202020204" charset="0"/>
                <a:ea typeface="Roboto" panose="020B0604020202020204" charset="0"/>
              </a:rPr>
              <a:t>A halmazállapot-változások megfordítható folyamatok, tehát h</a:t>
            </a:r>
            <a:r>
              <a:rPr lang="hu-HU" altLang="hu-HU" sz="1700" b="1" kern="1200" dirty="0" smtClean="0">
                <a:solidFill>
                  <a:prstClr val="black"/>
                </a:solidFill>
                <a:latin typeface="+mj-lt"/>
                <a:ea typeface="Roboto" panose="020B0604020202020204" charset="0"/>
              </a:rPr>
              <a:t>ű</a:t>
            </a:r>
            <a:r>
              <a:rPr lang="hu-HU" altLang="hu-HU" sz="1700" b="1" kern="1200" dirty="0" smtClean="0">
                <a:solidFill>
                  <a:prstClr val="black"/>
                </a:solidFill>
                <a:latin typeface="Roboto" panose="020B0604020202020204" charset="0"/>
                <a:ea typeface="Roboto" panose="020B0604020202020204" charset="0"/>
              </a:rPr>
              <a:t>tés hatására ellenkező irányban játszódnak le. Az olvadás megfordítása a fagyás. Egyensúlyi folyamatban a fagyás ugyanazon a hőmérsékleten játszódik le, mint az olvadás, tehát egy anyag</a:t>
            </a:r>
            <a:r>
              <a:rPr lang="hu-HU" altLang="hu-HU" sz="1700" kern="1200" dirty="0" smtClean="0">
                <a:solidFill>
                  <a:srgbClr val="660066"/>
                </a:solidFill>
                <a:latin typeface="Roboto" panose="020B0604020202020204" charset="0"/>
                <a:ea typeface="Roboto" panose="020B0604020202020204" charset="0"/>
              </a:rPr>
              <a:t> </a:t>
            </a:r>
            <a:r>
              <a:rPr lang="hu-HU" altLang="hu-HU" sz="1700" b="1" i="1" u="sng" kern="1200" dirty="0" smtClean="0">
                <a:solidFill>
                  <a:srgbClr val="660066"/>
                </a:solidFill>
                <a:latin typeface="Roboto" panose="020B0604020202020204" charset="0"/>
                <a:ea typeface="Roboto" panose="020B0604020202020204" charset="0"/>
              </a:rPr>
              <a:t>fagyáspont</a:t>
            </a:r>
            <a:r>
              <a:rPr lang="hu-HU" altLang="hu-HU" sz="1700" b="1" kern="1200" dirty="0" smtClean="0">
                <a:solidFill>
                  <a:prstClr val="black"/>
                </a:solidFill>
                <a:latin typeface="Roboto" panose="020B0604020202020204" charset="0"/>
                <a:ea typeface="Roboto" panose="020B0604020202020204" charset="0"/>
              </a:rPr>
              <a:t>ja megegyezik olvadáspontjával.</a:t>
            </a:r>
          </a:p>
          <a:p>
            <a:pPr eaLnBrk="1" fontAlgn="base" hangingPunct="1">
              <a:lnSpc>
                <a:spcPct val="150000"/>
              </a:lnSpc>
              <a:spcBef>
                <a:spcPct val="0"/>
              </a:spcBef>
              <a:spcAft>
                <a:spcPct val="0"/>
              </a:spcAft>
              <a:buClrTx/>
              <a:buFontTx/>
              <a:buNone/>
            </a:pPr>
            <a:r>
              <a:rPr lang="hu-HU" altLang="hu-HU" sz="1700" b="1" i="1" kern="1200" dirty="0" smtClean="0">
                <a:solidFill>
                  <a:prstClr val="black"/>
                </a:solidFill>
                <a:latin typeface="Roboto" panose="020B0604020202020204" charset="0"/>
                <a:ea typeface="Roboto" panose="020B0604020202020204" charset="0"/>
              </a:rPr>
              <a:t>Az víz olvadás és fagyáspontja 0°C.</a:t>
            </a:r>
          </a:p>
        </p:txBody>
      </p:sp>
      <p:sp>
        <p:nvSpPr>
          <p:cNvPr id="90118" name="Szövegdoboz 2"/>
          <p:cNvSpPr txBox="1">
            <a:spLocks noChangeArrowheads="1"/>
          </p:cNvSpPr>
          <p:nvPr/>
        </p:nvSpPr>
        <p:spPr bwMode="auto">
          <a:xfrm>
            <a:off x="638173" y="4650908"/>
            <a:ext cx="48260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400" kern="1200" dirty="0" smtClean="0">
                <a:solidFill>
                  <a:srgbClr val="00B0F0"/>
                </a:solidFill>
                <a:latin typeface="Roboto" panose="020B0604020202020204" charset="0"/>
                <a:ea typeface="Roboto" panose="020B0604020202020204" charset="0"/>
              </a:rPr>
              <a:t>Forrás: </a:t>
            </a:r>
            <a:r>
              <a:rPr lang="hu-HU" altLang="hu-HU" sz="400" kern="1200" dirty="0" smtClean="0">
                <a:solidFill>
                  <a:srgbClr val="00B0F0"/>
                </a:solidFill>
                <a:latin typeface="Roboto" panose="020B0604020202020204" charset="0"/>
                <a:ea typeface="Roboto" panose="020B0604020202020204" charset="0"/>
                <a:hlinkClick r:id="rId5"/>
              </a:rPr>
              <a:t>https://tudasbazis.sulinet.hu/hu/termeszettudomanyok/fizika/fizika-10-evfolyam/halmazallapot-valtozasok/halmazallapotvaltozasok</a:t>
            </a:r>
            <a:endParaRPr lang="hu-HU" altLang="hu-HU" sz="400" kern="1200" dirty="0" smtClean="0">
              <a:solidFill>
                <a:srgbClr val="00B0F0"/>
              </a:solidFill>
              <a:latin typeface="Roboto" panose="020B0604020202020204" charset="0"/>
              <a:ea typeface="Roboto" panose="020B0604020202020204" charset="0"/>
            </a:endParaRPr>
          </a:p>
        </p:txBody>
      </p:sp>
      <p:pic>
        <p:nvPicPr>
          <p:cNvPr id="1028" name="Picture 4" descr="Tél Fagy Hó - Ingyenes fotó a Pixabay-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9190" y="977902"/>
            <a:ext cx="3582234" cy="2384424"/>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212037" y="3395275"/>
            <a:ext cx="3362803" cy="276999"/>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a:t>
            </a:r>
            <a:r>
              <a:rPr lang="hu-HU" sz="600" dirty="0">
                <a:solidFill>
                  <a:srgbClr val="00B0F0"/>
                </a:solidFill>
                <a:latin typeface="Roboto" panose="020B0604020202020204" charset="0"/>
                <a:ea typeface="Roboto" panose="020B0604020202020204" charset="0"/>
                <a:hlinkClick r:id="rId7"/>
              </a:rPr>
              <a:t>https://pixabay.com/hu/photos/t%C3%A9l-fagy-h%C3%B3-n%C3%A1d-park-fagy%C3%A1s-j%C3%A9g-1943369/</a:t>
            </a:r>
            <a:endParaRPr lang="hu-HU" sz="600" dirty="0">
              <a:solidFill>
                <a:srgbClr val="00B0F0"/>
              </a:solidFill>
              <a:latin typeface="Roboto" panose="020B0604020202020204" charset="0"/>
              <a:ea typeface="Roboto" panose="020B0604020202020204" charset="0"/>
            </a:endParaRPr>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5325" y="977902"/>
            <a:ext cx="609600" cy="609600"/>
          </a:xfrm>
          <a:prstGeom prst="rect">
            <a:avLst/>
          </a:prstGeom>
        </p:spPr>
      </p:pic>
    </p:spTree>
    <p:extLst>
      <p:ext uri="{BB962C8B-B14F-4D97-AF65-F5344CB8AC3E}">
        <p14:creationId xmlns:p14="http://schemas.microsoft.com/office/powerpoint/2010/main" val="216803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80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91139"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91140" name="Google Shape;148;p23"/>
          <p:cNvSpPr txBox="1">
            <a:spLocks noGrp="1"/>
          </p:cNvSpPr>
          <p:nvPr>
            <p:ph type="ctrTitle" idx="4294967295"/>
          </p:nvPr>
        </p:nvSpPr>
        <p:spPr>
          <a:xfrm>
            <a:off x="8487202"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32.</a:t>
            </a:r>
          </a:p>
        </p:txBody>
      </p:sp>
      <p:sp>
        <p:nvSpPr>
          <p:cNvPr id="2" name="Téglalap 1"/>
          <p:cNvSpPr/>
          <p:nvPr/>
        </p:nvSpPr>
        <p:spPr>
          <a:xfrm>
            <a:off x="1352550" y="1721410"/>
            <a:ext cx="1368425" cy="4310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hu-HU" sz="1800" kern="1200" dirty="0">
                <a:solidFill>
                  <a:prstClr val="black"/>
                </a:solidFill>
                <a:latin typeface="+mj-lt"/>
                <a:ea typeface="Roboto" panose="020B0604020202020204" charset="0"/>
              </a:rPr>
              <a:t>folyadék</a:t>
            </a:r>
          </a:p>
        </p:txBody>
      </p:sp>
      <p:cxnSp>
        <p:nvCxnSpPr>
          <p:cNvPr id="4" name="Egyenes összekötő nyíllal 3"/>
          <p:cNvCxnSpPr/>
          <p:nvPr/>
        </p:nvCxnSpPr>
        <p:spPr>
          <a:xfrm>
            <a:off x="3036895" y="1941910"/>
            <a:ext cx="115093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1143" name="Szövegdoboz 4"/>
          <p:cNvSpPr txBox="1">
            <a:spLocks noChangeArrowheads="1"/>
          </p:cNvSpPr>
          <p:nvPr/>
        </p:nvSpPr>
        <p:spPr bwMode="auto">
          <a:xfrm>
            <a:off x="3048794" y="1538051"/>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párolgás</a:t>
            </a:r>
          </a:p>
        </p:txBody>
      </p:sp>
      <p:sp>
        <p:nvSpPr>
          <p:cNvPr id="7" name="Téglalap 6"/>
          <p:cNvSpPr/>
          <p:nvPr/>
        </p:nvSpPr>
        <p:spPr>
          <a:xfrm>
            <a:off x="4454533" y="1691496"/>
            <a:ext cx="1284287" cy="432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hu-HU" sz="1800" kern="1200" dirty="0">
                <a:solidFill>
                  <a:prstClr val="black"/>
                </a:solidFill>
                <a:latin typeface="+mj-lt"/>
                <a:ea typeface="Roboto" panose="020B0604020202020204" charset="0"/>
              </a:rPr>
              <a:t>l</a:t>
            </a:r>
            <a:r>
              <a:rPr lang="hu-HU" sz="1800" kern="1200" dirty="0" smtClean="0">
                <a:solidFill>
                  <a:prstClr val="black"/>
                </a:solidFill>
                <a:latin typeface="+mj-lt"/>
                <a:ea typeface="Roboto" panose="020B0604020202020204" charset="0"/>
              </a:rPr>
              <a:t>égnemű</a:t>
            </a:r>
            <a:r>
              <a:rPr lang="hu-HU" sz="1800" kern="1200" dirty="0" smtClean="0">
                <a:solidFill>
                  <a:prstClr val="black"/>
                </a:solidFill>
              </a:rPr>
              <a:t>  </a:t>
            </a:r>
            <a:endParaRPr lang="hu-HU" sz="1800" kern="1200" dirty="0">
              <a:solidFill>
                <a:prstClr val="black"/>
              </a:solidFill>
            </a:endParaRPr>
          </a:p>
        </p:txBody>
      </p:sp>
      <p:sp>
        <p:nvSpPr>
          <p:cNvPr id="91145" name="Szövegdoboz 7"/>
          <p:cNvSpPr txBox="1">
            <a:spLocks noChangeArrowheads="1"/>
          </p:cNvSpPr>
          <p:nvPr/>
        </p:nvSpPr>
        <p:spPr bwMode="auto">
          <a:xfrm>
            <a:off x="6086475" y="1757244"/>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Pl.: a vízből pára</a:t>
            </a:r>
          </a:p>
        </p:txBody>
      </p:sp>
      <p:sp>
        <p:nvSpPr>
          <p:cNvPr id="9" name="Téglalap 8"/>
          <p:cNvSpPr/>
          <p:nvPr/>
        </p:nvSpPr>
        <p:spPr>
          <a:xfrm>
            <a:off x="1425575" y="2893457"/>
            <a:ext cx="1295400" cy="485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hu-HU" sz="1800" kern="1200" dirty="0">
                <a:solidFill>
                  <a:prstClr val="black"/>
                </a:solidFill>
                <a:latin typeface="+mj-lt"/>
                <a:ea typeface="Roboto" panose="020B0604020202020204" charset="0"/>
              </a:rPr>
              <a:t>légnemű</a:t>
            </a:r>
          </a:p>
        </p:txBody>
      </p:sp>
      <p:cxnSp>
        <p:nvCxnSpPr>
          <p:cNvPr id="11" name="Egyenes összekötő nyíllal 10"/>
          <p:cNvCxnSpPr/>
          <p:nvPr/>
        </p:nvCxnSpPr>
        <p:spPr>
          <a:xfrm>
            <a:off x="2946400" y="3194447"/>
            <a:ext cx="12954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1148" name="Szövegdoboz 11"/>
          <p:cNvSpPr txBox="1">
            <a:spLocks noChangeArrowheads="1"/>
          </p:cNvSpPr>
          <p:nvPr/>
        </p:nvSpPr>
        <p:spPr bwMode="auto">
          <a:xfrm>
            <a:off x="2880522" y="2762133"/>
            <a:ext cx="1500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lecsapódás</a:t>
            </a:r>
          </a:p>
        </p:txBody>
      </p:sp>
      <p:sp>
        <p:nvSpPr>
          <p:cNvPr id="14" name="Téglalap 13"/>
          <p:cNvSpPr/>
          <p:nvPr/>
        </p:nvSpPr>
        <p:spPr>
          <a:xfrm>
            <a:off x="4454526" y="2911953"/>
            <a:ext cx="1308100" cy="4488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ClrTx/>
              <a:buFontTx/>
              <a:buNone/>
              <a:defRPr/>
            </a:pPr>
            <a:r>
              <a:rPr lang="hu-HU" sz="1800" kern="1200" dirty="0">
                <a:solidFill>
                  <a:prstClr val="black"/>
                </a:solidFill>
                <a:latin typeface="+mj-lt"/>
                <a:ea typeface="Roboto" panose="020B0604020202020204" charset="0"/>
              </a:rPr>
              <a:t>folyékony</a:t>
            </a:r>
          </a:p>
        </p:txBody>
      </p:sp>
      <p:sp>
        <p:nvSpPr>
          <p:cNvPr id="91150" name="Szövegdoboz 14"/>
          <p:cNvSpPr txBox="1">
            <a:spLocks noChangeArrowheads="1"/>
          </p:cNvSpPr>
          <p:nvPr/>
        </p:nvSpPr>
        <p:spPr bwMode="auto">
          <a:xfrm>
            <a:off x="6086483" y="2946799"/>
            <a:ext cx="2016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Pl.: párából víz</a:t>
            </a:r>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850" y="1081896"/>
            <a:ext cx="609600" cy="609600"/>
          </a:xfrm>
          <a:prstGeom prst="rect">
            <a:avLst/>
          </a:prstGeom>
        </p:spPr>
      </p:pic>
    </p:spTree>
    <p:extLst>
      <p:ext uri="{BB962C8B-B14F-4D97-AF65-F5344CB8AC3E}">
        <p14:creationId xmlns:p14="http://schemas.microsoft.com/office/powerpoint/2010/main" val="130073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87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ea typeface="+mn-ea"/>
            </a:endParaRPr>
          </a:p>
        </p:txBody>
      </p:sp>
      <p:sp>
        <p:nvSpPr>
          <p:cNvPr id="64515" name="Google Shape;147;p23"/>
          <p:cNvSpPr txBox="1">
            <a:spLocks noGrp="1"/>
          </p:cNvSpPr>
          <p:nvPr>
            <p:ph type="ctrTitle" idx="4294967295"/>
          </p:nvPr>
        </p:nvSpPr>
        <p:spPr>
          <a:xfrm>
            <a:off x="752481" y="4788694"/>
            <a:ext cx="6524625" cy="354806"/>
          </a:xfrm>
        </p:spPr>
        <p:txBody>
          <a:bodyPr anchor="ctr"/>
          <a:lstStyle/>
          <a:p>
            <a:pPr eaLnBrk="1" hangingPunct="1">
              <a:buSzPts val="2800"/>
            </a:pPr>
            <a:r>
              <a:rPr lang="hu-HU" altLang="hu-HU" sz="1200" dirty="0" smtClean="0">
                <a:latin typeface="Roboto" charset="0"/>
                <a:cs typeface="Arial" charset="0"/>
                <a:sym typeface="Roboto" charset="0"/>
              </a:rPr>
              <a:t>EFOP-3.3.6-17-2017-00001 Élményből tudást – Természetesen a Mátra Múzeumban</a:t>
            </a:r>
          </a:p>
        </p:txBody>
      </p:sp>
      <p:sp>
        <p:nvSpPr>
          <p:cNvPr id="64516" name="Google Shape;148;p23"/>
          <p:cNvSpPr txBox="1">
            <a:spLocks noGrp="1"/>
          </p:cNvSpPr>
          <p:nvPr>
            <p:ph type="ctrTitle" idx="4294967295"/>
          </p:nvPr>
        </p:nvSpPr>
        <p:spPr>
          <a:xfrm>
            <a:off x="8543924" y="4788694"/>
            <a:ext cx="466725" cy="354806"/>
          </a:xfrm>
        </p:spPr>
        <p:txBody>
          <a:bodyPr anchor="ctr"/>
          <a:lstStyle/>
          <a:p>
            <a:pPr algn="r" eaLnBrk="1" hangingPunct="1">
              <a:buSzPts val="2800"/>
            </a:pPr>
            <a:r>
              <a:rPr lang="hu-HU" altLang="hu-HU" sz="1200" dirty="0" smtClean="0">
                <a:latin typeface="Roboto" charset="0"/>
                <a:cs typeface="Arial" charset="0"/>
                <a:sym typeface="Roboto" charset="0"/>
              </a:rPr>
              <a:t>2.</a:t>
            </a:r>
          </a:p>
        </p:txBody>
      </p:sp>
      <p:pic>
        <p:nvPicPr>
          <p:cNvPr id="6451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7257" y="0"/>
            <a:ext cx="7658093" cy="4847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zövegdoboz 3"/>
          <p:cNvSpPr txBox="1"/>
          <p:nvPr/>
        </p:nvSpPr>
        <p:spPr>
          <a:xfrm>
            <a:off x="627065" y="326167"/>
            <a:ext cx="3849685" cy="646331"/>
          </a:xfrm>
          <a:prstGeom prst="rect">
            <a:avLst/>
          </a:prstGeom>
          <a:noFill/>
        </p:spPr>
        <p:txBody>
          <a:bodyPr wrap="square">
            <a:spAutoFit/>
          </a:bodyPr>
          <a:lstStyle/>
          <a:p>
            <a:pPr algn="ctr">
              <a:buClrTx/>
              <a:buFontTx/>
              <a:buNone/>
              <a:defRPr/>
            </a:pPr>
            <a:r>
              <a:rPr lang="hu-HU" sz="1800" b="1" dirty="0" smtClean="0">
                <a:solidFill>
                  <a:schemeClr val="bg1"/>
                </a:solidFill>
                <a:latin typeface="Roboto"/>
                <a:ea typeface="Roboto"/>
                <a:cs typeface="Roboto"/>
                <a:sym typeface="Roboto"/>
              </a:rPr>
              <a:t>Halmazállapot-változás I. rész</a:t>
            </a:r>
            <a:endParaRPr lang="hu-HU" sz="1800" b="1" dirty="0">
              <a:solidFill>
                <a:schemeClr val="bg1"/>
              </a:solidFill>
              <a:latin typeface="Roboto"/>
              <a:ea typeface="Roboto"/>
              <a:cs typeface="Roboto"/>
              <a:sym typeface="Roboto"/>
            </a:endParaRPr>
          </a:p>
          <a:p>
            <a:pPr algn="ctr">
              <a:buClrTx/>
              <a:buFontTx/>
              <a:buNone/>
              <a:defRPr/>
            </a:pPr>
            <a:endParaRPr lang="hu-HU" sz="1800" kern="1200" dirty="0">
              <a:ea typeface="+mn-ea"/>
              <a:cs typeface="Arial" charset="0"/>
            </a:endParaRPr>
          </a:p>
        </p:txBody>
      </p:sp>
      <p:sp>
        <p:nvSpPr>
          <p:cNvPr id="64519" name="Szövegdoboz 4"/>
          <p:cNvSpPr txBox="1">
            <a:spLocks noChangeArrowheads="1"/>
          </p:cNvSpPr>
          <p:nvPr/>
        </p:nvSpPr>
        <p:spPr bwMode="auto">
          <a:xfrm>
            <a:off x="781056" y="664722"/>
            <a:ext cx="258126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lnSpc>
                <a:spcPct val="150000"/>
              </a:lnSpc>
              <a:spcBef>
                <a:spcPct val="0"/>
              </a:spcBef>
              <a:spcAft>
                <a:spcPct val="0"/>
              </a:spcAft>
              <a:buClrTx/>
              <a:buFontTx/>
              <a:buNone/>
            </a:pPr>
            <a:r>
              <a:rPr lang="hu-HU" altLang="hu-HU" sz="1300" b="1" kern="1200" dirty="0" smtClean="0">
                <a:solidFill>
                  <a:srgbClr val="00B0F0"/>
                </a:solidFill>
                <a:latin typeface="Roboto" panose="020B0604020202020204" charset="0"/>
                <a:ea typeface="Roboto" panose="020B0604020202020204" charset="0"/>
              </a:rPr>
              <a:t>Korosztály: </a:t>
            </a:r>
            <a:r>
              <a:rPr lang="hu-HU" altLang="hu-HU" b="1" kern="1200" dirty="0" smtClean="0">
                <a:solidFill>
                  <a:schemeClr val="bg1"/>
                </a:solidFill>
                <a:latin typeface="Roboto" panose="020B0604020202020204" charset="0"/>
                <a:ea typeface="Roboto" panose="020B0604020202020204" charset="0"/>
              </a:rPr>
              <a:t>1-4. osztály</a:t>
            </a:r>
          </a:p>
          <a:p>
            <a:pPr eaLnBrk="1" fontAlgn="base" hangingPunct="1">
              <a:lnSpc>
                <a:spcPct val="150000"/>
              </a:lnSpc>
              <a:spcBef>
                <a:spcPct val="0"/>
              </a:spcBef>
              <a:spcAft>
                <a:spcPct val="0"/>
              </a:spcAft>
              <a:buClrTx/>
              <a:buFontTx/>
              <a:buNone/>
            </a:pPr>
            <a:r>
              <a:rPr lang="hu-HU" altLang="hu-HU" sz="1300" b="1" kern="1200" dirty="0" smtClean="0">
                <a:solidFill>
                  <a:srgbClr val="00B0F0"/>
                </a:solidFill>
                <a:latin typeface="Roboto" panose="020B0604020202020204" charset="0"/>
                <a:ea typeface="Roboto" panose="020B0604020202020204" charset="0"/>
              </a:rPr>
              <a:t>Kapcsolódás a NAT-hoz: </a:t>
            </a:r>
          </a:p>
          <a:p>
            <a:pPr eaLnBrk="1" fontAlgn="base" hangingPunct="1">
              <a:lnSpc>
                <a:spcPct val="150000"/>
              </a:lnSpc>
              <a:spcBef>
                <a:spcPct val="0"/>
              </a:spcBef>
              <a:spcAft>
                <a:spcPct val="0"/>
              </a:spcAft>
              <a:buClrTx/>
              <a:buFontTx/>
              <a:buNone/>
            </a:pPr>
            <a:r>
              <a:rPr lang="hu-HU" altLang="hu-HU" sz="1200" kern="1200" dirty="0" smtClean="0">
                <a:solidFill>
                  <a:schemeClr val="bg1"/>
                </a:solidFill>
                <a:latin typeface="Roboto" panose="020B0604020202020204" charset="0"/>
                <a:ea typeface="Roboto" panose="020B0604020202020204" charset="0"/>
              </a:rPr>
              <a:t>Ember és természet &gt; Anyag, energia, információ &gt; kölcsönhatások, erők</a:t>
            </a:r>
          </a:p>
          <a:p>
            <a:pPr eaLnBrk="1" fontAlgn="base" hangingPunct="1">
              <a:spcBef>
                <a:spcPct val="0"/>
              </a:spcBef>
              <a:spcAft>
                <a:spcPct val="0"/>
              </a:spcAft>
              <a:buClrTx/>
              <a:buFontTx/>
              <a:buNone/>
            </a:pPr>
            <a:endParaRPr lang="hu-HU" altLang="hu-HU" sz="1800" kern="1200" dirty="0" smtClean="0">
              <a:ea typeface="+mn-ea"/>
            </a:endParaRPr>
          </a:p>
        </p:txBody>
      </p:sp>
      <p:sp>
        <p:nvSpPr>
          <p:cNvPr id="64520" name="Szövegdoboz 5"/>
          <p:cNvSpPr txBox="1">
            <a:spLocks noChangeArrowheads="1"/>
          </p:cNvSpPr>
          <p:nvPr/>
        </p:nvSpPr>
        <p:spPr bwMode="auto">
          <a:xfrm>
            <a:off x="857256" y="4559985"/>
            <a:ext cx="57785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700" kern="1200" dirty="0" smtClean="0">
                <a:solidFill>
                  <a:srgbClr val="00B0F0"/>
                </a:solidFill>
                <a:latin typeface="Roboto" panose="020B0604020202020204" charset="0"/>
                <a:ea typeface="Roboto" panose="020B0604020202020204" charset="0"/>
              </a:rPr>
              <a:t>Forrás: </a:t>
            </a:r>
            <a:r>
              <a:rPr lang="hu-HU" altLang="hu-HU" sz="700" kern="1200" dirty="0" smtClean="0">
                <a:solidFill>
                  <a:srgbClr val="00B0F0"/>
                </a:solidFill>
                <a:latin typeface="Roboto" panose="020B0604020202020204" charset="0"/>
                <a:ea typeface="Roboto" panose="020B0604020202020204" charset="0"/>
                <a:hlinkClick r:id="rId6"/>
              </a:rPr>
              <a:t>https://pxhere.com/hu/photo/1280364</a:t>
            </a:r>
            <a:endParaRPr lang="hu-HU" altLang="hu-HU" sz="700" kern="1200" dirty="0" smtClean="0">
              <a:solidFill>
                <a:srgbClr val="00B0F0"/>
              </a:solidFill>
              <a:latin typeface="Roboto" panose="020B0604020202020204" charset="0"/>
              <a:ea typeface="Roboto" panose="020B0604020202020204" charset="0"/>
            </a:endParaRP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3425" y="1898562"/>
            <a:ext cx="609600" cy="609600"/>
          </a:xfrm>
          <a:prstGeom prst="rect">
            <a:avLst/>
          </a:prstGeom>
        </p:spPr>
      </p:pic>
    </p:spTree>
    <p:extLst>
      <p:ext uri="{BB962C8B-B14F-4D97-AF65-F5344CB8AC3E}">
        <p14:creationId xmlns:p14="http://schemas.microsoft.com/office/powerpoint/2010/main" val="402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55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92163"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92164" name="Google Shape;148;p23"/>
          <p:cNvSpPr txBox="1">
            <a:spLocks noGrp="1"/>
          </p:cNvSpPr>
          <p:nvPr>
            <p:ph type="ctrTitle" idx="4294967295"/>
          </p:nvPr>
        </p:nvSpPr>
        <p:spPr>
          <a:xfrm>
            <a:off x="8487148"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33.</a:t>
            </a:r>
          </a:p>
        </p:txBody>
      </p:sp>
      <p:sp>
        <p:nvSpPr>
          <p:cNvPr id="92165" name="Szövegdoboz 1"/>
          <p:cNvSpPr txBox="1">
            <a:spLocks noChangeArrowheads="1"/>
          </p:cNvSpPr>
          <p:nvPr/>
        </p:nvSpPr>
        <p:spPr bwMode="auto">
          <a:xfrm>
            <a:off x="764009" y="1545994"/>
            <a:ext cx="5495556"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Mikor vizet melegít</a:t>
            </a:r>
            <a:r>
              <a:rPr lang="hu-HU" altLang="hu-HU" sz="1800" kern="1200" dirty="0" smtClean="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nk, egy idő után </a:t>
            </a:r>
            <a:r>
              <a:rPr lang="hu-HU" altLang="hu-HU" sz="1800" kern="1200" dirty="0" smtClean="0">
                <a:solidFill>
                  <a:srgbClr val="002060"/>
                </a:solidFill>
                <a:latin typeface="Roboto" panose="020B0604020202020204" charset="0"/>
                <a:ea typeface="Roboto" panose="020B0604020202020204" charset="0"/>
              </a:rPr>
              <a:t>buborékok</a:t>
            </a:r>
            <a:r>
              <a:rPr lang="hu-HU" altLang="hu-HU" sz="1800" kern="1200" dirty="0" smtClean="0">
                <a:solidFill>
                  <a:prstClr val="black"/>
                </a:solidFill>
                <a:latin typeface="Roboto" panose="020B0604020202020204" charset="0"/>
                <a:ea typeface="Roboto" panose="020B0604020202020204" charset="0"/>
              </a:rPr>
              <a:t> keletkeznek a vízben. Ha mérnénk közben a hőmérsékletet, azt tapasztalnánk, hogy a további melegítés, </a:t>
            </a:r>
            <a:r>
              <a:rPr lang="hu-HU" altLang="hu-HU" sz="1800" kern="1200" dirty="0" err="1" smtClean="0">
                <a:solidFill>
                  <a:prstClr val="black"/>
                </a:solidFill>
                <a:latin typeface="Roboto" panose="020B0604020202020204" charset="0"/>
                <a:ea typeface="Roboto" panose="020B0604020202020204" charset="0"/>
              </a:rPr>
              <a:t>energiafelvétel</a:t>
            </a:r>
            <a:r>
              <a:rPr lang="hu-HU" altLang="hu-HU" sz="1800" kern="1200" dirty="0" smtClean="0">
                <a:solidFill>
                  <a:prstClr val="black"/>
                </a:solidFill>
                <a:latin typeface="Roboto" panose="020B0604020202020204" charset="0"/>
                <a:ea typeface="Roboto" panose="020B0604020202020204" charset="0"/>
              </a:rPr>
              <a:t> ellenére a hőmérséklet nem emelkedik. </a:t>
            </a:r>
            <a:r>
              <a:rPr lang="hu-HU" altLang="hu-HU" sz="1800" i="1" kern="1200" dirty="0" smtClean="0">
                <a:solidFill>
                  <a:srgbClr val="002060"/>
                </a:solidFill>
                <a:latin typeface="Roboto" panose="020B0604020202020204" charset="0"/>
                <a:ea typeface="Roboto" panose="020B0604020202020204" charset="0"/>
              </a:rPr>
              <a:t>Forr</a:t>
            </a:r>
            <a:r>
              <a:rPr lang="hu-HU" altLang="hu-HU" sz="1800" i="1" kern="1200" dirty="0" smtClean="0">
                <a:solidFill>
                  <a:prstClr val="black"/>
                </a:solidFill>
                <a:latin typeface="Roboto" panose="020B0604020202020204" charset="0"/>
                <a:ea typeface="Roboto" panose="020B0604020202020204" charset="0"/>
              </a:rPr>
              <a:t> a víz</a:t>
            </a:r>
            <a:r>
              <a:rPr lang="hu-HU" altLang="hu-HU" sz="1800" kern="1200" dirty="0" smtClean="0">
                <a:solidFill>
                  <a:prstClr val="black"/>
                </a:solidFill>
                <a:latin typeface="Roboto" panose="020B0604020202020204" charset="0"/>
                <a:ea typeface="Roboto" panose="020B0604020202020204" charset="0"/>
              </a:rPr>
              <a:t>. Ilyenkor a víz mennyisége érzékelhetően fogyni kezd, vízgőzzé alakul. </a:t>
            </a:r>
          </a:p>
          <a:p>
            <a:pPr fontAlgn="base">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	</a:t>
            </a:r>
            <a:endParaRPr lang="hu-HU" altLang="hu-HU" sz="1800" kern="1200" dirty="0" smtClean="0">
              <a:solidFill>
                <a:prstClr val="black"/>
              </a:solidFill>
              <a:ea typeface="+mn-ea"/>
            </a:endParaRPr>
          </a:p>
        </p:txBody>
      </p:sp>
      <p:pic>
        <p:nvPicPr>
          <p:cNvPr id="1026" name="Picture 2" descr="A lecsapódó gőz"/>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32589" y="1757092"/>
            <a:ext cx="2659010" cy="1629316"/>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676274" y="238125"/>
            <a:ext cx="8315325" cy="1269578"/>
          </a:xfrm>
          <a:prstGeom prst="rect">
            <a:avLst/>
          </a:prstGeom>
          <a:noFill/>
        </p:spPr>
        <p:txBody>
          <a:bodyPr wrap="square" rtlCol="0">
            <a:spAutoFit/>
          </a:bodyPr>
          <a:lstStyle/>
          <a:p>
            <a:pPr eaLnBrk="1" fontAlgn="base" hangingPunct="1">
              <a:lnSpc>
                <a:spcPts val="2500"/>
              </a:lnSpc>
              <a:spcBef>
                <a:spcPct val="0"/>
              </a:spcBef>
              <a:spcAft>
                <a:spcPct val="0"/>
              </a:spcAft>
              <a:buClrTx/>
              <a:buFontTx/>
              <a:buNone/>
            </a:pPr>
            <a:r>
              <a:rPr lang="hu-HU" altLang="hu-HU" sz="1700" u="sng" kern="1200" dirty="0">
                <a:solidFill>
                  <a:prstClr val="black"/>
                </a:solidFill>
                <a:latin typeface="Roboto" panose="020B0604020202020204" charset="0"/>
                <a:ea typeface="Roboto" panose="020B0604020202020204" charset="0"/>
              </a:rPr>
              <a:t>Kísérlet:</a:t>
            </a:r>
          </a:p>
          <a:p>
            <a:pPr eaLnBrk="1" fontAlgn="base" hangingPunct="1">
              <a:lnSpc>
                <a:spcPts val="2500"/>
              </a:lnSpc>
              <a:spcBef>
                <a:spcPct val="0"/>
              </a:spcBef>
              <a:spcAft>
                <a:spcPct val="0"/>
              </a:spcAft>
              <a:buClrTx/>
              <a:buFontTx/>
              <a:buNone/>
            </a:pPr>
            <a:r>
              <a:rPr lang="hu-HU" altLang="hu-HU" sz="1700" kern="1200" dirty="0" smtClean="0">
                <a:solidFill>
                  <a:srgbClr val="7030A0"/>
                </a:solidFill>
                <a:latin typeface="Roboto" panose="020B0604020202020204" charset="0"/>
                <a:ea typeface="Roboto" panose="020B0604020202020204" charset="0"/>
              </a:rPr>
              <a:t>Legközelebb, </a:t>
            </a:r>
            <a:r>
              <a:rPr lang="hu-HU" altLang="hu-HU" sz="1700" kern="1200" dirty="0">
                <a:solidFill>
                  <a:srgbClr val="7030A0"/>
                </a:solidFill>
                <a:latin typeface="Roboto" panose="020B0604020202020204" charset="0"/>
                <a:ea typeface="Roboto" panose="020B0604020202020204" charset="0"/>
              </a:rPr>
              <a:t>mikor anya vizet melegít, például tészta főzéshez, figyeld meg mi történik a fazékban! Óvatosan! </a:t>
            </a:r>
            <a:r>
              <a:rPr lang="hu-HU" altLang="hu-HU" sz="1700" kern="1200" dirty="0" smtClean="0">
                <a:solidFill>
                  <a:srgbClr val="7030A0"/>
                </a:solidFill>
                <a:latin typeface="Roboto" panose="020B0604020202020204" charset="0"/>
                <a:ea typeface="Roboto" panose="020B0604020202020204" charset="0"/>
              </a:rPr>
              <a:t>Tilos a forró gőz fölé hajolni!</a:t>
            </a:r>
            <a:endParaRPr lang="hu-HU" altLang="hu-HU" sz="1700" kern="1200" dirty="0">
              <a:solidFill>
                <a:srgbClr val="7030A0"/>
              </a:solidFill>
              <a:latin typeface="Roboto" panose="020B0604020202020204" charset="0"/>
              <a:ea typeface="Roboto" panose="020B0604020202020204" charset="0"/>
            </a:endParaRPr>
          </a:p>
          <a:p>
            <a:endParaRPr lang="hu-HU" dirty="0"/>
          </a:p>
        </p:txBody>
      </p:sp>
      <p:sp>
        <p:nvSpPr>
          <p:cNvPr id="4" name="Szövegdoboz 3"/>
          <p:cNvSpPr txBox="1"/>
          <p:nvPr/>
        </p:nvSpPr>
        <p:spPr>
          <a:xfrm>
            <a:off x="6772275" y="3609974"/>
            <a:ext cx="2114550" cy="461665"/>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a:t>
            </a:r>
            <a:r>
              <a:rPr lang="hu-HU" sz="600" dirty="0">
                <a:solidFill>
                  <a:srgbClr val="00B0F0"/>
                </a:solidFill>
                <a:latin typeface="Roboto" panose="020B0604020202020204" charset="0"/>
                <a:ea typeface="Roboto" panose="020B0604020202020204" charset="0"/>
                <a:hlinkClick r:id="rId6"/>
              </a:rPr>
              <a:t>https://tudasbazis.sulinet.hu/hu/termeszettudomanyok/termeszetismeret/ember-a-termeszetben-3-osztaly/a-viz-halmazallapotai/legnemu-halmazallapotu-viz</a:t>
            </a:r>
            <a:endParaRPr lang="hu-HU" sz="600" dirty="0">
              <a:solidFill>
                <a:srgbClr val="00B0F0"/>
              </a:solidFill>
              <a:latin typeface="Roboto" panose="020B0604020202020204" charset="0"/>
              <a:ea typeface="Roboto" panose="020B0604020202020204" charset="0"/>
            </a:endParaRPr>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1757092"/>
            <a:ext cx="609600" cy="609600"/>
          </a:xfrm>
          <a:prstGeom prst="rect">
            <a:avLst/>
          </a:prstGeom>
        </p:spPr>
      </p:pic>
    </p:spTree>
    <p:extLst>
      <p:ext uri="{BB962C8B-B14F-4D97-AF65-F5344CB8AC3E}">
        <p14:creationId xmlns:p14="http://schemas.microsoft.com/office/powerpoint/2010/main" val="36372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41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smtClean="0">
                <a:latin typeface="Roboto"/>
                <a:ea typeface="Roboto"/>
                <a:cs typeface="Roboto"/>
                <a:sym typeface="Roboto"/>
              </a:rPr>
              <a:t>35.</a:t>
            </a:r>
            <a:endParaRPr sz="1200" dirty="0">
              <a:latin typeface="Roboto"/>
              <a:ea typeface="Roboto"/>
              <a:cs typeface="Roboto"/>
              <a:sym typeface="Roboto"/>
            </a:endParaRPr>
          </a:p>
        </p:txBody>
      </p:sp>
      <p:sp>
        <p:nvSpPr>
          <p:cNvPr id="2" name="Szövegdoboz 1"/>
          <p:cNvSpPr txBox="1"/>
          <p:nvPr/>
        </p:nvSpPr>
        <p:spPr>
          <a:xfrm>
            <a:off x="752490" y="609600"/>
            <a:ext cx="7800975" cy="4047262"/>
          </a:xfrm>
          <a:prstGeom prst="rect">
            <a:avLst/>
          </a:prstGeom>
          <a:noFill/>
        </p:spPr>
        <p:txBody>
          <a:bodyPr wrap="square" rtlCol="0">
            <a:spAutoFit/>
          </a:bodyPr>
          <a:lstStyle/>
          <a:p>
            <a:pPr fontAlgn="base">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A </a:t>
            </a:r>
            <a:r>
              <a:rPr lang="hu-HU" altLang="hu-HU" sz="1800" i="1" kern="1200" dirty="0">
                <a:solidFill>
                  <a:srgbClr val="7030A0"/>
                </a:solidFill>
                <a:latin typeface="Roboto" panose="020B0604020202020204" charset="0"/>
                <a:ea typeface="Roboto" panose="020B0604020202020204" charset="0"/>
              </a:rPr>
              <a:t>párolgás</a:t>
            </a:r>
            <a:r>
              <a:rPr lang="hu-HU" altLang="hu-HU" sz="1800" kern="1200" dirty="0">
                <a:solidFill>
                  <a:prstClr val="black"/>
                </a:solidFill>
                <a:latin typeface="Roboto" panose="020B0604020202020204" charset="0"/>
                <a:ea typeface="Roboto" panose="020B0604020202020204" charset="0"/>
              </a:rPr>
              <a:t> és a </a:t>
            </a:r>
            <a:r>
              <a:rPr lang="hu-HU" altLang="hu-HU" sz="1800" i="1" kern="1200" dirty="0">
                <a:solidFill>
                  <a:srgbClr val="7030A0"/>
                </a:solidFill>
                <a:latin typeface="Roboto" panose="020B0604020202020204" charset="0"/>
                <a:ea typeface="Roboto" panose="020B0604020202020204" charset="0"/>
              </a:rPr>
              <a:t>forrás</a:t>
            </a:r>
            <a:r>
              <a:rPr lang="hu-HU" altLang="hu-HU" sz="1800" kern="1200" dirty="0">
                <a:solidFill>
                  <a:prstClr val="black"/>
                </a:solidFill>
                <a:latin typeface="Roboto" panose="020B0604020202020204" charset="0"/>
                <a:ea typeface="Roboto" panose="020B0604020202020204" charset="0"/>
              </a:rPr>
              <a:t> olyan halmazállapot-változás, amely során </a:t>
            </a:r>
            <a:r>
              <a:rPr lang="hu-HU" altLang="hu-HU" sz="1800" i="1" kern="1200" dirty="0">
                <a:solidFill>
                  <a:prstClr val="black"/>
                </a:solidFill>
                <a:latin typeface="Roboto" panose="020B0604020202020204" charset="0"/>
                <a:ea typeface="Roboto" panose="020B0604020202020204" charset="0"/>
              </a:rPr>
              <a:t>a </a:t>
            </a:r>
            <a:r>
              <a:rPr lang="hu-HU" altLang="hu-HU" sz="1800" i="1" kern="1200" dirty="0">
                <a:solidFill>
                  <a:srgbClr val="7030A0"/>
                </a:solidFill>
                <a:latin typeface="Roboto" panose="020B0604020202020204" charset="0"/>
                <a:ea typeface="Roboto" panose="020B0604020202020204" charset="0"/>
              </a:rPr>
              <a:t>folyékony anyagból légnem</a:t>
            </a:r>
            <a:r>
              <a:rPr lang="hu-HU" altLang="hu-HU" sz="1800" i="1" kern="1200" dirty="0">
                <a:solidFill>
                  <a:srgbClr val="7030A0"/>
                </a:solidFill>
                <a:latin typeface="Calibri" panose="020F0502020204030204" pitchFamily="34" charset="0"/>
                <a:ea typeface="Roboto" panose="020B0604020202020204" charset="0"/>
              </a:rPr>
              <a:t>ű</a:t>
            </a:r>
            <a:r>
              <a:rPr lang="hu-HU" altLang="hu-HU" sz="1800" i="1" kern="1200" dirty="0">
                <a:solidFill>
                  <a:srgbClr val="7030A0"/>
                </a:solidFill>
                <a:latin typeface="Roboto" panose="020B0604020202020204" charset="0"/>
                <a:ea typeface="Roboto" panose="020B0604020202020204" charset="0"/>
              </a:rPr>
              <a:t> </a:t>
            </a:r>
            <a:r>
              <a:rPr lang="hu-HU" altLang="hu-HU" sz="1800" i="1" kern="1200" dirty="0">
                <a:solidFill>
                  <a:prstClr val="black"/>
                </a:solidFill>
                <a:latin typeface="Roboto" panose="020B0604020202020204" charset="0"/>
                <a:ea typeface="Roboto" panose="020B0604020202020204" charset="0"/>
              </a:rPr>
              <a:t>lesz. </a:t>
            </a:r>
          </a:p>
          <a:p>
            <a:pPr fontAlgn="base">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A folyadék részecskéi k</a:t>
            </a:r>
            <a:r>
              <a:rPr lang="hu-HU" altLang="hu-HU" sz="1800" kern="1200" dirty="0">
                <a:solidFill>
                  <a:prstClr val="black"/>
                </a:solidFill>
                <a:latin typeface="Calibri" panose="020F0502020204030204" pitchFamily="34" charset="0"/>
                <a:ea typeface="Roboto" panose="020B0604020202020204" charset="0"/>
              </a:rPr>
              <a:t>ü</a:t>
            </a:r>
            <a:r>
              <a:rPr lang="hu-HU" altLang="hu-HU" sz="1800" kern="1200" dirty="0">
                <a:solidFill>
                  <a:prstClr val="black"/>
                </a:solidFill>
                <a:latin typeface="Roboto" panose="020B0604020202020204" charset="0"/>
                <a:ea typeface="Roboto" panose="020B0604020202020204" charset="0"/>
              </a:rPr>
              <a:t>lönböző sebességgel mozognak az anyagban. </a:t>
            </a:r>
          </a:p>
          <a:p>
            <a:pPr fontAlgn="base">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Amikor párolog a folyadék, akkor a felszínhez közel ker</a:t>
            </a:r>
            <a:r>
              <a:rPr lang="hu-HU" altLang="hu-HU" sz="1800" kern="1200" dirty="0">
                <a:solidFill>
                  <a:prstClr val="black"/>
                </a:solidFill>
                <a:latin typeface="Calibri" panose="020F0502020204030204" pitchFamily="34" charset="0"/>
                <a:ea typeface="Roboto" panose="020B0604020202020204" charset="0"/>
              </a:rPr>
              <a:t>ü</a:t>
            </a:r>
            <a:r>
              <a:rPr lang="hu-HU" altLang="hu-HU" sz="1800" kern="1200" dirty="0">
                <a:solidFill>
                  <a:prstClr val="black"/>
                </a:solidFill>
                <a:latin typeface="Roboto" panose="020B0604020202020204" charset="0"/>
                <a:ea typeface="Roboto" panose="020B0604020202020204" charset="0"/>
              </a:rPr>
              <a:t>lő részecskék „elrep</a:t>
            </a:r>
            <a:r>
              <a:rPr lang="hu-HU" altLang="hu-HU" sz="1800" kern="1200" dirty="0">
                <a:solidFill>
                  <a:prstClr val="black"/>
                </a:solidFill>
                <a:latin typeface="Calibri" panose="020F0502020204030204" pitchFamily="34" charset="0"/>
                <a:ea typeface="Roboto" panose="020B0604020202020204" charset="0"/>
              </a:rPr>
              <a:t>ü</a:t>
            </a:r>
            <a:r>
              <a:rPr lang="hu-HU" altLang="hu-HU" sz="1800" kern="1200" dirty="0">
                <a:solidFill>
                  <a:prstClr val="black"/>
                </a:solidFill>
                <a:latin typeface="Roboto" panose="020B0604020202020204" charset="0"/>
                <a:ea typeface="Roboto" panose="020B0604020202020204" charset="0"/>
              </a:rPr>
              <a:t>lnek”. Ennél sokkal intenzívebb és látványosabb a forrás.</a:t>
            </a:r>
          </a:p>
          <a:p>
            <a:pPr fontAlgn="base">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A forrás olyan halmazállapot-változás, melynek során nemcsak a folyadék felszínén, hanem annak belsejében is van gőzképződés.</a:t>
            </a:r>
          </a:p>
          <a:p>
            <a:pPr fontAlgn="base">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 Párolgáskor csak a folyadék felszínén lévő részecskék távoznak, míg forráskor a folyadék belsejéből is.</a:t>
            </a:r>
          </a:p>
          <a:p>
            <a:endParaRPr lang="hu-HU" dirty="0"/>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4348" y="962025"/>
            <a:ext cx="609600" cy="609600"/>
          </a:xfrm>
          <a:prstGeom prst="rect">
            <a:avLst/>
          </a:prstGeom>
        </p:spPr>
      </p:pic>
    </p:spTree>
    <p:extLst>
      <p:ext uri="{BB962C8B-B14F-4D97-AF65-F5344CB8AC3E}">
        <p14:creationId xmlns:p14="http://schemas.microsoft.com/office/powerpoint/2010/main" val="13721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39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93187" name="Google Shape;147;p23"/>
          <p:cNvSpPr txBox="1">
            <a:spLocks noGrp="1"/>
          </p:cNvSpPr>
          <p:nvPr>
            <p:ph type="title"/>
          </p:nvPr>
        </p:nvSpPr>
        <p:spPr>
          <a:xfrm>
            <a:off x="390537" y="4875610"/>
            <a:ext cx="6524625" cy="267890"/>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93188" name="Google Shape;148;p23"/>
          <p:cNvSpPr txBox="1">
            <a:spLocks noGrp="1"/>
          </p:cNvSpPr>
          <p:nvPr>
            <p:ph type="ctrTitle" idx="4294967295"/>
          </p:nvPr>
        </p:nvSpPr>
        <p:spPr>
          <a:xfrm>
            <a:off x="8487092"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36.</a:t>
            </a:r>
          </a:p>
        </p:txBody>
      </p:sp>
      <p:sp>
        <p:nvSpPr>
          <p:cNvPr id="93189" name="Szövegdoboz 1"/>
          <p:cNvSpPr txBox="1">
            <a:spLocks noChangeArrowheads="1"/>
          </p:cNvSpPr>
          <p:nvPr/>
        </p:nvSpPr>
        <p:spPr bwMode="auto">
          <a:xfrm>
            <a:off x="533401" y="357287"/>
            <a:ext cx="5648324"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A párolgást megfigyelhetj</a:t>
            </a:r>
            <a:r>
              <a:rPr lang="hu-HU" altLang="hu-HU" sz="1800" kern="1200" dirty="0" smtClean="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k otthon is. Amikor a kimosott ruhát kiteregetj</a:t>
            </a:r>
            <a:r>
              <a:rPr lang="hu-HU" altLang="hu-HU" sz="1800" kern="1200" dirty="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k, egy idő után megszárad. Ez azt jelenti, hogy a rajta lévő víz elpárolgott, vagyis vízgőzzé vált. Ha egy pár csepp kölnit a kezedre cseppentesz, rövid időn bel</a:t>
            </a:r>
            <a:r>
              <a:rPr lang="hu-HU" altLang="hu-HU" sz="1800" kern="1200" dirty="0" smtClean="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l érezni fogod az illatát, nemsokára pedig elt</a:t>
            </a:r>
            <a:r>
              <a:rPr lang="hu-HU" altLang="hu-HU" sz="1800" kern="1200" dirty="0">
                <a:solidFill>
                  <a:prstClr val="black"/>
                </a:solidFill>
                <a:latin typeface="+mj-lt"/>
                <a:ea typeface="Roboto" panose="020B0604020202020204" charset="0"/>
              </a:rPr>
              <a:t>ű</a:t>
            </a:r>
            <a:r>
              <a:rPr lang="hu-HU" altLang="hu-HU" sz="1800" kern="1200" dirty="0" smtClean="0">
                <a:solidFill>
                  <a:prstClr val="black"/>
                </a:solidFill>
                <a:latin typeface="Roboto" panose="020B0604020202020204" charset="0"/>
                <a:ea typeface="Roboto" panose="020B0604020202020204" charset="0"/>
              </a:rPr>
              <a:t>nik a kezedről. Ez is párolgás. A folyadékok annál gyorsabban párolognak, minél magasabb a hőmérséklet</a:t>
            </a:r>
            <a:r>
              <a:rPr lang="hu-HU" altLang="hu-HU" sz="1800" kern="1200" dirty="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k, nagyobb a </a:t>
            </a:r>
            <a:r>
              <a:rPr lang="hu-HU" altLang="hu-HU" sz="1800" kern="1200" smtClean="0">
                <a:solidFill>
                  <a:prstClr val="black"/>
                </a:solidFill>
                <a:latin typeface="Roboto" panose="020B0604020202020204" charset="0"/>
                <a:ea typeface="Roboto" panose="020B0604020202020204" charset="0"/>
              </a:rPr>
              <a:t>párolgási fel</a:t>
            </a:r>
            <a:r>
              <a:rPr lang="hu-HU" altLang="hu-HU" sz="1800" kern="1200" smtClean="0">
                <a:solidFill>
                  <a:prstClr val="black"/>
                </a:solidFill>
                <a:latin typeface="+mj-lt"/>
                <a:ea typeface="Roboto" panose="020B0604020202020204" charset="0"/>
              </a:rPr>
              <a:t>ü</a:t>
            </a:r>
            <a:r>
              <a:rPr lang="hu-HU" altLang="hu-HU" sz="1800" kern="1200" smtClean="0">
                <a:solidFill>
                  <a:prstClr val="black"/>
                </a:solidFill>
                <a:latin typeface="Roboto" panose="020B0604020202020204" charset="0"/>
                <a:ea typeface="Roboto" panose="020B0604020202020204" charset="0"/>
              </a:rPr>
              <a:t>let</a:t>
            </a:r>
            <a:r>
              <a:rPr lang="hu-HU" altLang="hu-HU" sz="1800" kern="1200" smtClean="0">
                <a:solidFill>
                  <a:prstClr val="black"/>
                </a:solidFill>
                <a:latin typeface="+mj-lt"/>
                <a:ea typeface="Roboto" panose="020B0604020202020204" charset="0"/>
              </a:rPr>
              <a:t>ü</a:t>
            </a:r>
            <a:r>
              <a:rPr lang="hu-HU" altLang="hu-HU" sz="1800" kern="1200" smtClean="0">
                <a:solidFill>
                  <a:prstClr val="black"/>
                </a:solidFill>
                <a:latin typeface="Roboto" panose="020B0604020202020204" charset="0"/>
                <a:ea typeface="Roboto" panose="020B0604020202020204" charset="0"/>
              </a:rPr>
              <a:t>k, </a:t>
            </a:r>
            <a:r>
              <a:rPr lang="hu-HU" altLang="hu-HU" sz="1800" kern="1200" dirty="0" smtClean="0">
                <a:solidFill>
                  <a:prstClr val="black"/>
                </a:solidFill>
                <a:latin typeface="Roboto" panose="020B0604020202020204" charset="0"/>
                <a:ea typeface="Roboto" panose="020B0604020202020204" charset="0"/>
              </a:rPr>
              <a:t>és minél kevesebb gőz van a fel</a:t>
            </a:r>
            <a:r>
              <a:rPr lang="hu-HU" altLang="hu-HU" sz="1800" kern="1200" dirty="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let</a:t>
            </a:r>
            <a:r>
              <a:rPr lang="hu-HU" altLang="hu-HU" sz="1800" kern="1200" dirty="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k közelében</a:t>
            </a:r>
            <a:r>
              <a:rPr lang="hu-HU" altLang="hu-HU" sz="1800" kern="1200" dirty="0" smtClean="0">
                <a:solidFill>
                  <a:prstClr val="black"/>
                </a:solidFill>
                <a:ea typeface="+mn-ea"/>
              </a:rPr>
              <a:t>.</a:t>
            </a:r>
            <a:br>
              <a:rPr lang="hu-HU" altLang="hu-HU" sz="1800" kern="1200" dirty="0" smtClean="0">
                <a:solidFill>
                  <a:prstClr val="black"/>
                </a:solidFill>
                <a:ea typeface="+mn-ea"/>
              </a:rPr>
            </a:br>
            <a:endParaRPr lang="hu-HU" altLang="hu-HU" sz="1800" kern="1200" dirty="0" smtClean="0">
              <a:solidFill>
                <a:prstClr val="black"/>
              </a:solidFill>
              <a:ea typeface="+mn-ea"/>
            </a:endParaRP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91670" y="2688694"/>
            <a:ext cx="2074575" cy="142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zövegdoboz 2"/>
          <p:cNvSpPr txBox="1"/>
          <p:nvPr/>
        </p:nvSpPr>
        <p:spPr>
          <a:xfrm>
            <a:off x="6562753" y="4236192"/>
            <a:ext cx="2476487" cy="184666"/>
          </a:xfrm>
          <a:prstGeom prst="rect">
            <a:avLst/>
          </a:prstGeom>
          <a:noFill/>
        </p:spPr>
        <p:txBody>
          <a:bodyPr wrap="square" rtlCol="0">
            <a:spAutoFit/>
          </a:bodyPr>
          <a:lstStyle/>
          <a:p>
            <a:r>
              <a:rPr lang="hu-HU" altLang="hu-HU" sz="600" dirty="0">
                <a:solidFill>
                  <a:srgbClr val="00B0F0"/>
                </a:solidFill>
                <a:latin typeface="Roboto" panose="020B0604020202020204" charset="0"/>
                <a:ea typeface="Roboto" panose="020B0604020202020204" charset="0"/>
                <a:hlinkClick r:id="rId6"/>
              </a:rPr>
              <a:t>Forrás:</a:t>
            </a:r>
            <a:r>
              <a:rPr lang="hu-HU" altLang="hu-HU" sz="600" dirty="0" err="1">
                <a:solidFill>
                  <a:srgbClr val="00B0F0"/>
                </a:solidFill>
                <a:latin typeface="Roboto" panose="020B0604020202020204" charset="0"/>
                <a:ea typeface="Roboto" panose="020B0604020202020204" charset="0"/>
                <a:hlinkClick r:id="rId6"/>
              </a:rPr>
              <a:t>https</a:t>
            </a:r>
            <a:r>
              <a:rPr lang="hu-HU" altLang="hu-HU" sz="600" dirty="0">
                <a:solidFill>
                  <a:srgbClr val="00B0F0"/>
                </a:solidFill>
                <a:latin typeface="Roboto" panose="020B0604020202020204" charset="0"/>
                <a:ea typeface="Roboto" panose="020B0604020202020204" charset="0"/>
                <a:hlinkClick r:id="rId6"/>
              </a:rPr>
              <a:t>://</a:t>
            </a:r>
            <a:r>
              <a:rPr lang="hu-HU" altLang="hu-HU" sz="600" dirty="0" err="1">
                <a:solidFill>
                  <a:srgbClr val="00B0F0"/>
                </a:solidFill>
                <a:latin typeface="Roboto" panose="020B0604020202020204" charset="0"/>
                <a:ea typeface="Roboto" panose="020B0604020202020204" charset="0"/>
                <a:hlinkClick r:id="rId6"/>
              </a:rPr>
              <a:t>www.pexels.com</a:t>
            </a:r>
            <a:r>
              <a:rPr lang="hu-HU" altLang="hu-HU" sz="600" dirty="0">
                <a:solidFill>
                  <a:srgbClr val="00B0F0"/>
                </a:solidFill>
                <a:latin typeface="Roboto" panose="020B0604020202020204" charset="0"/>
                <a:ea typeface="Roboto" panose="020B0604020202020204" charset="0"/>
                <a:hlinkClick r:id="rId6"/>
              </a:rPr>
              <a:t>/hu-hu/foto/767741</a:t>
            </a:r>
            <a:endParaRPr lang="hu-HU" sz="600" dirty="0">
              <a:latin typeface="Roboto" panose="020B0604020202020204" charset="0"/>
              <a:ea typeface="Roboto" panose="020B0604020202020204" charset="0"/>
            </a:endParaRPr>
          </a:p>
        </p:txBody>
      </p:sp>
      <p:pic>
        <p:nvPicPr>
          <p:cNvPr id="102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81726" y="542925"/>
            <a:ext cx="2553060" cy="160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zövegdoboz 3"/>
          <p:cNvSpPr txBox="1"/>
          <p:nvPr/>
        </p:nvSpPr>
        <p:spPr>
          <a:xfrm>
            <a:off x="6591661" y="1962621"/>
            <a:ext cx="2095500" cy="369332"/>
          </a:xfrm>
          <a:prstGeom prst="rect">
            <a:avLst/>
          </a:prstGeom>
          <a:noFill/>
        </p:spPr>
        <p:txBody>
          <a:bodyPr wrap="square" rtlCol="0">
            <a:spAutoFit/>
          </a:bodyPr>
          <a:lstStyle/>
          <a:p>
            <a:pPr eaLnBrk="1" fontAlgn="base" hangingPunct="1">
              <a:spcBef>
                <a:spcPct val="0"/>
              </a:spcBef>
              <a:spcAft>
                <a:spcPct val="0"/>
              </a:spcAft>
              <a:buClrTx/>
              <a:buFontTx/>
              <a:buNone/>
            </a:pPr>
            <a:r>
              <a:rPr lang="hu-HU" altLang="hu-HU" sz="600" kern="1200" dirty="0">
                <a:solidFill>
                  <a:srgbClr val="00B0F0"/>
                </a:solidFill>
                <a:latin typeface="Roboto" panose="020B0604020202020204" charset="0"/>
                <a:ea typeface="Roboto" panose="020B0604020202020204" charset="0"/>
              </a:rPr>
              <a:t>Forrás: </a:t>
            </a:r>
            <a:r>
              <a:rPr lang="hu-HU" altLang="hu-HU" sz="600" kern="1200" dirty="0">
                <a:solidFill>
                  <a:srgbClr val="00B0F0"/>
                </a:solidFill>
                <a:latin typeface="Roboto" panose="020B0604020202020204" charset="0"/>
                <a:ea typeface="Roboto" panose="020B0604020202020204" charset="0"/>
                <a:hlinkClick r:id="rId8"/>
              </a:rPr>
              <a:t>https://pixabay.com/hu/illustrations/k%C3%A1v%C3%A9-cs%C3%A9sze-mokka-fekete-feh%C3%A9r-1829984/</a:t>
            </a:r>
            <a:endParaRPr lang="hu-HU" altLang="hu-HU" sz="600" kern="1200" dirty="0">
              <a:solidFill>
                <a:srgbClr val="00B0F0"/>
              </a:solidFill>
              <a:latin typeface="Roboto" panose="020B0604020202020204" charset="0"/>
              <a:ea typeface="Roboto" panose="020B0604020202020204" charset="0"/>
            </a:endParaRP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3425" y="366812"/>
            <a:ext cx="609600" cy="609600"/>
          </a:xfrm>
          <a:prstGeom prst="rect">
            <a:avLst/>
          </a:prstGeom>
        </p:spPr>
      </p:pic>
    </p:spTree>
    <p:extLst>
      <p:ext uri="{BB962C8B-B14F-4D97-AF65-F5344CB8AC3E}">
        <p14:creationId xmlns:p14="http://schemas.microsoft.com/office/powerpoint/2010/main" val="276982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80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smtClean="0">
                <a:latin typeface="Roboto"/>
                <a:ea typeface="Roboto"/>
                <a:cs typeface="Roboto"/>
                <a:sym typeface="Roboto"/>
              </a:rPr>
              <a:t>37.</a:t>
            </a:r>
            <a:endParaRPr sz="1200" dirty="0">
              <a:latin typeface="Roboto"/>
              <a:ea typeface="Roboto"/>
              <a:cs typeface="Roboto"/>
              <a:sym typeface="Roboto"/>
            </a:endParaRPr>
          </a:p>
        </p:txBody>
      </p:sp>
      <p:sp>
        <p:nvSpPr>
          <p:cNvPr id="2" name="Szövegdoboz 1"/>
          <p:cNvSpPr txBox="1"/>
          <p:nvPr/>
        </p:nvSpPr>
        <p:spPr>
          <a:xfrm>
            <a:off x="714688" y="628807"/>
            <a:ext cx="7496175" cy="3631763"/>
          </a:xfrm>
          <a:prstGeom prst="rect">
            <a:avLst/>
          </a:prstGeom>
          <a:noFill/>
        </p:spPr>
        <p:txBody>
          <a:bodyPr wrap="square" rtlCol="0">
            <a:spAutoFit/>
          </a:bodyPr>
          <a:lstStyle/>
          <a:p>
            <a:pPr eaLnBrk="1" fontAlgn="base" hangingPunct="1">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A konyhában pedig a forrást figyelheted meg nagyon egyszer</a:t>
            </a:r>
            <a:r>
              <a:rPr lang="hu-HU" altLang="hu-HU" sz="1800" kern="1200" dirty="0">
                <a:solidFill>
                  <a:prstClr val="black"/>
                </a:solidFill>
                <a:latin typeface="Calibri" panose="020F0502020204030204" pitchFamily="34" charset="0"/>
                <a:ea typeface="Roboto" panose="020B0604020202020204" charset="0"/>
              </a:rPr>
              <a:t>ű</a:t>
            </a:r>
            <a:r>
              <a:rPr lang="hu-HU" altLang="hu-HU" sz="1800" kern="1200" dirty="0">
                <a:solidFill>
                  <a:prstClr val="black"/>
                </a:solidFill>
                <a:latin typeface="Roboto" panose="020B0604020202020204" charset="0"/>
                <a:ea typeface="Roboto" panose="020B0604020202020204" charset="0"/>
              </a:rPr>
              <a:t>en. Ha vizet forralsz, láthatod, milyen sok kis buborék, vagyis gőz keletkezik a víz belsejében, amik nagy erővel törekednek felfelé. A vízgőzt is láthatod, ahogy felfelé száll az edényből. A víz folyadékrészecskéi tehát légnem</a:t>
            </a:r>
            <a:r>
              <a:rPr lang="hu-HU" altLang="hu-HU" sz="1800" kern="1200" dirty="0">
                <a:solidFill>
                  <a:prstClr val="black"/>
                </a:solidFill>
                <a:latin typeface="Calibri" panose="020F0502020204030204" pitchFamily="34" charset="0"/>
                <a:ea typeface="Roboto" panose="020B0604020202020204" charset="0"/>
              </a:rPr>
              <a:t>ű</a:t>
            </a:r>
            <a:r>
              <a:rPr lang="hu-HU" altLang="hu-HU" sz="1800" kern="1200" dirty="0">
                <a:solidFill>
                  <a:prstClr val="black"/>
                </a:solidFill>
                <a:latin typeface="Roboto" panose="020B0604020202020204" charset="0"/>
                <a:ea typeface="Roboto" panose="020B0604020202020204" charset="0"/>
              </a:rPr>
              <a:t>vé váltak. </a:t>
            </a:r>
          </a:p>
          <a:p>
            <a:pPr eaLnBrk="1" fontAlgn="base" hangingPunct="1">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Azt a hőmérsékletet, amelyen a folyadék forrni kezd, vagyis az anyag belsejében is megkezdődik a gőzképződés</a:t>
            </a:r>
            <a:r>
              <a:rPr lang="hu-HU" altLang="hu-HU" sz="1800" b="1" i="1" kern="1200" dirty="0">
                <a:solidFill>
                  <a:prstClr val="black"/>
                </a:solidFill>
                <a:latin typeface="Roboto" panose="020B0604020202020204" charset="0"/>
                <a:ea typeface="Roboto" panose="020B0604020202020204" charset="0"/>
              </a:rPr>
              <a:t>,</a:t>
            </a:r>
            <a:r>
              <a:rPr lang="hu-HU" altLang="hu-HU" sz="1800" kern="1200" dirty="0">
                <a:solidFill>
                  <a:prstClr val="black"/>
                </a:solidFill>
                <a:latin typeface="Roboto" panose="020B0604020202020204" charset="0"/>
                <a:ea typeface="Roboto" panose="020B0604020202020204" charset="0"/>
              </a:rPr>
              <a:t> </a:t>
            </a:r>
            <a:r>
              <a:rPr lang="hu-HU" altLang="hu-HU" sz="1800" i="1" kern="1200" dirty="0">
                <a:solidFill>
                  <a:srgbClr val="7030A0"/>
                </a:solidFill>
                <a:latin typeface="Roboto" panose="020B0604020202020204" charset="0"/>
                <a:ea typeface="Roboto" panose="020B0604020202020204" charset="0"/>
              </a:rPr>
              <a:t>forráspont</a:t>
            </a:r>
            <a:r>
              <a:rPr lang="hu-HU" altLang="hu-HU" sz="1800" kern="1200" dirty="0">
                <a:solidFill>
                  <a:prstClr val="black"/>
                </a:solidFill>
                <a:latin typeface="Roboto" panose="020B0604020202020204" charset="0"/>
                <a:ea typeface="Roboto" panose="020B0604020202020204" charset="0"/>
              </a:rPr>
              <a:t>nak nevezz</a:t>
            </a:r>
            <a:r>
              <a:rPr lang="hu-HU" altLang="hu-HU" sz="1800" kern="1200" dirty="0">
                <a:solidFill>
                  <a:prstClr val="black"/>
                </a:solidFill>
                <a:latin typeface="Calibri" panose="020F0502020204030204" pitchFamily="34" charset="0"/>
                <a:ea typeface="Roboto" panose="020B0604020202020204" charset="0"/>
              </a:rPr>
              <a:t>ü</a:t>
            </a:r>
            <a:r>
              <a:rPr lang="hu-HU" altLang="hu-HU" sz="1800" kern="1200" dirty="0">
                <a:solidFill>
                  <a:prstClr val="black"/>
                </a:solidFill>
                <a:latin typeface="Roboto" panose="020B0604020202020204" charset="0"/>
                <a:ea typeface="Roboto" panose="020B0604020202020204" charset="0"/>
              </a:rPr>
              <a:t>k.</a:t>
            </a:r>
          </a:p>
          <a:p>
            <a:pPr eaLnBrk="1" fontAlgn="base" hangingPunct="1">
              <a:lnSpc>
                <a:spcPct val="150000"/>
              </a:lnSpc>
              <a:spcBef>
                <a:spcPct val="0"/>
              </a:spcBef>
              <a:spcAft>
                <a:spcPct val="0"/>
              </a:spcAft>
              <a:buClrTx/>
              <a:buFontTx/>
              <a:buNone/>
            </a:pPr>
            <a:r>
              <a:rPr lang="hu-HU" altLang="hu-HU" sz="1800" kern="1200" dirty="0">
                <a:solidFill>
                  <a:prstClr val="black"/>
                </a:solidFill>
                <a:latin typeface="Roboto" panose="020B0604020202020204" charset="0"/>
                <a:ea typeface="Roboto" panose="020B0604020202020204" charset="0"/>
              </a:rPr>
              <a:t>A </a:t>
            </a:r>
            <a:r>
              <a:rPr lang="hu-HU" altLang="hu-HU" sz="1800" b="1" i="1" kern="1200" dirty="0">
                <a:solidFill>
                  <a:prstClr val="black"/>
                </a:solidFill>
                <a:latin typeface="Roboto" panose="020B0604020202020204" charset="0"/>
                <a:ea typeface="Roboto" panose="020B0604020202020204" charset="0"/>
              </a:rPr>
              <a:t>víz 100 </a:t>
            </a:r>
            <a:r>
              <a:rPr lang="hu-HU" altLang="hu-HU" sz="1800" b="1" i="1" kern="1200" dirty="0" err="1">
                <a:solidFill>
                  <a:prstClr val="black"/>
                </a:solidFill>
                <a:latin typeface="Roboto" panose="020B0604020202020204" charset="0"/>
                <a:ea typeface="Roboto" panose="020B0604020202020204" charset="0"/>
              </a:rPr>
              <a:t>°C-on</a:t>
            </a:r>
            <a:r>
              <a:rPr lang="hu-HU" altLang="hu-HU" sz="1800" b="1" i="1" kern="1200" dirty="0">
                <a:solidFill>
                  <a:prstClr val="black"/>
                </a:solidFill>
                <a:latin typeface="Roboto" panose="020B0604020202020204" charset="0"/>
                <a:ea typeface="Roboto" panose="020B0604020202020204" charset="0"/>
              </a:rPr>
              <a:t> forr</a:t>
            </a:r>
            <a:r>
              <a:rPr lang="hu-HU" altLang="hu-HU" sz="1800" kern="1200" dirty="0">
                <a:solidFill>
                  <a:prstClr val="black"/>
                </a:solidFill>
                <a:latin typeface="Roboto" panose="020B0604020202020204" charset="0"/>
                <a:ea typeface="Roboto" panose="020B0604020202020204" charset="0"/>
              </a:rPr>
              <a:t>, tehát a víz forráspontja 100 °C. </a:t>
            </a:r>
          </a:p>
          <a:p>
            <a:endParaRPr lang="hu-HU" dirty="0"/>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6275" y="1181100"/>
            <a:ext cx="609600" cy="609600"/>
          </a:xfrm>
          <a:prstGeom prst="rect">
            <a:avLst/>
          </a:prstGeom>
        </p:spPr>
      </p:pic>
    </p:spTree>
    <p:extLst>
      <p:ext uri="{BB962C8B-B14F-4D97-AF65-F5344CB8AC3E}">
        <p14:creationId xmlns:p14="http://schemas.microsoft.com/office/powerpoint/2010/main" val="13721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68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94211"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94212" name="Google Shape;148;p23"/>
          <p:cNvSpPr txBox="1">
            <a:spLocks noGrp="1"/>
          </p:cNvSpPr>
          <p:nvPr>
            <p:ph type="ctrTitle" idx="4294967295"/>
          </p:nvPr>
        </p:nvSpPr>
        <p:spPr>
          <a:xfrm>
            <a:off x="8487034"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38.</a:t>
            </a:r>
          </a:p>
        </p:txBody>
      </p:sp>
      <p:sp>
        <p:nvSpPr>
          <p:cNvPr id="94213" name="Szövegdoboz 1"/>
          <p:cNvSpPr txBox="1">
            <a:spLocks noChangeArrowheads="1"/>
          </p:cNvSpPr>
          <p:nvPr/>
        </p:nvSpPr>
        <p:spPr bwMode="auto">
          <a:xfrm>
            <a:off x="552450" y="918710"/>
            <a:ext cx="5951542"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Vízcseppek jelennek meg a hidegebb fedő fel</a:t>
            </a:r>
            <a:r>
              <a:rPr lang="hu-HU" altLang="hu-HU" sz="1800" kern="1200" dirty="0" smtClean="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letén. Ez azért történik, mert a forró vízgőz, ahogy találkozik a hidegebb fedővel, gyorsan leh</a:t>
            </a:r>
            <a:r>
              <a:rPr lang="hu-HU" altLang="hu-HU" sz="1800" kern="1200" dirty="0" smtClean="0">
                <a:solidFill>
                  <a:prstClr val="black"/>
                </a:solidFill>
                <a:latin typeface="+mj-lt"/>
                <a:ea typeface="Roboto" panose="020B0604020202020204" charset="0"/>
              </a:rPr>
              <a:t>ű</a:t>
            </a:r>
            <a:r>
              <a:rPr lang="hu-HU" altLang="hu-HU" sz="1800" kern="1200" dirty="0" smtClean="0">
                <a:solidFill>
                  <a:prstClr val="black"/>
                </a:solidFill>
                <a:latin typeface="Roboto" panose="020B0604020202020204" charset="0"/>
                <a:ea typeface="Roboto" panose="020B0604020202020204" charset="0"/>
              </a:rPr>
              <a:t>l és ismét cseppfolyóssá válik. </a:t>
            </a:r>
          </a:p>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Ez a párolgáshoz képest fordított folyamat, mikor a vízgőzből ismét víz lesz. Ezt a halmazállapot-változást</a:t>
            </a:r>
            <a:r>
              <a:rPr lang="hu-HU" altLang="hu-HU" sz="1800" b="1" i="1" kern="1200" dirty="0" smtClean="0">
                <a:solidFill>
                  <a:srgbClr val="660066"/>
                </a:solidFill>
                <a:latin typeface="Roboto" panose="020B0604020202020204" charset="0"/>
                <a:ea typeface="Roboto" panose="020B0604020202020204" charset="0"/>
              </a:rPr>
              <a:t> lecsapódásnak </a:t>
            </a:r>
            <a:r>
              <a:rPr lang="hu-HU" altLang="hu-HU" sz="1800" kern="1200" dirty="0" smtClean="0">
                <a:solidFill>
                  <a:prstClr val="black"/>
                </a:solidFill>
                <a:latin typeface="Roboto" panose="020B0604020202020204" charset="0"/>
                <a:ea typeface="Roboto" panose="020B0604020202020204" charset="0"/>
              </a:rPr>
              <a:t>nevezz</a:t>
            </a:r>
            <a:r>
              <a:rPr lang="hu-HU" altLang="hu-HU" sz="1800" kern="1200" dirty="0">
                <a:solidFill>
                  <a:prstClr val="black"/>
                </a:solidFill>
                <a:latin typeface="+mj-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k.</a:t>
            </a:r>
          </a:p>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A lecsapódás olyan halmazállapot-változás, melynek során a légnem</a:t>
            </a:r>
            <a:r>
              <a:rPr lang="hu-HU" altLang="hu-HU" sz="1800" kern="1200" dirty="0">
                <a:solidFill>
                  <a:prstClr val="black"/>
                </a:solidFill>
                <a:latin typeface="+mj-lt"/>
                <a:ea typeface="Roboto" panose="020B0604020202020204" charset="0"/>
              </a:rPr>
              <a:t>ű </a:t>
            </a:r>
            <a:r>
              <a:rPr lang="hu-HU" altLang="hu-HU" sz="1800" kern="1200" dirty="0" smtClean="0">
                <a:solidFill>
                  <a:prstClr val="black"/>
                </a:solidFill>
                <a:latin typeface="Roboto" panose="020B0604020202020204" charset="0"/>
                <a:ea typeface="Roboto" panose="020B0604020202020204" charset="0"/>
              </a:rPr>
              <a:t>anyagból folyékony lesz.</a:t>
            </a:r>
          </a:p>
        </p:txBody>
      </p:sp>
      <p:pic>
        <p:nvPicPr>
          <p:cNvPr id="1026" name="Picture 2" descr="https://scontent-vie1-1.xx.fbcdn.net/v/t1.15752-9/90698682_3097021596984363_8760236917234073600_n.jpg?_nc_cat=102&amp;_nc_sid=b96e70&amp;_nc_ohc=K35pIuPp_FsAX8QjBb0&amp;_nc_ht=scontent-vie1-1.xx&amp;oh=0038d60b6f68466e66607abe2256bd27&amp;oe=5EC2FBD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09070" y="1623357"/>
            <a:ext cx="1882504" cy="242252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485775" y="266700"/>
            <a:ext cx="8305799" cy="830997"/>
          </a:xfrm>
          <a:prstGeom prst="rect">
            <a:avLst/>
          </a:prstGeom>
          <a:noFill/>
        </p:spPr>
        <p:txBody>
          <a:bodyPr wrap="square" rtlCol="0">
            <a:spAutoFit/>
          </a:bodyPr>
          <a:lstStyle/>
          <a:p>
            <a:r>
              <a:rPr lang="hu-HU" altLang="hu-HU" sz="1700" b="1" kern="1200" dirty="0">
                <a:solidFill>
                  <a:srgbClr val="660066"/>
                </a:solidFill>
                <a:latin typeface="Roboto" panose="020B0604020202020204" charset="0"/>
                <a:ea typeface="Roboto" panose="020B0604020202020204" charset="0"/>
              </a:rPr>
              <a:t>A forrásban levő víz fölé óvatosan tegyetek (sz</a:t>
            </a:r>
            <a:r>
              <a:rPr lang="hu-HU" altLang="hu-HU" sz="1700" b="1" kern="1200" dirty="0">
                <a:solidFill>
                  <a:srgbClr val="660066"/>
                </a:solidFill>
                <a:ea typeface="Roboto" panose="020B0604020202020204" charset="0"/>
              </a:rPr>
              <a:t>ü</a:t>
            </a:r>
            <a:r>
              <a:rPr lang="hu-HU" altLang="hu-HU" sz="1700" b="1" kern="1200" dirty="0">
                <a:solidFill>
                  <a:srgbClr val="660066"/>
                </a:solidFill>
                <a:latin typeface="Roboto" panose="020B0604020202020204" charset="0"/>
                <a:ea typeface="Roboto" panose="020B0604020202020204" charset="0"/>
              </a:rPr>
              <a:t>lői segítséggel!) egy fedőt, majd nézzétek meg mi történt a fedővel!</a:t>
            </a:r>
          </a:p>
          <a:p>
            <a:endParaRPr lang="hu-HU" dirty="0"/>
          </a:p>
        </p:txBody>
      </p:sp>
      <p:sp>
        <p:nvSpPr>
          <p:cNvPr id="3" name="Szövegdoboz 2"/>
          <p:cNvSpPr txBox="1"/>
          <p:nvPr/>
        </p:nvSpPr>
        <p:spPr>
          <a:xfrm>
            <a:off x="6864890" y="4098667"/>
            <a:ext cx="1768205" cy="184666"/>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saját</a:t>
            </a:r>
            <a:endParaRPr lang="hu-HU" sz="600" dirty="0">
              <a:solidFill>
                <a:srgbClr val="00B0F0"/>
              </a:solidFill>
              <a:latin typeface="Roboto" panose="020B0604020202020204" charset="0"/>
              <a:ea typeface="Roboto" panose="020B0604020202020204" charset="0"/>
            </a:endParaRPr>
          </a:p>
        </p:txBody>
      </p:sp>
      <p:pic>
        <p:nvPicPr>
          <p:cNvPr id="4"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325" y="682198"/>
            <a:ext cx="609600" cy="609600"/>
          </a:xfrm>
          <a:prstGeom prst="rect">
            <a:avLst/>
          </a:prstGeom>
        </p:spPr>
      </p:pic>
    </p:spTree>
    <p:extLst>
      <p:ext uri="{BB962C8B-B14F-4D97-AF65-F5344CB8AC3E}">
        <p14:creationId xmlns:p14="http://schemas.microsoft.com/office/powerpoint/2010/main" val="271043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85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smtClean="0">
                <a:latin typeface="Roboto"/>
                <a:ea typeface="Roboto"/>
                <a:cs typeface="Roboto"/>
                <a:sym typeface="Roboto"/>
              </a:rPr>
              <a:t>39.</a:t>
            </a:r>
            <a:endParaRPr sz="1200" dirty="0">
              <a:latin typeface="Roboto"/>
              <a:ea typeface="Roboto"/>
              <a:cs typeface="Roboto"/>
              <a:sym typeface="Roboto"/>
            </a:endParaRPr>
          </a:p>
        </p:txBody>
      </p:sp>
      <p:sp>
        <p:nvSpPr>
          <p:cNvPr id="2" name="Szövegdoboz 1"/>
          <p:cNvSpPr txBox="1"/>
          <p:nvPr/>
        </p:nvSpPr>
        <p:spPr>
          <a:xfrm>
            <a:off x="1343025" y="1295528"/>
            <a:ext cx="7229476" cy="1754326"/>
          </a:xfrm>
          <a:prstGeom prst="rect">
            <a:avLst/>
          </a:prstGeom>
          <a:noFill/>
        </p:spPr>
        <p:txBody>
          <a:bodyPr wrap="square" rtlCol="0">
            <a:spAutoFit/>
          </a:bodyPr>
          <a:lstStyle/>
          <a:p>
            <a:pPr eaLnBrk="1" fontAlgn="base" hangingPunct="1">
              <a:lnSpc>
                <a:spcPct val="150000"/>
              </a:lnSpc>
              <a:spcBef>
                <a:spcPct val="0"/>
              </a:spcBef>
              <a:spcAft>
                <a:spcPct val="0"/>
              </a:spcAft>
              <a:buClrTx/>
              <a:buFontTx/>
              <a:buNone/>
            </a:pPr>
            <a:r>
              <a:rPr lang="hu-HU" altLang="hu-HU" sz="1800" b="1" u="sng" kern="1200" dirty="0">
                <a:solidFill>
                  <a:prstClr val="black"/>
                </a:solidFill>
                <a:latin typeface="Roboto" panose="020B0604020202020204" charset="0"/>
                <a:ea typeface="Roboto" panose="020B0604020202020204" charset="0"/>
              </a:rPr>
              <a:t>Kísérlet</a:t>
            </a:r>
          </a:p>
          <a:p>
            <a:pPr eaLnBrk="1" fontAlgn="base" hangingPunct="1">
              <a:lnSpc>
                <a:spcPct val="150000"/>
              </a:lnSpc>
              <a:spcBef>
                <a:spcPct val="0"/>
              </a:spcBef>
              <a:spcAft>
                <a:spcPct val="0"/>
              </a:spcAft>
              <a:buClrTx/>
              <a:buFontTx/>
              <a:buNone/>
            </a:pPr>
            <a:r>
              <a:rPr lang="hu-HU" altLang="hu-HU" sz="1800" kern="1200" dirty="0">
                <a:solidFill>
                  <a:srgbClr val="660066"/>
                </a:solidFill>
                <a:latin typeface="Roboto" panose="020B0604020202020204" charset="0"/>
                <a:ea typeface="Roboto" panose="020B0604020202020204" charset="0"/>
              </a:rPr>
              <a:t>Áztass be két rongydarabot vízbe</a:t>
            </a:r>
            <a:r>
              <a:rPr lang="hu-HU" altLang="hu-HU" sz="1800" kern="1200" dirty="0" smtClean="0">
                <a:solidFill>
                  <a:srgbClr val="660066"/>
                </a:solidFill>
                <a:latin typeface="Roboto" panose="020B0604020202020204" charset="0"/>
                <a:ea typeface="Roboto" panose="020B0604020202020204" charset="0"/>
              </a:rPr>
              <a:t>!</a:t>
            </a:r>
          </a:p>
          <a:p>
            <a:pPr eaLnBrk="1" fontAlgn="base" hangingPunct="1">
              <a:lnSpc>
                <a:spcPct val="150000"/>
              </a:lnSpc>
              <a:spcBef>
                <a:spcPct val="0"/>
              </a:spcBef>
              <a:spcAft>
                <a:spcPct val="0"/>
              </a:spcAft>
              <a:buClrTx/>
              <a:buFontTx/>
              <a:buNone/>
            </a:pPr>
            <a:r>
              <a:rPr lang="hu-HU" altLang="hu-HU" sz="1800" kern="1200" dirty="0" smtClean="0">
                <a:solidFill>
                  <a:srgbClr val="660066"/>
                </a:solidFill>
                <a:latin typeface="Roboto" panose="020B0604020202020204" charset="0"/>
                <a:ea typeface="Roboto" panose="020B0604020202020204" charset="0"/>
              </a:rPr>
              <a:t>Az </a:t>
            </a:r>
            <a:r>
              <a:rPr lang="hu-HU" altLang="hu-HU" sz="1800" kern="1200" dirty="0">
                <a:solidFill>
                  <a:srgbClr val="660066"/>
                </a:solidFill>
                <a:latin typeface="Roboto" panose="020B0604020202020204" charset="0"/>
                <a:ea typeface="Roboto" panose="020B0604020202020204" charset="0"/>
              </a:rPr>
              <a:t>egyiket tekerd össze, a másikat terítsd szét. </a:t>
            </a:r>
            <a:endParaRPr lang="hu-HU" altLang="hu-HU" sz="1800" kern="1200" dirty="0" smtClean="0">
              <a:solidFill>
                <a:srgbClr val="660066"/>
              </a:solidFill>
              <a:latin typeface="Roboto" panose="020B0604020202020204" charset="0"/>
              <a:ea typeface="Roboto" panose="020B0604020202020204" charset="0"/>
            </a:endParaRPr>
          </a:p>
          <a:p>
            <a:pPr eaLnBrk="1" fontAlgn="base" hangingPunct="1">
              <a:lnSpc>
                <a:spcPct val="150000"/>
              </a:lnSpc>
              <a:spcBef>
                <a:spcPct val="0"/>
              </a:spcBef>
              <a:spcAft>
                <a:spcPct val="0"/>
              </a:spcAft>
              <a:buClrTx/>
              <a:buFontTx/>
              <a:buNone/>
            </a:pPr>
            <a:r>
              <a:rPr lang="hu-HU" altLang="hu-HU" sz="1800" kern="1200" dirty="0" smtClean="0">
                <a:solidFill>
                  <a:srgbClr val="660066"/>
                </a:solidFill>
                <a:latin typeface="Roboto" panose="020B0604020202020204" charset="0"/>
                <a:ea typeface="Roboto" panose="020B0604020202020204" charset="0"/>
              </a:rPr>
              <a:t>Figyeld </a:t>
            </a:r>
            <a:r>
              <a:rPr lang="hu-HU" altLang="hu-HU" sz="1800" kern="1200" dirty="0">
                <a:solidFill>
                  <a:srgbClr val="660066"/>
                </a:solidFill>
                <a:latin typeface="Roboto" panose="020B0604020202020204" charset="0"/>
                <a:ea typeface="Roboto" panose="020B0604020202020204" charset="0"/>
              </a:rPr>
              <a:t>meg az eredményt pár óra múlva</a:t>
            </a:r>
            <a:r>
              <a:rPr lang="hu-HU" altLang="hu-HU" sz="1800" kern="1200" dirty="0" smtClean="0">
                <a:solidFill>
                  <a:srgbClr val="660066"/>
                </a:solidFill>
                <a:latin typeface="Roboto" panose="020B0604020202020204" charset="0"/>
                <a:ea typeface="Roboto" panose="020B0604020202020204" charset="0"/>
              </a:rPr>
              <a:t>!</a:t>
            </a:r>
            <a:endParaRPr lang="hu-HU" altLang="hu-HU" sz="1800" b="1" u="sng" kern="1200" dirty="0">
              <a:solidFill>
                <a:srgbClr val="660066"/>
              </a:solidFill>
              <a:latin typeface="Roboto" panose="020B0604020202020204" charset="0"/>
              <a:ea typeface="Roboto" panose="020B0604020202020204" charset="0"/>
            </a:endParaRPr>
          </a:p>
        </p:txBody>
      </p:sp>
      <p:sp>
        <p:nvSpPr>
          <p:cNvPr id="3" name="Szövegdoboz 2"/>
          <p:cNvSpPr txBox="1"/>
          <p:nvPr/>
        </p:nvSpPr>
        <p:spPr>
          <a:xfrm>
            <a:off x="542925" y="4670941"/>
            <a:ext cx="4648200" cy="369332"/>
          </a:xfrm>
          <a:prstGeom prst="rect">
            <a:avLst/>
          </a:prstGeom>
          <a:noFill/>
        </p:spPr>
        <p:txBody>
          <a:bodyPr wrap="square" rtlCol="0">
            <a:spAutoFit/>
          </a:bodyPr>
          <a:lstStyle/>
          <a:p>
            <a:r>
              <a:rPr lang="hu-HU" altLang="hu-HU" sz="400" b="1" u="sng" kern="1200" dirty="0">
                <a:solidFill>
                  <a:srgbClr val="00B0F0"/>
                </a:solidFill>
                <a:latin typeface="Roboto" panose="020B0604020202020204" charset="0"/>
                <a:ea typeface="Roboto" panose="020B0604020202020204" charset="0"/>
              </a:rPr>
              <a:t>Forrás: </a:t>
            </a:r>
            <a:r>
              <a:rPr lang="hu-HU" altLang="hu-HU" sz="400" kern="1200" dirty="0">
                <a:solidFill>
                  <a:srgbClr val="00B0F0"/>
                </a:solidFill>
                <a:latin typeface="Roboto" panose="020B0604020202020204" charset="0"/>
                <a:ea typeface="Roboto" panose="020B0604020202020204" charset="0"/>
                <a:hlinkClick r:id="rId5"/>
              </a:rPr>
              <a:t>https://tudasbazis.sulinet.hu/hu/termeszettudomanyok/termeszetismeret/ember-a-termeszetben-6-osztaly/halmazallapot-valtozasok-es-az-idojaras-valtozasai/lecsapodas</a:t>
            </a:r>
            <a:endParaRPr lang="hu-HU" altLang="hu-HU" sz="400" b="1" u="sng" kern="1200" dirty="0">
              <a:solidFill>
                <a:srgbClr val="00B0F0"/>
              </a:solidFill>
              <a:latin typeface="Roboto" panose="020B0604020202020204" charset="0"/>
              <a:ea typeface="Roboto" panose="020B0604020202020204" charset="0"/>
            </a:endParaRPr>
          </a:p>
          <a:p>
            <a:endParaRPr lang="hu-HU" dirty="0"/>
          </a:p>
        </p:txBody>
      </p:sp>
      <p:pic>
        <p:nvPicPr>
          <p:cNvPr id="4"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904875"/>
            <a:ext cx="609600" cy="609600"/>
          </a:xfrm>
          <a:prstGeom prst="rect">
            <a:avLst/>
          </a:prstGeom>
        </p:spPr>
      </p:pic>
    </p:spTree>
    <p:extLst>
      <p:ext uri="{BB962C8B-B14F-4D97-AF65-F5344CB8AC3E}">
        <p14:creationId xmlns:p14="http://schemas.microsoft.com/office/powerpoint/2010/main" val="13721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66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95235"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a:ea typeface="Roboto"/>
                <a:cs typeface="Roboto"/>
                <a:sym typeface="Roboto"/>
              </a:rPr>
              <a:t>EFOP-3.3.6-17-2017-00001 Élményből tudást – Természetesen a Mátra Múzeumban</a:t>
            </a:r>
          </a:p>
        </p:txBody>
      </p:sp>
      <p:sp>
        <p:nvSpPr>
          <p:cNvPr id="95236" name="Google Shape;148;p23"/>
          <p:cNvSpPr txBox="1">
            <a:spLocks noGrp="1"/>
          </p:cNvSpPr>
          <p:nvPr>
            <p:ph type="ctrTitle" idx="4294967295"/>
          </p:nvPr>
        </p:nvSpPr>
        <p:spPr>
          <a:xfrm>
            <a:off x="8486974" y="4788694"/>
            <a:ext cx="657225" cy="354806"/>
          </a:xfrm>
        </p:spPr>
        <p:txBody>
          <a:bodyPr anchor="ctr"/>
          <a:lstStyle/>
          <a:p>
            <a:pPr algn="r" eaLnBrk="1" hangingPunct="1">
              <a:buSzPts val="2800"/>
            </a:pPr>
            <a:r>
              <a:rPr lang="hu-HU" altLang="hu-HU" sz="1200" dirty="0" smtClean="0">
                <a:latin typeface="Roboto"/>
                <a:ea typeface="Roboto"/>
                <a:cs typeface="Roboto"/>
                <a:sym typeface="Roboto"/>
              </a:rPr>
              <a:t>40.</a:t>
            </a:r>
          </a:p>
        </p:txBody>
      </p:sp>
      <p:sp>
        <p:nvSpPr>
          <p:cNvPr id="95237" name="Szövegdoboz 1"/>
          <p:cNvSpPr txBox="1">
            <a:spLocks noChangeArrowheads="1"/>
          </p:cNvSpPr>
          <p:nvPr/>
        </p:nvSpPr>
        <p:spPr bwMode="auto">
          <a:xfrm>
            <a:off x="1325562" y="932840"/>
            <a:ext cx="608488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1pPr>
            <a:lvl2pPr marL="742950" indent="-28575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2pPr>
            <a:lvl3pPr marL="11430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3pPr>
            <a:lvl4pPr marL="16002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4pPr>
            <a:lvl5pPr marL="2057400" indent="-228600" eaLnBrk="0" hangingPunct="0">
              <a:buClr>
                <a:srgbClr val="000000"/>
              </a:buClr>
              <a:buFont typeface="Arial" pitchFamily="34" charset="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buClr>
                <a:srgbClr val="000000"/>
              </a:buClr>
              <a:buFont typeface="Arial" pitchFamily="34" charset="0"/>
              <a:defRPr sz="1400">
                <a:solidFill>
                  <a:srgbClr val="000000"/>
                </a:solidFill>
                <a:latin typeface="Arial" pitchFamily="34" charset="0"/>
                <a:cs typeface="Arial" pitchFamily="34" charset="0"/>
                <a:sym typeface="Arial" pitchFamily="34" charset="0"/>
              </a:defRPr>
            </a:lvl9pPr>
          </a:lstStyle>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Természetesen nem csak a víz képes forrásra, más folyadékokat is elforralhatunk, de ilyenkor a folyamat más hőmérsékleten következik be.</a:t>
            </a:r>
          </a:p>
          <a:p>
            <a:pPr eaLnBrk="1" fontAlgn="base" hangingPunct="1">
              <a:lnSpc>
                <a:spcPct val="150000"/>
              </a:lnSpc>
              <a:spcBef>
                <a:spcPct val="0"/>
              </a:spcBef>
              <a:spcAft>
                <a:spcPct val="0"/>
              </a:spcAft>
              <a:buClrTx/>
              <a:buFontTx/>
              <a:buNone/>
            </a:pPr>
            <a:r>
              <a:rPr lang="hu-HU" altLang="hu-HU" sz="1800" i="1" kern="1200" dirty="0" smtClean="0">
                <a:solidFill>
                  <a:srgbClr val="660066"/>
                </a:solidFill>
                <a:latin typeface="Roboto" panose="020B0604020202020204" charset="0"/>
                <a:ea typeface="Roboto" panose="020B0604020202020204" charset="0"/>
              </a:rPr>
              <a:t>Párolgáspontjuk nincsen </a:t>
            </a:r>
            <a:r>
              <a:rPr lang="hu-HU" altLang="hu-HU" sz="1800" kern="1200" dirty="0" smtClean="0">
                <a:solidFill>
                  <a:schemeClr val="tx1"/>
                </a:solidFill>
                <a:latin typeface="Roboto" panose="020B0604020202020204" charset="0"/>
                <a:ea typeface="Roboto" panose="020B0604020202020204" charset="0"/>
              </a:rPr>
              <a:t>a folyadékoknak</a:t>
            </a:r>
            <a:r>
              <a:rPr lang="hu-HU" altLang="hu-HU" sz="1800" kern="1200" dirty="0" smtClean="0">
                <a:solidFill>
                  <a:prstClr val="black"/>
                </a:solidFill>
                <a:latin typeface="Roboto" panose="020B0604020202020204" charset="0"/>
                <a:ea typeface="Roboto" panose="020B0604020202020204" charset="0"/>
              </a:rPr>
              <a:t>, mert a folyadékok minden hőmérsékleten párolognak, csupán eltérő mértékben.</a:t>
            </a:r>
          </a:p>
          <a:p>
            <a:pPr eaLnBrk="1" fontAlgn="base" hangingPunct="1">
              <a:spcBef>
                <a:spcPct val="0"/>
              </a:spcBef>
              <a:spcAft>
                <a:spcPct val="0"/>
              </a:spcAft>
              <a:buClrTx/>
              <a:buFontTx/>
              <a:buNone/>
            </a:pPr>
            <a:endParaRPr lang="hu-HU" altLang="hu-HU" sz="1800" kern="1200" dirty="0" smtClean="0">
              <a:solidFill>
                <a:prstClr val="black"/>
              </a:solidFill>
              <a:ea typeface="+mn-ea"/>
            </a:endParaRP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3408" y="628040"/>
            <a:ext cx="609600" cy="609600"/>
          </a:xfrm>
          <a:prstGeom prst="rect">
            <a:avLst/>
          </a:prstGeom>
        </p:spPr>
      </p:pic>
    </p:spTree>
    <p:extLst>
      <p:ext uri="{BB962C8B-B14F-4D97-AF65-F5344CB8AC3E}">
        <p14:creationId xmlns:p14="http://schemas.microsoft.com/office/powerpoint/2010/main" val="282495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12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smtClean="0">
                <a:latin typeface="Roboto"/>
                <a:ea typeface="Roboto"/>
                <a:cs typeface="Roboto"/>
                <a:sym typeface="Roboto"/>
              </a:rPr>
              <a:t>42.</a:t>
            </a:r>
            <a:endParaRPr sz="1200" dirty="0">
              <a:latin typeface="Roboto"/>
              <a:ea typeface="Roboto"/>
              <a:cs typeface="Roboto"/>
              <a:sym typeface="Roboto"/>
            </a:endParaRPr>
          </a:p>
        </p:txBody>
      </p:sp>
      <p:sp>
        <p:nvSpPr>
          <p:cNvPr id="2" name="Szövegdoboz 1"/>
          <p:cNvSpPr txBox="1"/>
          <p:nvPr/>
        </p:nvSpPr>
        <p:spPr>
          <a:xfrm>
            <a:off x="1714500" y="114300"/>
            <a:ext cx="6057900" cy="523220"/>
          </a:xfrm>
          <a:prstGeom prst="rect">
            <a:avLst/>
          </a:prstGeom>
          <a:noFill/>
        </p:spPr>
        <p:txBody>
          <a:bodyPr wrap="square" rtlCol="0">
            <a:spAutoFit/>
          </a:bodyPr>
          <a:lstStyle/>
          <a:p>
            <a:pPr algn="ctr"/>
            <a:r>
              <a:rPr lang="hu-HU" sz="2800" dirty="0" smtClean="0">
                <a:solidFill>
                  <a:srgbClr val="CC0066"/>
                </a:solidFill>
                <a:latin typeface="Roboto" panose="020B0604020202020204" charset="0"/>
                <a:ea typeface="Roboto" panose="020B0604020202020204" charset="0"/>
              </a:rPr>
              <a:t>Ellenőrizd tudásodat!</a:t>
            </a:r>
            <a:endParaRPr lang="hu-HU" sz="2800" dirty="0">
              <a:solidFill>
                <a:srgbClr val="CC0066"/>
              </a:solidFill>
              <a:latin typeface="Roboto" panose="020B0604020202020204" charset="0"/>
              <a:ea typeface="Roboto" panose="020B0604020202020204" charset="0"/>
            </a:endParaRPr>
          </a:p>
        </p:txBody>
      </p:sp>
      <p:sp>
        <p:nvSpPr>
          <p:cNvPr id="3" name="Szövegdoboz 2"/>
          <p:cNvSpPr txBox="1"/>
          <p:nvPr/>
        </p:nvSpPr>
        <p:spPr>
          <a:xfrm>
            <a:off x="895349" y="579715"/>
            <a:ext cx="7296151" cy="4216539"/>
          </a:xfrm>
          <a:prstGeom prst="rect">
            <a:avLst/>
          </a:prstGeom>
          <a:noFill/>
        </p:spPr>
        <p:txBody>
          <a:bodyPr wrap="square" rtlCol="0">
            <a:spAutoFit/>
          </a:bodyPr>
          <a:lstStyle/>
          <a:p>
            <a:pPr marL="342900" indent="-342900">
              <a:lnSpc>
                <a:spcPts val="2500"/>
              </a:lnSpc>
              <a:buAutoNum type="arabicPeriod"/>
            </a:pPr>
            <a:r>
              <a:rPr lang="hu-HU" sz="1600" dirty="0" smtClean="0">
                <a:solidFill>
                  <a:srgbClr val="CC0066"/>
                </a:solidFill>
                <a:latin typeface="Roboto" panose="020B0604020202020204" charset="0"/>
                <a:ea typeface="Roboto" panose="020B0604020202020204" charset="0"/>
              </a:rPr>
              <a:t>Válaszd ki a mondat helyes folytatását!</a:t>
            </a:r>
          </a:p>
          <a:p>
            <a:pPr>
              <a:lnSpc>
                <a:spcPts val="2500"/>
              </a:lnSpc>
            </a:pPr>
            <a:r>
              <a:rPr lang="hu-HU" sz="1600" dirty="0" smtClean="0">
                <a:latin typeface="Roboto" panose="020B0604020202020204" charset="0"/>
                <a:ea typeface="Roboto" panose="020B0604020202020204" charset="0"/>
              </a:rPr>
              <a:t>    Az anyagokban levő részecskék……….</a:t>
            </a:r>
          </a:p>
          <a:p>
            <a:pPr>
              <a:lnSpc>
                <a:spcPts val="2500"/>
              </a:lnSpc>
            </a:pPr>
            <a:r>
              <a:rPr lang="hu-HU" sz="1600" dirty="0" smtClean="0">
                <a:latin typeface="Roboto" panose="020B0604020202020204" charset="0"/>
                <a:ea typeface="Roboto" panose="020B0604020202020204" charset="0"/>
              </a:rPr>
              <a:t>	a, mozdulatlanok.</a:t>
            </a:r>
          </a:p>
          <a:p>
            <a:pPr>
              <a:lnSpc>
                <a:spcPts val="2500"/>
              </a:lnSpc>
            </a:pPr>
            <a:r>
              <a:rPr lang="hu-HU" sz="1600" dirty="0" smtClean="0">
                <a:latin typeface="Roboto" panose="020B0604020202020204" charset="0"/>
                <a:ea typeface="Roboto" panose="020B0604020202020204" charset="0"/>
              </a:rPr>
              <a:t>	b, megállás nélk</a:t>
            </a:r>
            <a:r>
              <a:rPr lang="hu-HU" sz="1600" dirty="0" smtClean="0">
                <a:latin typeface="Calibri" panose="020F0502020204030204" pitchFamily="34" charset="0"/>
                <a:ea typeface="Roboto" panose="020B0604020202020204" charset="0"/>
              </a:rPr>
              <a:t>ü</a:t>
            </a:r>
            <a:r>
              <a:rPr lang="hu-HU" sz="1600" dirty="0" smtClean="0">
                <a:latin typeface="Roboto" panose="020B0604020202020204" charset="0"/>
                <a:ea typeface="Roboto" panose="020B0604020202020204" charset="0"/>
              </a:rPr>
              <a:t>l mozognak.</a:t>
            </a:r>
          </a:p>
          <a:p>
            <a:pPr>
              <a:lnSpc>
                <a:spcPts val="2500"/>
              </a:lnSpc>
            </a:pPr>
            <a:endParaRPr lang="hu-HU" sz="1600" dirty="0" smtClean="0">
              <a:latin typeface="Roboto" panose="020B0604020202020204" charset="0"/>
              <a:ea typeface="Roboto" panose="020B0604020202020204" charset="0"/>
            </a:endParaRPr>
          </a:p>
          <a:p>
            <a:pPr>
              <a:lnSpc>
                <a:spcPts val="2500"/>
              </a:lnSpc>
            </a:pPr>
            <a:r>
              <a:rPr lang="hu-HU" sz="1600" dirty="0" smtClean="0">
                <a:latin typeface="Roboto" panose="020B0604020202020204" charset="0"/>
                <a:ea typeface="Roboto" panose="020B0604020202020204" charset="0"/>
              </a:rPr>
              <a:t>Az anyagrészecskék mozgásának  mértéke attól f</a:t>
            </a:r>
            <a:r>
              <a:rPr lang="hu-HU" sz="1600" dirty="0">
                <a:latin typeface="Calibri" panose="020F0502020204030204" pitchFamily="34" charset="0"/>
                <a:ea typeface="Roboto" panose="020B0604020202020204" charset="0"/>
              </a:rPr>
              <a:t>ü</a:t>
            </a:r>
            <a:r>
              <a:rPr lang="hu-HU" sz="1600" dirty="0" smtClean="0">
                <a:latin typeface="Roboto" panose="020B0604020202020204" charset="0"/>
                <a:ea typeface="Roboto" panose="020B0604020202020204" charset="0"/>
              </a:rPr>
              <a:t>gg, hogy………..</a:t>
            </a:r>
          </a:p>
          <a:p>
            <a:pPr>
              <a:lnSpc>
                <a:spcPts val="2500"/>
              </a:lnSpc>
            </a:pPr>
            <a:r>
              <a:rPr lang="hu-HU" sz="1600" dirty="0" smtClean="0">
                <a:latin typeface="Roboto" panose="020B0604020202020204" charset="0"/>
                <a:ea typeface="Roboto" panose="020B0604020202020204" charset="0"/>
              </a:rPr>
              <a:t>	a, milyen kedv</a:t>
            </a:r>
            <a:r>
              <a:rPr lang="hu-HU" sz="1600" dirty="0">
                <a:latin typeface="Calibri" panose="020F0502020204030204" pitchFamily="34" charset="0"/>
                <a:ea typeface="Roboto" panose="020B0604020202020204" charset="0"/>
              </a:rPr>
              <a:t>ü</a:t>
            </a:r>
            <a:r>
              <a:rPr lang="hu-HU" sz="1600" dirty="0" smtClean="0">
                <a:latin typeface="Roboto" panose="020B0604020202020204" charset="0"/>
                <a:ea typeface="Roboto" panose="020B0604020202020204" charset="0"/>
              </a:rPr>
              <a:t>k van.</a:t>
            </a:r>
          </a:p>
          <a:p>
            <a:pPr>
              <a:lnSpc>
                <a:spcPts val="2500"/>
              </a:lnSpc>
            </a:pPr>
            <a:r>
              <a:rPr lang="hu-HU" sz="1600" dirty="0" smtClean="0">
                <a:latin typeface="Roboto" panose="020B0604020202020204" charset="0"/>
                <a:ea typeface="Roboto" panose="020B0604020202020204" charset="0"/>
              </a:rPr>
              <a:t>	b, milyen a hőmérséklet.</a:t>
            </a:r>
          </a:p>
          <a:p>
            <a:pPr>
              <a:lnSpc>
                <a:spcPts val="2500"/>
              </a:lnSpc>
            </a:pPr>
            <a:endParaRPr lang="hu-HU" sz="1600" dirty="0">
              <a:latin typeface="Roboto" panose="020B0604020202020204" charset="0"/>
              <a:ea typeface="Roboto" panose="020B0604020202020204" charset="0"/>
            </a:endParaRPr>
          </a:p>
          <a:p>
            <a:pPr marL="342900" indent="-342900">
              <a:lnSpc>
                <a:spcPts val="2500"/>
              </a:lnSpc>
              <a:buAutoNum type="arabicPeriod" startAt="2"/>
            </a:pPr>
            <a:r>
              <a:rPr lang="hu-HU" sz="1600" dirty="0" smtClean="0">
                <a:solidFill>
                  <a:srgbClr val="CC0066"/>
                </a:solidFill>
                <a:latin typeface="Roboto" panose="020B0604020202020204" charset="0"/>
                <a:ea typeface="Roboto" panose="020B0604020202020204" charset="0"/>
              </a:rPr>
              <a:t>Igaz vagy hamis?</a:t>
            </a:r>
          </a:p>
          <a:p>
            <a:pPr>
              <a:lnSpc>
                <a:spcPts val="2500"/>
              </a:lnSpc>
            </a:pPr>
            <a:r>
              <a:rPr lang="hu-HU" sz="1600" dirty="0" smtClean="0">
                <a:latin typeface="Roboto" panose="020B0604020202020204" charset="0"/>
                <a:ea typeface="Roboto" panose="020B0604020202020204" charset="0"/>
              </a:rPr>
              <a:t>	a, </a:t>
            </a:r>
            <a:r>
              <a:rPr lang="hu-HU" sz="1600" dirty="0" err="1" smtClean="0">
                <a:latin typeface="Roboto" panose="020B0604020202020204" charset="0"/>
                <a:ea typeface="Roboto" panose="020B0604020202020204" charset="0"/>
              </a:rPr>
              <a:t>A</a:t>
            </a:r>
            <a:r>
              <a:rPr lang="hu-HU" sz="1600" dirty="0" smtClean="0">
                <a:latin typeface="Roboto" panose="020B0604020202020204" charset="0"/>
                <a:ea typeface="Roboto" panose="020B0604020202020204" charset="0"/>
              </a:rPr>
              <a:t> légnem</a:t>
            </a:r>
            <a:r>
              <a:rPr lang="hu-HU" sz="1600" dirty="0">
                <a:latin typeface="Calibri" panose="020F0502020204030204" pitchFamily="34" charset="0"/>
                <a:ea typeface="Roboto" panose="020B0604020202020204" charset="0"/>
              </a:rPr>
              <a:t>ű </a:t>
            </a:r>
            <a:r>
              <a:rPr lang="hu-HU" sz="1600" dirty="0" smtClean="0">
                <a:latin typeface="Roboto" panose="020B0604020202020204" charset="0"/>
                <a:ea typeface="Roboto" panose="020B0604020202020204" charset="0"/>
              </a:rPr>
              <a:t>anyagokban a részecskék egymástól távol rep</a:t>
            </a:r>
            <a:r>
              <a:rPr lang="hu-HU" sz="1600" dirty="0">
                <a:latin typeface="Calibri" panose="020F0502020204030204" pitchFamily="34" charset="0"/>
                <a:ea typeface="Roboto" panose="020B0604020202020204" charset="0"/>
              </a:rPr>
              <a:t>ü</a:t>
            </a:r>
            <a:r>
              <a:rPr lang="hu-HU" sz="1600" dirty="0" smtClean="0">
                <a:latin typeface="Roboto" panose="020B0604020202020204" charset="0"/>
                <a:ea typeface="Roboto" panose="020B0604020202020204" charset="0"/>
              </a:rPr>
              <a:t>lnek.</a:t>
            </a:r>
          </a:p>
          <a:p>
            <a:pPr>
              <a:lnSpc>
                <a:spcPts val="2500"/>
              </a:lnSpc>
            </a:pPr>
            <a:r>
              <a:rPr lang="hu-HU" sz="1600" dirty="0" smtClean="0">
                <a:latin typeface="Roboto" panose="020B0604020202020204" charset="0"/>
                <a:ea typeface="Roboto" panose="020B0604020202020204" charset="0"/>
              </a:rPr>
              <a:t>	b, A  víz nem fordulhat elő légnem</a:t>
            </a:r>
            <a:r>
              <a:rPr lang="hu-HU" sz="1600" dirty="0">
                <a:latin typeface="Calibri" panose="020F0502020204030204" pitchFamily="34" charset="0"/>
                <a:ea typeface="Roboto" panose="020B0604020202020204" charset="0"/>
              </a:rPr>
              <a:t>ű</a:t>
            </a:r>
            <a:r>
              <a:rPr lang="hu-HU" sz="1600" dirty="0" smtClean="0">
                <a:latin typeface="Roboto" panose="020B0604020202020204" charset="0"/>
                <a:ea typeface="Roboto" panose="020B0604020202020204" charset="0"/>
              </a:rPr>
              <a:t> halmazállapotban.</a:t>
            </a:r>
          </a:p>
          <a:p>
            <a:endParaRPr lang="hu-HU" sz="1800" dirty="0">
              <a:latin typeface="Roboto" panose="020B0604020202020204" charset="0"/>
              <a:ea typeface="Roboto" panose="020B0604020202020204" charset="0"/>
            </a:endParaRPr>
          </a:p>
        </p:txBody>
      </p:sp>
      <p:pic>
        <p:nvPicPr>
          <p:cNvPr id="4"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450" y="1571625"/>
            <a:ext cx="609600" cy="609600"/>
          </a:xfrm>
          <a:prstGeom prst="rect">
            <a:avLst/>
          </a:prstGeom>
        </p:spPr>
      </p:pic>
    </p:spTree>
    <p:extLst>
      <p:ext uri="{BB962C8B-B14F-4D97-AF65-F5344CB8AC3E}">
        <p14:creationId xmlns:p14="http://schemas.microsoft.com/office/powerpoint/2010/main" val="13721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3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233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smtClean="0">
                <a:latin typeface="Roboto"/>
                <a:ea typeface="Roboto"/>
                <a:cs typeface="Roboto"/>
                <a:sym typeface="Roboto"/>
              </a:rPr>
              <a:t>43.</a:t>
            </a:r>
            <a:endParaRPr sz="1200" dirty="0">
              <a:latin typeface="Roboto"/>
              <a:ea typeface="Roboto"/>
              <a:cs typeface="Roboto"/>
              <a:sym typeface="Roboto"/>
            </a:endParaRPr>
          </a:p>
        </p:txBody>
      </p:sp>
      <p:sp>
        <p:nvSpPr>
          <p:cNvPr id="2" name="Szövegdoboz 1"/>
          <p:cNvSpPr txBox="1"/>
          <p:nvPr/>
        </p:nvSpPr>
        <p:spPr>
          <a:xfrm>
            <a:off x="1371600" y="1057275"/>
            <a:ext cx="6610350" cy="2657138"/>
          </a:xfrm>
          <a:prstGeom prst="rect">
            <a:avLst/>
          </a:prstGeom>
          <a:noFill/>
        </p:spPr>
        <p:txBody>
          <a:bodyPr wrap="square" rtlCol="0">
            <a:spAutoFit/>
          </a:bodyPr>
          <a:lstStyle/>
          <a:p>
            <a:pPr>
              <a:lnSpc>
                <a:spcPts val="2500"/>
              </a:lnSpc>
            </a:pPr>
            <a:r>
              <a:rPr lang="hu-HU" sz="1800" dirty="0" smtClean="0">
                <a:solidFill>
                  <a:srgbClr val="CC0066"/>
                </a:solidFill>
                <a:latin typeface="Roboto" panose="020B0604020202020204" charset="0"/>
                <a:ea typeface="Roboto" panose="020B0604020202020204" charset="0"/>
              </a:rPr>
              <a:t>3. Milyen halmazállapot-változásra gondolhatunk az alábbi idézetet olvasva?</a:t>
            </a:r>
          </a:p>
          <a:p>
            <a:pPr algn="ctr">
              <a:lnSpc>
                <a:spcPts val="2500"/>
              </a:lnSpc>
            </a:pPr>
            <a:endParaRPr lang="hu-HU" sz="1800" dirty="0" smtClean="0">
              <a:solidFill>
                <a:srgbClr val="CC0066"/>
              </a:solidFill>
              <a:latin typeface="Roboto" panose="020B0604020202020204" charset="0"/>
              <a:ea typeface="Roboto" panose="020B0604020202020204" charset="0"/>
            </a:endParaRPr>
          </a:p>
          <a:p>
            <a:pPr algn="ctr">
              <a:lnSpc>
                <a:spcPts val="2500"/>
              </a:lnSpc>
            </a:pPr>
            <a:r>
              <a:rPr lang="hu-HU" sz="1800" dirty="0">
                <a:latin typeface="Roboto" panose="020B0604020202020204" charset="0"/>
                <a:ea typeface="Roboto" panose="020B0604020202020204" charset="0"/>
              </a:rPr>
              <a:t>„ Csak ment és teregetett némán,</a:t>
            </a:r>
          </a:p>
          <a:p>
            <a:pPr algn="ctr">
              <a:lnSpc>
                <a:spcPts val="2500"/>
              </a:lnSpc>
            </a:pPr>
            <a:r>
              <a:rPr lang="hu-HU" sz="1800" dirty="0">
                <a:latin typeface="Roboto" panose="020B0604020202020204" charset="0"/>
                <a:ea typeface="Roboto" panose="020B0604020202020204" charset="0"/>
              </a:rPr>
              <a:t>nem szidott, nem is nézett énrám</a:t>
            </a:r>
          </a:p>
          <a:p>
            <a:pPr algn="ctr">
              <a:lnSpc>
                <a:spcPts val="2500"/>
              </a:lnSpc>
            </a:pPr>
            <a:r>
              <a:rPr lang="hu-HU" sz="1800" dirty="0">
                <a:latin typeface="Roboto" panose="020B0604020202020204" charset="0"/>
                <a:ea typeface="Roboto" panose="020B0604020202020204" charset="0"/>
              </a:rPr>
              <a:t>S a ruhák fényesen, suhogva,</a:t>
            </a:r>
          </a:p>
          <a:p>
            <a:pPr algn="ctr">
              <a:lnSpc>
                <a:spcPts val="2500"/>
              </a:lnSpc>
            </a:pPr>
            <a:r>
              <a:rPr lang="hu-HU" sz="1800" dirty="0">
                <a:latin typeface="Roboto" panose="020B0604020202020204" charset="0"/>
                <a:ea typeface="Roboto" panose="020B0604020202020204" charset="0"/>
              </a:rPr>
              <a:t>keringtek, szálltak a magosba”</a:t>
            </a:r>
          </a:p>
          <a:p>
            <a:pPr algn="ctr">
              <a:lnSpc>
                <a:spcPts val="2500"/>
              </a:lnSpc>
            </a:pPr>
            <a:r>
              <a:rPr lang="hu-HU" sz="1800" dirty="0">
                <a:latin typeface="Roboto" panose="020B0604020202020204" charset="0"/>
                <a:ea typeface="Roboto" panose="020B0604020202020204" charset="0"/>
              </a:rPr>
              <a:t>(József Attila) </a:t>
            </a:r>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900" y="866775"/>
            <a:ext cx="609600" cy="609600"/>
          </a:xfrm>
          <a:prstGeom prst="rect">
            <a:avLst/>
          </a:prstGeom>
        </p:spPr>
      </p:pic>
    </p:spTree>
    <p:extLst>
      <p:ext uri="{BB962C8B-B14F-4D97-AF65-F5344CB8AC3E}">
        <p14:creationId xmlns:p14="http://schemas.microsoft.com/office/powerpoint/2010/main" val="13721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54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smtClean="0">
                <a:latin typeface="Roboto"/>
                <a:ea typeface="Roboto"/>
                <a:cs typeface="Roboto"/>
                <a:sym typeface="Roboto"/>
              </a:rPr>
              <a:t>44.</a:t>
            </a:r>
            <a:endParaRPr sz="1200" dirty="0">
              <a:latin typeface="Roboto"/>
              <a:ea typeface="Roboto"/>
              <a:cs typeface="Roboto"/>
              <a:sym typeface="Roboto"/>
            </a:endParaRPr>
          </a:p>
        </p:txBody>
      </p:sp>
      <p:sp>
        <p:nvSpPr>
          <p:cNvPr id="2" name="Szövegdoboz 1"/>
          <p:cNvSpPr txBox="1"/>
          <p:nvPr/>
        </p:nvSpPr>
        <p:spPr>
          <a:xfrm>
            <a:off x="561975" y="847785"/>
            <a:ext cx="7953375" cy="400110"/>
          </a:xfrm>
          <a:prstGeom prst="rect">
            <a:avLst/>
          </a:prstGeom>
          <a:noFill/>
        </p:spPr>
        <p:txBody>
          <a:bodyPr wrap="square" rtlCol="0">
            <a:spAutoFit/>
          </a:bodyPr>
          <a:lstStyle/>
          <a:p>
            <a:pPr algn="ctr"/>
            <a:r>
              <a:rPr lang="hu-HU" sz="2000" dirty="0" smtClean="0">
                <a:solidFill>
                  <a:srgbClr val="CC0066"/>
                </a:solidFill>
                <a:latin typeface="Roboto" panose="020B0604020202020204" charset="0"/>
                <a:ea typeface="Roboto" panose="020B0604020202020204" charset="0"/>
              </a:rPr>
              <a:t>4. Melyik kép szemlélteti a fagyás halmazállapot-változást?</a:t>
            </a:r>
            <a:endParaRPr lang="hu-HU" sz="2000" dirty="0">
              <a:solidFill>
                <a:srgbClr val="CC0066"/>
              </a:solidFill>
              <a:latin typeface="Roboto" panose="020B0604020202020204" charset="0"/>
              <a:ea typeface="Roboto" panose="020B0604020202020204" charset="0"/>
            </a:endParaRPr>
          </a:p>
        </p:txBody>
      </p:sp>
      <p:pic>
        <p:nvPicPr>
          <p:cNvPr id="3074" name="Picture 2" descr="növény málna gyümölcs Bogyó levél növényen virág minta élelmiszer visszaverődés piros gyárt makró fagyott kék Bezárás bezár művészet tervezés gömb deres tükrözés makró"/>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63948" y="2182811"/>
            <a:ext cx="2097881" cy="1398587"/>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3615131" y="3641828"/>
            <a:ext cx="2012157" cy="184666"/>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a:t>
            </a:r>
            <a:r>
              <a:rPr lang="hu-HU" sz="600" dirty="0">
                <a:solidFill>
                  <a:srgbClr val="00B0F0"/>
                </a:solidFill>
                <a:latin typeface="Roboto" panose="020B0604020202020204" charset="0"/>
                <a:ea typeface="Roboto" panose="020B0604020202020204" charset="0"/>
                <a:hlinkClick r:id="rId6"/>
              </a:rPr>
              <a:t>https://pxhere.com/hu/photo/594670</a:t>
            </a:r>
            <a:endParaRPr lang="hu-HU" sz="600" dirty="0">
              <a:solidFill>
                <a:srgbClr val="00B0F0"/>
              </a:solidFill>
              <a:latin typeface="Roboto" panose="020B0604020202020204" charset="0"/>
              <a:ea typeface="Roboto" panose="020B0604020202020204" charset="0"/>
            </a:endParaRPr>
          </a:p>
        </p:txBody>
      </p:sp>
      <p:pic>
        <p:nvPicPr>
          <p:cNvPr id="3076" name="Picture 4" descr="aromás, bögre, citromos te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56371" y="2152650"/>
            <a:ext cx="2143125" cy="1428750"/>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6556371" y="3641828"/>
            <a:ext cx="2587629" cy="276999"/>
          </a:xfrm>
          <a:prstGeom prst="rect">
            <a:avLst/>
          </a:prstGeom>
          <a:noFill/>
        </p:spPr>
        <p:txBody>
          <a:bodyPr wrap="square" rtlCol="0">
            <a:spAutoFit/>
          </a:bodyPr>
          <a:lstStyle/>
          <a:p>
            <a:r>
              <a:rPr lang="hu-HU" sz="600" dirty="0">
                <a:solidFill>
                  <a:srgbClr val="00B0F0"/>
                </a:solidFill>
                <a:latin typeface="Roboto" panose="020B0604020202020204" charset="0"/>
                <a:ea typeface="Roboto" panose="020B0604020202020204" charset="0"/>
              </a:rPr>
              <a:t>Forrás: https://images.pexels.com/photos/734983/pexels-photo-734983.jpeg?auto=compress&amp;cs=tinysrgb&amp;h=750&amp;w=1260</a:t>
            </a:r>
          </a:p>
        </p:txBody>
      </p:sp>
      <p:pic>
        <p:nvPicPr>
          <p:cNvPr id="3078" name="Picture 6" descr="strand tenger tengerpart víz óceán hullám fodrozódás hab hullámtörés szörfözés permet ünnep felület szikra viharos fej atlanti óceán surf szél hullám szörfözés berendezések és kellékek bodyboardi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7800" y="2182813"/>
            <a:ext cx="2157204" cy="1398587"/>
          </a:xfrm>
          <a:prstGeom prst="rect">
            <a:avLst/>
          </a:prstGeom>
          <a:noFill/>
          <a:extLst>
            <a:ext uri="{909E8E84-426E-40DD-AFC4-6F175D3DCCD1}">
              <a14:hiddenFill xmlns:a14="http://schemas.microsoft.com/office/drawing/2010/main">
                <a:solidFill>
                  <a:srgbClr val="FFFFFF"/>
                </a:solidFill>
              </a14:hiddenFill>
            </a:ext>
          </a:extLst>
        </p:spPr>
      </p:pic>
      <p:sp>
        <p:nvSpPr>
          <p:cNvPr id="5" name="Szövegdoboz 4"/>
          <p:cNvSpPr txBox="1"/>
          <p:nvPr/>
        </p:nvSpPr>
        <p:spPr>
          <a:xfrm>
            <a:off x="789775" y="3612337"/>
            <a:ext cx="2295925" cy="184666"/>
          </a:xfrm>
          <a:prstGeom prst="rect">
            <a:avLst/>
          </a:prstGeom>
          <a:noFill/>
        </p:spPr>
        <p:txBody>
          <a:bodyPr wrap="square" rtlCol="0">
            <a:spAutoFit/>
          </a:bodyPr>
          <a:lstStyle/>
          <a:p>
            <a:r>
              <a:rPr lang="hu-HU" sz="600" dirty="0" smtClean="0">
                <a:solidFill>
                  <a:srgbClr val="00B0F0"/>
                </a:solidFill>
                <a:latin typeface="Roboto" panose="020B0604020202020204" charset="0"/>
                <a:ea typeface="Roboto" panose="020B0604020202020204" charset="0"/>
              </a:rPr>
              <a:t>Forrás: </a:t>
            </a:r>
            <a:r>
              <a:rPr lang="hu-HU" sz="600" dirty="0">
                <a:solidFill>
                  <a:srgbClr val="00B0F0"/>
                </a:solidFill>
                <a:latin typeface="Roboto" panose="020B0604020202020204" charset="0"/>
                <a:ea typeface="Roboto" panose="020B0604020202020204" charset="0"/>
                <a:hlinkClick r:id="rId9"/>
              </a:rPr>
              <a:t>https</a:t>
            </a:r>
            <a:r>
              <a:rPr lang="hu-HU" sz="600" dirty="0">
                <a:latin typeface="Roboto" panose="020B0604020202020204" charset="0"/>
                <a:ea typeface="Roboto" panose="020B0604020202020204" charset="0"/>
                <a:hlinkClick r:id="rId9"/>
              </a:rPr>
              <a:t>://pxhere.com/hu/photo/697061</a:t>
            </a:r>
            <a:endParaRPr lang="hu-HU" sz="600" dirty="0">
              <a:latin typeface="Roboto" panose="020B0604020202020204" charset="0"/>
              <a:ea typeface="Roboto" panose="020B0604020202020204" charset="0"/>
            </a:endParaRPr>
          </a:p>
        </p:txBody>
      </p:sp>
      <p:pic>
        <p:nvPicPr>
          <p:cNvPr id="6"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3900" y="647820"/>
            <a:ext cx="609600" cy="609600"/>
          </a:xfrm>
          <a:prstGeom prst="rect">
            <a:avLst/>
          </a:prstGeom>
        </p:spPr>
      </p:pic>
    </p:spTree>
    <p:extLst>
      <p:ext uri="{BB962C8B-B14F-4D97-AF65-F5344CB8AC3E}">
        <p14:creationId xmlns:p14="http://schemas.microsoft.com/office/powerpoint/2010/main" val="13721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467"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65539"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solidFill>
                  <a:schemeClr val="tx1"/>
                </a:solidFill>
                <a:latin typeface="Roboto" charset="0"/>
                <a:cs typeface="Arial" charset="0"/>
                <a:sym typeface="Roboto" charset="0"/>
              </a:rPr>
              <a:t>EFOP-3.3.6-17-2017-00001 Élményből tudást – Természetesen a Mátra Múzeumban</a:t>
            </a:r>
          </a:p>
        </p:txBody>
      </p:sp>
      <p:sp>
        <p:nvSpPr>
          <p:cNvPr id="65540" name="Google Shape;148;p23"/>
          <p:cNvSpPr txBox="1">
            <a:spLocks noGrp="1"/>
          </p:cNvSpPr>
          <p:nvPr>
            <p:ph type="ctrTitle" idx="4294967295"/>
          </p:nvPr>
        </p:nvSpPr>
        <p:spPr>
          <a:xfrm>
            <a:off x="8487898" y="4788694"/>
            <a:ext cx="657225" cy="354806"/>
          </a:xfrm>
        </p:spPr>
        <p:txBody>
          <a:bodyPr anchor="ctr"/>
          <a:lstStyle/>
          <a:p>
            <a:pPr algn="r" eaLnBrk="1" hangingPunct="1">
              <a:buSzPts val="2800"/>
            </a:pPr>
            <a:r>
              <a:rPr lang="hu-HU" altLang="hu-HU" sz="1200" smtClean="0">
                <a:latin typeface="Roboto" charset="0"/>
                <a:cs typeface="Arial" charset="0"/>
                <a:sym typeface="Roboto" charset="0"/>
              </a:rPr>
              <a:t>3.</a:t>
            </a:r>
          </a:p>
        </p:txBody>
      </p:sp>
      <p:sp>
        <p:nvSpPr>
          <p:cNvPr id="3" name="Szövegdoboz 2"/>
          <p:cNvSpPr txBox="1"/>
          <p:nvPr/>
        </p:nvSpPr>
        <p:spPr>
          <a:xfrm>
            <a:off x="476257" y="86939"/>
            <a:ext cx="8356603" cy="4093428"/>
          </a:xfrm>
          <a:prstGeom prst="rect">
            <a:avLst/>
          </a:prstGeom>
          <a:noFill/>
        </p:spPr>
        <p:txBody>
          <a:bodyPr wrap="square">
            <a:spAutoFit/>
          </a:bodyPr>
          <a:lstStyle/>
          <a:p>
            <a:pPr marL="342900" indent="-342900">
              <a:buClrTx/>
              <a:buFontTx/>
              <a:buAutoNum type="arabicPeriod"/>
              <a:defRPr/>
            </a:pPr>
            <a:endParaRPr lang="hu-HU" sz="2000" kern="1200" dirty="0" smtClean="0">
              <a:solidFill>
                <a:srgbClr val="002060"/>
              </a:solidFill>
              <a:latin typeface="Roboto" panose="020B0604020202020204" charset="0"/>
              <a:ea typeface="Roboto" panose="020B0604020202020204" charset="0"/>
              <a:cs typeface="Arial" charset="0"/>
            </a:endParaRPr>
          </a:p>
          <a:p>
            <a:pPr marL="342900" indent="-342900">
              <a:buClrTx/>
              <a:buFontTx/>
              <a:buAutoNum type="arabicPeriod"/>
              <a:defRPr/>
            </a:pPr>
            <a:r>
              <a:rPr lang="hu-HU" sz="2000" kern="1200" dirty="0" smtClean="0">
                <a:solidFill>
                  <a:srgbClr val="002060"/>
                </a:solidFill>
                <a:latin typeface="Roboto" panose="020B0604020202020204" charset="0"/>
                <a:ea typeface="Roboto" panose="020B0604020202020204" charset="0"/>
                <a:cs typeface="Arial" charset="0"/>
              </a:rPr>
              <a:t>Összekeveredtek </a:t>
            </a:r>
            <a:r>
              <a:rPr lang="hu-HU" sz="2000" kern="1200" dirty="0">
                <a:solidFill>
                  <a:srgbClr val="002060"/>
                </a:solidFill>
                <a:latin typeface="Roboto" panose="020B0604020202020204" charset="0"/>
                <a:ea typeface="Roboto" panose="020B0604020202020204" charset="0"/>
                <a:cs typeface="Arial" charset="0"/>
              </a:rPr>
              <a:t>a bet</a:t>
            </a:r>
            <a:r>
              <a:rPr lang="hu-HU" sz="2000" kern="1200" dirty="0">
                <a:solidFill>
                  <a:srgbClr val="002060"/>
                </a:solidFill>
                <a:latin typeface="+mn-lt"/>
                <a:ea typeface="Roboto" panose="020B0604020202020204" charset="0"/>
                <a:cs typeface="Arial" charset="0"/>
              </a:rPr>
              <a:t>ű</a:t>
            </a:r>
            <a:r>
              <a:rPr lang="hu-HU" sz="2000" kern="1200" dirty="0">
                <a:solidFill>
                  <a:srgbClr val="002060"/>
                </a:solidFill>
                <a:latin typeface="Roboto" panose="020B0604020202020204" charset="0"/>
                <a:ea typeface="Roboto" panose="020B0604020202020204" charset="0"/>
                <a:cs typeface="Arial" charset="0"/>
              </a:rPr>
              <a:t>k. Rakd helyes sorrendbe </a:t>
            </a:r>
            <a:r>
              <a:rPr lang="hu-HU" sz="2000" kern="1200" dirty="0" smtClean="0">
                <a:solidFill>
                  <a:srgbClr val="002060"/>
                </a:solidFill>
                <a:latin typeface="Roboto" panose="020B0604020202020204" charset="0"/>
                <a:ea typeface="Roboto" panose="020B0604020202020204" charset="0"/>
                <a:cs typeface="Arial" charset="0"/>
              </a:rPr>
              <a:t>őket!</a:t>
            </a:r>
            <a:endParaRPr lang="hu-HU" sz="2000" kern="1200" dirty="0">
              <a:solidFill>
                <a:srgbClr val="002060"/>
              </a:solidFill>
              <a:latin typeface="Roboto" panose="020B0604020202020204" charset="0"/>
              <a:ea typeface="Roboto" panose="020B0604020202020204" charset="0"/>
              <a:cs typeface="Arial" charset="0"/>
            </a:endParaRPr>
          </a:p>
          <a:p>
            <a:pPr>
              <a:buClrTx/>
              <a:buFontTx/>
              <a:buNone/>
              <a:defRPr/>
            </a:pPr>
            <a:r>
              <a:rPr lang="hu-HU" sz="1800" kern="1200" dirty="0">
                <a:solidFill>
                  <a:prstClr val="black"/>
                </a:solidFill>
                <a:latin typeface="Roboto" panose="020B0604020202020204" charset="0"/>
                <a:ea typeface="Roboto" panose="020B0604020202020204" charset="0"/>
                <a:cs typeface="Arial" charset="0"/>
              </a:rPr>
              <a:t> Segítség</a:t>
            </a:r>
            <a:r>
              <a:rPr lang="hu-HU" sz="2000" kern="1200" dirty="0">
                <a:solidFill>
                  <a:schemeClr val="tx1"/>
                </a:solidFill>
                <a:latin typeface="+mn-lt"/>
                <a:ea typeface="Roboto" panose="020B0604020202020204" charset="0"/>
                <a:cs typeface="Arial" charset="0"/>
              </a:rPr>
              <a:t>ü</a:t>
            </a:r>
            <a:r>
              <a:rPr lang="hu-HU" sz="1800" kern="1200" dirty="0">
                <a:solidFill>
                  <a:prstClr val="black"/>
                </a:solidFill>
                <a:latin typeface="Roboto" panose="020B0604020202020204" charset="0"/>
                <a:ea typeface="Roboto" panose="020B0604020202020204" charset="0"/>
                <a:cs typeface="Arial" charset="0"/>
              </a:rPr>
              <a:t>l a kezdőbet</a:t>
            </a:r>
            <a:r>
              <a:rPr lang="hu-HU" sz="2000" kern="1200" dirty="0">
                <a:solidFill>
                  <a:schemeClr val="tx1"/>
                </a:solidFill>
                <a:latin typeface="+mn-lt"/>
                <a:ea typeface="Roboto" panose="020B0604020202020204" charset="0"/>
                <a:cs typeface="Arial" charset="0"/>
              </a:rPr>
              <a:t>ű</a:t>
            </a:r>
            <a:r>
              <a:rPr lang="hu-HU" sz="1800" kern="1200" dirty="0">
                <a:solidFill>
                  <a:prstClr val="black"/>
                </a:solidFill>
                <a:latin typeface="Roboto" panose="020B0604020202020204" charset="0"/>
                <a:ea typeface="Roboto" panose="020B0604020202020204" charset="0"/>
                <a:cs typeface="Arial" charset="0"/>
              </a:rPr>
              <a:t>ket nagybet</a:t>
            </a:r>
            <a:r>
              <a:rPr lang="hu-HU" sz="2000" kern="1200" dirty="0">
                <a:solidFill>
                  <a:schemeClr val="tx1"/>
                </a:solidFill>
                <a:latin typeface="+mn-lt"/>
                <a:ea typeface="Roboto" panose="020B0604020202020204" charset="0"/>
                <a:cs typeface="Arial" charset="0"/>
              </a:rPr>
              <a:t>ű</a:t>
            </a:r>
            <a:r>
              <a:rPr lang="hu-HU" sz="1800" kern="1200" dirty="0">
                <a:solidFill>
                  <a:prstClr val="black"/>
                </a:solidFill>
                <a:latin typeface="Roboto" panose="020B0604020202020204" charset="0"/>
                <a:ea typeface="Roboto" panose="020B0604020202020204" charset="0"/>
                <a:cs typeface="Arial" charset="0"/>
              </a:rPr>
              <a:t>vel jelölt</a:t>
            </a:r>
            <a:r>
              <a:rPr lang="hu-HU" sz="1800" kern="1200" dirty="0">
                <a:solidFill>
                  <a:prstClr val="black"/>
                </a:solidFill>
                <a:latin typeface="+mj-lt"/>
                <a:ea typeface="Roboto" panose="020B0604020202020204" charset="0"/>
                <a:cs typeface="Arial" charset="0"/>
              </a:rPr>
              <a:t>ü</a:t>
            </a:r>
            <a:r>
              <a:rPr lang="hu-HU" sz="1800" kern="1200" dirty="0">
                <a:solidFill>
                  <a:prstClr val="black"/>
                </a:solidFill>
                <a:latin typeface="Roboto" panose="020B0604020202020204" charset="0"/>
                <a:ea typeface="Roboto" panose="020B0604020202020204" charset="0"/>
                <a:cs typeface="Arial" charset="0"/>
              </a:rPr>
              <a:t>k!</a:t>
            </a:r>
          </a:p>
          <a:p>
            <a:pPr>
              <a:buClrTx/>
              <a:buFontTx/>
              <a:buNone/>
              <a:defRPr/>
            </a:pPr>
            <a:r>
              <a:rPr lang="hu-HU" sz="1800" kern="1200" dirty="0">
                <a:solidFill>
                  <a:prstClr val="black"/>
                </a:solidFill>
                <a:latin typeface="Roboto" panose="020B0604020202020204" charset="0"/>
                <a:ea typeface="Roboto" panose="020B0604020202020204" charset="0"/>
                <a:cs typeface="Arial" charset="0"/>
              </a:rPr>
              <a:t>Ha úgy könnyebb, leírhatod egy lapra a bet</a:t>
            </a:r>
            <a:r>
              <a:rPr lang="hu-HU" sz="2000" kern="1200" dirty="0">
                <a:solidFill>
                  <a:schemeClr val="tx1"/>
                </a:solidFill>
                <a:latin typeface="+mn-lt"/>
                <a:ea typeface="Roboto" panose="020B0604020202020204" charset="0"/>
                <a:cs typeface="Arial" charset="0"/>
              </a:rPr>
              <a:t>ű</a:t>
            </a:r>
            <a:r>
              <a:rPr lang="hu-HU" sz="1800" kern="1200" dirty="0">
                <a:solidFill>
                  <a:prstClr val="black"/>
                </a:solidFill>
                <a:latin typeface="Roboto" panose="020B0604020202020204" charset="0"/>
                <a:ea typeface="Roboto" panose="020B0604020202020204" charset="0"/>
                <a:cs typeface="Arial" charset="0"/>
              </a:rPr>
              <a:t>ket, </a:t>
            </a:r>
            <a:r>
              <a:rPr lang="hu-HU" sz="1800" kern="1200" dirty="0" smtClean="0">
                <a:solidFill>
                  <a:prstClr val="black"/>
                </a:solidFill>
                <a:latin typeface="Roboto" panose="020B0604020202020204" charset="0"/>
                <a:ea typeface="Roboto" panose="020B0604020202020204" charset="0"/>
                <a:cs typeface="Arial" charset="0"/>
              </a:rPr>
              <a:t>kivághatod, </a:t>
            </a:r>
            <a:r>
              <a:rPr lang="hu-HU" sz="1800" kern="1200" dirty="0">
                <a:solidFill>
                  <a:prstClr val="black"/>
                </a:solidFill>
                <a:latin typeface="Roboto" panose="020B0604020202020204" charset="0"/>
                <a:ea typeface="Roboto" panose="020B0604020202020204" charset="0"/>
                <a:cs typeface="Arial" charset="0"/>
              </a:rPr>
              <a:t>és úgy is sorba rakhatod .(lásd a</a:t>
            </a:r>
            <a:r>
              <a:rPr lang="hu-HU" sz="1800" kern="1200" dirty="0" smtClean="0">
                <a:solidFill>
                  <a:prstClr val="black"/>
                </a:solidFill>
                <a:latin typeface="Roboto" panose="020B0604020202020204" charset="0"/>
                <a:ea typeface="Roboto" panose="020B0604020202020204" charset="0"/>
                <a:cs typeface="Arial" charset="0"/>
              </a:rPr>
              <a:t> képen)</a:t>
            </a:r>
            <a:endParaRPr lang="hu-HU" sz="1800" kern="1200" dirty="0">
              <a:solidFill>
                <a:prstClr val="black"/>
              </a:solidFill>
              <a:latin typeface="Roboto" panose="020B0604020202020204" charset="0"/>
              <a:ea typeface="Roboto" panose="020B0604020202020204" charset="0"/>
              <a:cs typeface="Arial" charset="0"/>
            </a:endParaRPr>
          </a:p>
          <a:p>
            <a:pPr>
              <a:buClrTx/>
              <a:buFontTx/>
              <a:buNone/>
              <a:defRPr/>
            </a:pPr>
            <a:r>
              <a:rPr lang="hu-HU" sz="1800" kern="1200" dirty="0">
                <a:solidFill>
                  <a:prstClr val="black"/>
                </a:solidFill>
                <a:latin typeface="Roboto" panose="020B0604020202020204" charset="0"/>
                <a:ea typeface="Roboto" panose="020B0604020202020204" charset="0"/>
                <a:cs typeface="Arial" charset="0"/>
              </a:rPr>
              <a:t> Az oldal jobb alsó sarkában „fejre állítva” </a:t>
            </a:r>
            <a:r>
              <a:rPr lang="hu-HU" sz="1800" kern="1200" dirty="0" smtClean="0">
                <a:solidFill>
                  <a:prstClr val="black"/>
                </a:solidFill>
                <a:latin typeface="Roboto" panose="020B0604020202020204" charset="0"/>
                <a:ea typeface="Roboto" panose="020B0604020202020204" charset="0"/>
                <a:cs typeface="Arial" charset="0"/>
              </a:rPr>
              <a:t>megtalálhatod </a:t>
            </a:r>
            <a:r>
              <a:rPr lang="hu-HU" sz="1800" kern="1200" dirty="0">
                <a:solidFill>
                  <a:prstClr val="black"/>
                </a:solidFill>
                <a:latin typeface="Roboto" panose="020B0604020202020204" charset="0"/>
                <a:ea typeface="Roboto" panose="020B0604020202020204" charset="0"/>
                <a:cs typeface="Arial" charset="0"/>
              </a:rPr>
              <a:t>a megfejtést, de NEM ér lesni! </a:t>
            </a:r>
            <a:r>
              <a:rPr lang="hu-HU" sz="1800" kern="1200" dirty="0" smtClean="0">
                <a:solidFill>
                  <a:prstClr val="black"/>
                </a:solidFill>
                <a:latin typeface="Roboto" panose="020B0604020202020204" charset="0"/>
                <a:ea typeface="Roboto" panose="020B0604020202020204" charset="0"/>
                <a:cs typeface="Arial" charset="0"/>
                <a:sym typeface="Wingdings" panose="05000000000000000000" pitchFamily="2" charset="2"/>
              </a:rPr>
              <a:t></a:t>
            </a:r>
          </a:p>
          <a:p>
            <a:pPr>
              <a:buClrTx/>
              <a:buFontTx/>
              <a:buNone/>
              <a:defRPr/>
            </a:pPr>
            <a:endParaRPr lang="hu-HU" sz="1800" kern="1200" dirty="0">
              <a:solidFill>
                <a:prstClr val="black"/>
              </a:solidFill>
              <a:latin typeface="Roboto" panose="020B0604020202020204" charset="0"/>
              <a:ea typeface="Roboto" panose="020B0604020202020204" charset="0"/>
              <a:cs typeface="Arial" charset="0"/>
              <a:sym typeface="Wingdings" panose="05000000000000000000" pitchFamily="2" charset="2"/>
            </a:endParaRPr>
          </a:p>
          <a:p>
            <a:pPr>
              <a:buClrTx/>
              <a:buFontTx/>
              <a:buNone/>
              <a:defRPr/>
            </a:pPr>
            <a:endParaRPr lang="hu-HU" sz="1800" kern="1200" dirty="0">
              <a:solidFill>
                <a:prstClr val="black"/>
              </a:solidFill>
              <a:latin typeface="Roboto" panose="020B0604020202020204" charset="0"/>
              <a:ea typeface="Roboto" panose="020B0604020202020204" charset="0"/>
              <a:cs typeface="Arial" charset="0"/>
              <a:sym typeface="Wingdings" panose="05000000000000000000" pitchFamily="2" charset="2"/>
            </a:endParaRPr>
          </a:p>
          <a:p>
            <a:pPr>
              <a:buClrTx/>
              <a:buFontTx/>
              <a:buNone/>
              <a:defRPr/>
            </a:pPr>
            <a:r>
              <a:rPr lang="hu-HU" sz="1800" kern="1200" dirty="0" smtClean="0">
                <a:solidFill>
                  <a:prstClr val="black"/>
                </a:solidFill>
                <a:latin typeface="Calibri"/>
                <a:ea typeface="+mn-ea"/>
                <a:cs typeface="Arial" charset="0"/>
              </a:rPr>
              <a:t>	</a:t>
            </a:r>
            <a:r>
              <a:rPr lang="hu-HU" sz="1800" kern="1200" dirty="0" smtClean="0">
                <a:solidFill>
                  <a:srgbClr val="CC0066"/>
                </a:solidFill>
                <a:latin typeface="Roboto" panose="020B0604020202020204" charset="0"/>
                <a:ea typeface="Roboto" panose="020B0604020202020204" charset="0"/>
                <a:cs typeface="Arial" charset="0"/>
              </a:rPr>
              <a:t>a</a:t>
            </a:r>
            <a:r>
              <a:rPr lang="hu-HU" sz="1800" kern="1200" dirty="0">
                <a:solidFill>
                  <a:srgbClr val="CC0066"/>
                </a:solidFill>
                <a:latin typeface="Roboto" panose="020B0604020202020204" charset="0"/>
                <a:ea typeface="Roboto" panose="020B0604020202020204" charset="0"/>
                <a:cs typeface="Arial" charset="0"/>
              </a:rPr>
              <a:t>,   </a:t>
            </a:r>
            <a:r>
              <a:rPr lang="hu-HU" sz="1800" kern="1200" dirty="0">
                <a:solidFill>
                  <a:prstClr val="black"/>
                </a:solidFill>
                <a:latin typeface="Roboto" panose="020B0604020202020204" charset="0"/>
                <a:ea typeface="Roboto" panose="020B0604020202020204" charset="0"/>
                <a:cs typeface="Arial" charset="0"/>
              </a:rPr>
              <a:t>r,      l,    i,    d,      </a:t>
            </a:r>
            <a:r>
              <a:rPr lang="hu-HU" sz="1800" kern="1200" dirty="0" err="1">
                <a:solidFill>
                  <a:prstClr val="black"/>
                </a:solidFill>
                <a:latin typeface="Roboto" panose="020B0604020202020204" charset="0"/>
                <a:ea typeface="Roboto" panose="020B0604020202020204" charset="0"/>
                <a:cs typeface="Arial" charset="0"/>
              </a:rPr>
              <a:t>Sz</a:t>
            </a:r>
            <a:r>
              <a:rPr lang="hu-HU" sz="1800" kern="1200" dirty="0">
                <a:solidFill>
                  <a:prstClr val="black"/>
                </a:solidFill>
                <a:latin typeface="Roboto" panose="020B0604020202020204" charset="0"/>
                <a:ea typeface="Roboto" panose="020B0604020202020204" charset="0"/>
                <a:cs typeface="Arial" charset="0"/>
              </a:rPr>
              <a:t>,    </a:t>
            </a:r>
            <a:r>
              <a:rPr lang="hu-HU" sz="1800" kern="1200" dirty="0" smtClean="0">
                <a:solidFill>
                  <a:prstClr val="black"/>
                </a:solidFill>
                <a:latin typeface="Roboto" panose="020B0604020202020204" charset="0"/>
                <a:ea typeface="Roboto" panose="020B0604020202020204" charset="0"/>
                <a:cs typeface="Arial" charset="0"/>
              </a:rPr>
              <a:t>á</a:t>
            </a:r>
          </a:p>
          <a:p>
            <a:pPr>
              <a:buClrTx/>
              <a:buFontTx/>
              <a:buNone/>
              <a:defRPr/>
            </a:pPr>
            <a:endParaRPr lang="hu-HU" sz="1800" kern="1200" dirty="0">
              <a:solidFill>
                <a:prstClr val="black"/>
              </a:solidFill>
              <a:latin typeface="Roboto" panose="020B0604020202020204" charset="0"/>
              <a:ea typeface="Roboto" panose="020B0604020202020204" charset="0"/>
              <a:cs typeface="Arial" charset="0"/>
            </a:endParaRPr>
          </a:p>
          <a:p>
            <a:pPr>
              <a:buClrTx/>
              <a:buFontTx/>
              <a:buNone/>
              <a:defRPr/>
            </a:pPr>
            <a:r>
              <a:rPr lang="hu-HU" sz="1800" kern="1200" dirty="0">
                <a:solidFill>
                  <a:srgbClr val="CC0066"/>
                </a:solidFill>
                <a:latin typeface="Roboto" panose="020B0604020202020204" charset="0"/>
                <a:ea typeface="Roboto" panose="020B0604020202020204" charset="0"/>
                <a:cs typeface="Arial" charset="0"/>
              </a:rPr>
              <a:t>	b,  </a:t>
            </a:r>
            <a:r>
              <a:rPr lang="hu-HU" sz="1800" kern="1200" dirty="0" err="1">
                <a:solidFill>
                  <a:prstClr val="black"/>
                </a:solidFill>
                <a:latin typeface="Roboto" panose="020B0604020202020204" charset="0"/>
                <a:ea typeface="Roboto" panose="020B0604020202020204" charset="0"/>
                <a:cs typeface="Arial" charset="0"/>
              </a:rPr>
              <a:t>ny</a:t>
            </a:r>
            <a:r>
              <a:rPr lang="hu-HU" sz="1800" kern="1200" dirty="0">
                <a:solidFill>
                  <a:prstClr val="black"/>
                </a:solidFill>
                <a:latin typeface="Roboto" panose="020B0604020202020204" charset="0"/>
                <a:ea typeface="Roboto" panose="020B0604020202020204" charset="0"/>
                <a:cs typeface="Arial" charset="0"/>
              </a:rPr>
              <a:t>,   é,   o,    </a:t>
            </a:r>
            <a:r>
              <a:rPr lang="hu-HU" sz="1800" kern="1200" dirty="0" err="1">
                <a:solidFill>
                  <a:prstClr val="black"/>
                </a:solidFill>
                <a:latin typeface="Roboto" panose="020B0604020202020204" charset="0"/>
                <a:ea typeface="Roboto" panose="020B0604020202020204" charset="0"/>
                <a:cs typeface="Arial" charset="0"/>
              </a:rPr>
              <a:t>ly</a:t>
            </a:r>
            <a:r>
              <a:rPr lang="hu-HU" sz="1800" kern="1200" dirty="0">
                <a:solidFill>
                  <a:prstClr val="black"/>
                </a:solidFill>
                <a:latin typeface="Roboto" panose="020B0604020202020204" charset="0"/>
                <a:ea typeface="Roboto" panose="020B0604020202020204" charset="0"/>
                <a:cs typeface="Arial" charset="0"/>
              </a:rPr>
              <a:t>,     F,       o,    </a:t>
            </a:r>
            <a:r>
              <a:rPr lang="hu-HU" sz="1800" kern="1200" dirty="0" smtClean="0">
                <a:solidFill>
                  <a:prstClr val="black"/>
                </a:solidFill>
                <a:latin typeface="Roboto" panose="020B0604020202020204" charset="0"/>
                <a:ea typeface="Roboto" panose="020B0604020202020204" charset="0"/>
                <a:cs typeface="Arial" charset="0"/>
              </a:rPr>
              <a:t>k</a:t>
            </a:r>
          </a:p>
          <a:p>
            <a:pPr>
              <a:buClrTx/>
              <a:buFontTx/>
              <a:buNone/>
              <a:defRPr/>
            </a:pPr>
            <a:endParaRPr lang="hu-HU" sz="1800" kern="1200" dirty="0">
              <a:solidFill>
                <a:prstClr val="black"/>
              </a:solidFill>
              <a:latin typeface="Roboto" panose="020B0604020202020204" charset="0"/>
              <a:ea typeface="Roboto" panose="020B0604020202020204" charset="0"/>
              <a:cs typeface="Arial" charset="0"/>
            </a:endParaRPr>
          </a:p>
          <a:p>
            <a:pPr>
              <a:buClrTx/>
              <a:buFontTx/>
              <a:buNone/>
              <a:defRPr/>
            </a:pPr>
            <a:r>
              <a:rPr lang="hu-HU" sz="1800" kern="1200" dirty="0" smtClean="0">
                <a:solidFill>
                  <a:prstClr val="black"/>
                </a:solidFill>
                <a:latin typeface="Roboto" panose="020B0604020202020204" charset="0"/>
                <a:ea typeface="Roboto" panose="020B0604020202020204" charset="0"/>
                <a:cs typeface="Arial" charset="0"/>
              </a:rPr>
              <a:t>	</a:t>
            </a:r>
            <a:r>
              <a:rPr lang="hu-HU" sz="1800" kern="1200" dirty="0" smtClean="0">
                <a:solidFill>
                  <a:srgbClr val="CC0066"/>
                </a:solidFill>
                <a:latin typeface="Roboto" panose="020B0604020202020204" charset="0"/>
                <a:ea typeface="Roboto" panose="020B0604020202020204" charset="0"/>
                <a:cs typeface="Arial" charset="0"/>
              </a:rPr>
              <a:t>c</a:t>
            </a:r>
            <a:r>
              <a:rPr lang="hu-HU" sz="1800" kern="1200" dirty="0">
                <a:solidFill>
                  <a:srgbClr val="CC0066"/>
                </a:solidFill>
                <a:latin typeface="Roboto" panose="020B0604020202020204" charset="0"/>
                <a:ea typeface="Roboto" panose="020B0604020202020204" charset="0"/>
                <a:cs typeface="Arial" charset="0"/>
              </a:rPr>
              <a:t>,  </a:t>
            </a:r>
            <a:r>
              <a:rPr lang="hu-HU" sz="1800" kern="1200" dirty="0">
                <a:solidFill>
                  <a:prstClr val="black"/>
                </a:solidFill>
                <a:latin typeface="Roboto" panose="020B0604020202020204" charset="0"/>
                <a:ea typeface="Roboto" panose="020B0604020202020204" charset="0"/>
                <a:cs typeface="Arial" charset="0"/>
              </a:rPr>
              <a:t>m,    é,    g,   </a:t>
            </a:r>
            <a:r>
              <a:rPr lang="hu-HU" sz="2000" kern="1200" dirty="0">
                <a:solidFill>
                  <a:schemeClr val="tx1"/>
                </a:solidFill>
                <a:latin typeface="+mn-lt"/>
                <a:ea typeface="Roboto" panose="020B0604020202020204" charset="0"/>
                <a:cs typeface="Arial" charset="0"/>
              </a:rPr>
              <a:t>ű</a:t>
            </a:r>
            <a:r>
              <a:rPr lang="hu-HU" sz="1800" kern="1200" dirty="0">
                <a:solidFill>
                  <a:prstClr val="black"/>
                </a:solidFill>
                <a:latin typeface="Roboto" panose="020B0604020202020204" charset="0"/>
                <a:ea typeface="Roboto" panose="020B0604020202020204" charset="0"/>
                <a:cs typeface="Arial" charset="0"/>
              </a:rPr>
              <a:t>,     L,       e,    n</a:t>
            </a:r>
          </a:p>
        </p:txBody>
      </p:sp>
      <p:sp>
        <p:nvSpPr>
          <p:cNvPr id="65542" name="Szövegdoboz 4"/>
          <p:cNvSpPr txBox="1">
            <a:spLocks noChangeArrowheads="1"/>
          </p:cNvSpPr>
          <p:nvPr/>
        </p:nvSpPr>
        <p:spPr bwMode="auto">
          <a:xfrm rot="10800000">
            <a:off x="7248529" y="4311963"/>
            <a:ext cx="1584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800" kern="1200" smtClean="0">
                <a:solidFill>
                  <a:prstClr val="black"/>
                </a:solidFill>
                <a:ea typeface="+mn-ea"/>
              </a:rPr>
              <a:t>a, Szilárd</a:t>
            </a:r>
          </a:p>
          <a:p>
            <a:pPr eaLnBrk="1" fontAlgn="base" hangingPunct="1">
              <a:spcBef>
                <a:spcPct val="0"/>
              </a:spcBef>
              <a:spcAft>
                <a:spcPct val="0"/>
              </a:spcAft>
              <a:buClrTx/>
              <a:buFontTx/>
              <a:buNone/>
            </a:pPr>
            <a:r>
              <a:rPr lang="hu-HU" altLang="hu-HU" sz="800" kern="1200" smtClean="0">
                <a:solidFill>
                  <a:prstClr val="black"/>
                </a:solidFill>
                <a:ea typeface="+mn-ea"/>
              </a:rPr>
              <a:t>b, Folyékony</a:t>
            </a:r>
          </a:p>
          <a:p>
            <a:pPr eaLnBrk="1" fontAlgn="base" hangingPunct="1">
              <a:spcBef>
                <a:spcPct val="0"/>
              </a:spcBef>
              <a:spcAft>
                <a:spcPct val="0"/>
              </a:spcAft>
              <a:buClrTx/>
              <a:buFontTx/>
              <a:buNone/>
            </a:pPr>
            <a:r>
              <a:rPr lang="hu-HU" altLang="hu-HU" sz="800" kern="1200" smtClean="0">
                <a:solidFill>
                  <a:prstClr val="black"/>
                </a:solidFill>
                <a:ea typeface="+mn-ea"/>
              </a:rPr>
              <a:t>c, Légnemű  </a:t>
            </a:r>
          </a:p>
        </p:txBody>
      </p:sp>
      <p:pic>
        <p:nvPicPr>
          <p:cNvPr id="65543" name="Picture 2" descr="https://scontent-vie1-1.xx.fbcdn.net/v/t1.15752-9/90947494_1214472455560525_8443177844418281472_n.jpg?_nc_cat=106&amp;_nc_sid=b96e70&amp;_nc_ohc=Q-n_HSnxS0AAX8L74SK&amp;_nc_ht=scontent-vie1-1.xx&amp;oh=3b52e4e5137b7f3e202f339193e165ec&amp;oe=5E9F362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34005" y="2638426"/>
            <a:ext cx="3311525" cy="12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Szövegdoboz 1"/>
          <p:cNvSpPr txBox="1">
            <a:spLocks noChangeArrowheads="1"/>
          </p:cNvSpPr>
          <p:nvPr/>
        </p:nvSpPr>
        <p:spPr bwMode="auto">
          <a:xfrm>
            <a:off x="5129222" y="3928999"/>
            <a:ext cx="15954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700" kern="1200" dirty="0" smtClean="0">
                <a:solidFill>
                  <a:srgbClr val="00B0F0"/>
                </a:solidFill>
                <a:latin typeface="Roboto" panose="020B0604020202020204" charset="0"/>
                <a:ea typeface="Roboto" panose="020B0604020202020204" charset="0"/>
              </a:rPr>
              <a:t>Forrás: saját</a:t>
            </a:r>
          </a:p>
        </p:txBody>
      </p:sp>
      <p:pic>
        <p:nvPicPr>
          <p:cNvPr id="4"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1314450"/>
            <a:ext cx="609600" cy="609600"/>
          </a:xfrm>
          <a:prstGeom prst="rect">
            <a:avLst/>
          </a:prstGeom>
        </p:spPr>
      </p:pic>
    </p:spTree>
    <p:extLst>
      <p:ext uri="{BB962C8B-B14F-4D97-AF65-F5344CB8AC3E}">
        <p14:creationId xmlns:p14="http://schemas.microsoft.com/office/powerpoint/2010/main" val="355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86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smtClean="0">
                <a:latin typeface="Roboto"/>
                <a:ea typeface="Roboto"/>
                <a:cs typeface="Roboto"/>
                <a:sym typeface="Roboto"/>
              </a:rPr>
              <a:t>45.</a:t>
            </a:r>
            <a:endParaRPr sz="1200" dirty="0">
              <a:latin typeface="Roboto"/>
              <a:ea typeface="Roboto"/>
              <a:cs typeface="Roboto"/>
              <a:sym typeface="Roboto"/>
            </a:endParaRPr>
          </a:p>
        </p:txBody>
      </p:sp>
      <p:sp>
        <p:nvSpPr>
          <p:cNvPr id="3" name="Szövegdoboz 2"/>
          <p:cNvSpPr txBox="1"/>
          <p:nvPr/>
        </p:nvSpPr>
        <p:spPr>
          <a:xfrm>
            <a:off x="476251" y="123825"/>
            <a:ext cx="8601074" cy="1815882"/>
          </a:xfrm>
          <a:prstGeom prst="rect">
            <a:avLst/>
          </a:prstGeom>
          <a:noFill/>
        </p:spPr>
        <p:txBody>
          <a:bodyPr wrap="square" rtlCol="0">
            <a:spAutoFit/>
          </a:bodyPr>
          <a:lstStyle/>
          <a:p>
            <a:r>
              <a:rPr lang="hu-HU" sz="1600" dirty="0">
                <a:solidFill>
                  <a:srgbClr val="CC0066"/>
                </a:solidFill>
                <a:latin typeface="Roboto" panose="020B0604020202020204" charset="0"/>
                <a:ea typeface="Roboto" panose="020B0604020202020204" charset="0"/>
              </a:rPr>
              <a:t>5</a:t>
            </a:r>
            <a:r>
              <a:rPr lang="hu-HU" sz="1600" dirty="0" smtClean="0">
                <a:solidFill>
                  <a:srgbClr val="CC0066"/>
                </a:solidFill>
                <a:latin typeface="Roboto" panose="020B0604020202020204" charset="0"/>
                <a:ea typeface="Roboto" panose="020B0604020202020204" charset="0"/>
              </a:rPr>
              <a:t>. Párosítsd össze a megfelelő számokat a megfelelő bet</a:t>
            </a:r>
            <a:r>
              <a:rPr lang="hu-HU" sz="1600" dirty="0" smtClean="0">
                <a:solidFill>
                  <a:srgbClr val="CC0066"/>
                </a:solidFill>
                <a:latin typeface="Calibri" panose="020F0502020204030204" pitchFamily="34" charset="0"/>
                <a:ea typeface="Roboto" panose="020B0604020202020204" charset="0"/>
              </a:rPr>
              <a:t>ű</a:t>
            </a:r>
            <a:r>
              <a:rPr lang="hu-HU" sz="1600" dirty="0" smtClean="0">
                <a:solidFill>
                  <a:srgbClr val="CC0066"/>
                </a:solidFill>
                <a:latin typeface="Roboto" panose="020B0604020202020204" charset="0"/>
                <a:ea typeface="Roboto" panose="020B0604020202020204" charset="0"/>
              </a:rPr>
              <a:t>kkel!</a:t>
            </a:r>
          </a:p>
          <a:p>
            <a:r>
              <a:rPr lang="hu-HU" sz="1600" dirty="0" smtClean="0">
                <a:latin typeface="Roboto" panose="020B0604020202020204" charset="0"/>
                <a:ea typeface="Roboto" panose="020B0604020202020204" charset="0"/>
              </a:rPr>
              <a:t>Példa: </a:t>
            </a:r>
          </a:p>
          <a:p>
            <a:pPr marL="342900" indent="-342900">
              <a:buAutoNum type="arabicPeriod"/>
            </a:pPr>
            <a:r>
              <a:rPr lang="hu-HU" sz="1600" dirty="0" smtClean="0">
                <a:latin typeface="Roboto" panose="020B0604020202020204" charset="0"/>
                <a:ea typeface="Roboto" panose="020B0604020202020204" charset="0"/>
              </a:rPr>
              <a:t>Limonádéba jégkockát teszek. </a:t>
            </a:r>
          </a:p>
          <a:p>
            <a:r>
              <a:rPr lang="hu-HU" sz="1600" dirty="0">
                <a:latin typeface="Roboto" panose="020B0604020202020204" charset="0"/>
                <a:ea typeface="Roboto" panose="020B0604020202020204" charset="0"/>
              </a:rPr>
              <a:t>a</a:t>
            </a:r>
            <a:r>
              <a:rPr lang="hu-HU" sz="1600" dirty="0" smtClean="0">
                <a:latin typeface="Roboto" panose="020B0604020202020204" charset="0"/>
                <a:ea typeface="Roboto" panose="020B0604020202020204" charset="0"/>
              </a:rPr>
              <a:t>,    Olvadás</a:t>
            </a:r>
          </a:p>
          <a:p>
            <a:endParaRPr lang="hu-HU" sz="1600" dirty="0">
              <a:latin typeface="Roboto" panose="020B0604020202020204" charset="0"/>
              <a:ea typeface="Roboto" panose="020B0604020202020204" charset="0"/>
            </a:endParaRPr>
          </a:p>
          <a:p>
            <a:r>
              <a:rPr lang="hu-HU" sz="1600" dirty="0" smtClean="0">
                <a:latin typeface="Roboto" panose="020B0604020202020204" charset="0"/>
                <a:ea typeface="Roboto" panose="020B0604020202020204" charset="0"/>
              </a:rPr>
              <a:t>Az 1-es szám párja az a, bet</a:t>
            </a:r>
            <a:r>
              <a:rPr lang="hu-HU" sz="1600" dirty="0" smtClean="0">
                <a:latin typeface="Calibri" panose="020F0502020204030204" pitchFamily="34" charset="0"/>
                <a:ea typeface="Roboto" panose="020B0604020202020204" charset="0"/>
              </a:rPr>
              <a:t>ű</a:t>
            </a:r>
            <a:r>
              <a:rPr lang="hu-HU" sz="1600" dirty="0" smtClean="0">
                <a:latin typeface="Roboto" panose="020B0604020202020204" charset="0"/>
                <a:ea typeface="Roboto" panose="020B0604020202020204" charset="0"/>
              </a:rPr>
              <a:t>, mert mikor a limonádéba beteszem a jégkockát az elolvad benne.</a:t>
            </a:r>
          </a:p>
        </p:txBody>
      </p:sp>
      <p:sp>
        <p:nvSpPr>
          <p:cNvPr id="2" name="Szövegdoboz 1"/>
          <p:cNvSpPr txBox="1"/>
          <p:nvPr/>
        </p:nvSpPr>
        <p:spPr>
          <a:xfrm>
            <a:off x="523874" y="1939707"/>
            <a:ext cx="6048375" cy="3000821"/>
          </a:xfrm>
          <a:prstGeom prst="rect">
            <a:avLst/>
          </a:prstGeom>
          <a:noFill/>
        </p:spPr>
        <p:txBody>
          <a:bodyPr wrap="square" rtlCol="0">
            <a:spAutoFit/>
          </a:bodyPr>
          <a:lstStyle/>
          <a:p>
            <a:pPr>
              <a:lnSpc>
                <a:spcPts val="3000"/>
              </a:lnSpc>
            </a:pPr>
            <a:r>
              <a:rPr lang="hu-HU" sz="1600" dirty="0" smtClean="0">
                <a:latin typeface="Roboto" panose="020B0604020202020204" charset="0"/>
                <a:ea typeface="Roboto" panose="020B0604020202020204" charset="0"/>
              </a:rPr>
              <a:t>Feladatok:</a:t>
            </a:r>
            <a:endParaRPr lang="hu-HU" sz="1600" dirty="0">
              <a:latin typeface="Roboto" panose="020B0604020202020204" charset="0"/>
              <a:ea typeface="Roboto" panose="020B0604020202020204" charset="0"/>
            </a:endParaRPr>
          </a:p>
          <a:p>
            <a:pPr marL="342900" indent="-342900">
              <a:lnSpc>
                <a:spcPts val="3000"/>
              </a:lnSpc>
              <a:buAutoNum type="arabicPeriod"/>
            </a:pPr>
            <a:r>
              <a:rPr lang="hu-HU" sz="1600" dirty="0" smtClean="0">
                <a:latin typeface="Roboto" panose="020B0604020202020204" charset="0"/>
                <a:ea typeface="Roboto" panose="020B0604020202020204" charset="0"/>
              </a:rPr>
              <a:t>Balaton vizét jég borítja.</a:t>
            </a:r>
          </a:p>
          <a:p>
            <a:pPr marL="342900" indent="-342900">
              <a:lnSpc>
                <a:spcPts val="3000"/>
              </a:lnSpc>
              <a:buAutoNum type="arabicPeriod"/>
            </a:pPr>
            <a:r>
              <a:rPr lang="hu-HU" sz="1600" dirty="0" smtClean="0">
                <a:latin typeface="Roboto" panose="020B0604020202020204" charset="0"/>
                <a:ea typeface="Roboto" panose="020B0604020202020204" charset="0"/>
              </a:rPr>
              <a:t>Vizet forralok egy fazékban.</a:t>
            </a:r>
          </a:p>
          <a:p>
            <a:pPr marL="342900" indent="-342900">
              <a:lnSpc>
                <a:spcPts val="3000"/>
              </a:lnSpc>
              <a:buAutoNum type="arabicPeriod"/>
            </a:pPr>
            <a:r>
              <a:rPr lang="hu-HU" sz="1600" dirty="0" smtClean="0">
                <a:latin typeface="Roboto" panose="020B0604020202020204" charset="0"/>
                <a:ea typeface="Roboto" panose="020B0604020202020204" charset="0"/>
              </a:rPr>
              <a:t>Télen a f</a:t>
            </a:r>
            <a:r>
              <a:rPr lang="hu-HU" sz="1600" dirty="0">
                <a:latin typeface="Calibri" panose="020F0502020204030204" pitchFamily="34" charset="0"/>
                <a:ea typeface="Roboto" panose="020B0604020202020204" charset="0"/>
              </a:rPr>
              <a:t>ű</a:t>
            </a:r>
            <a:r>
              <a:rPr lang="hu-HU" sz="1600" dirty="0" smtClean="0">
                <a:latin typeface="Roboto" panose="020B0604020202020204" charset="0"/>
                <a:ea typeface="Roboto" panose="020B0604020202020204" charset="0"/>
              </a:rPr>
              <a:t>tött autóban a bepárásodott </a:t>
            </a:r>
            <a:r>
              <a:rPr lang="hu-HU" sz="1600" dirty="0">
                <a:latin typeface="Calibri" panose="020F0502020204030204" pitchFamily="34" charset="0"/>
                <a:ea typeface="Roboto" panose="020B0604020202020204" charset="0"/>
              </a:rPr>
              <a:t>ü</a:t>
            </a:r>
            <a:r>
              <a:rPr lang="hu-HU" sz="1600" dirty="0" smtClean="0">
                <a:latin typeface="Roboto" panose="020B0604020202020204" charset="0"/>
                <a:ea typeface="Roboto" panose="020B0604020202020204" charset="0"/>
              </a:rPr>
              <a:t>vegre </a:t>
            </a:r>
            <a:r>
              <a:rPr lang="hu-HU" sz="1600" dirty="0" smtClean="0">
                <a:latin typeface="Roboto" panose="020B0604020202020204" charset="0"/>
                <a:ea typeface="Roboto" panose="020B0604020202020204" charset="0"/>
                <a:sym typeface="Wingdings" panose="05000000000000000000" pitchFamily="2" charset="2"/>
              </a:rPr>
              <a:t> </a:t>
            </a:r>
            <a:r>
              <a:rPr lang="hu-HU" sz="1600" dirty="0" err="1" smtClean="0">
                <a:latin typeface="Roboto" panose="020B0604020202020204" charset="0"/>
                <a:ea typeface="Roboto" panose="020B0604020202020204" charset="0"/>
              </a:rPr>
              <a:t>-t</a:t>
            </a:r>
            <a:r>
              <a:rPr lang="hu-HU" sz="1600" dirty="0" smtClean="0">
                <a:latin typeface="Roboto" panose="020B0604020202020204" charset="0"/>
                <a:ea typeface="Roboto" panose="020B0604020202020204" charset="0"/>
              </a:rPr>
              <a:t> rajzolok.</a:t>
            </a:r>
          </a:p>
          <a:p>
            <a:pPr marL="342900" indent="-342900">
              <a:lnSpc>
                <a:spcPts val="3000"/>
              </a:lnSpc>
              <a:buAutoNum type="arabicPeriod"/>
            </a:pPr>
            <a:r>
              <a:rPr lang="hu-HU" sz="1600" dirty="0" smtClean="0">
                <a:latin typeface="Roboto" panose="020B0604020202020204" charset="0"/>
                <a:ea typeface="Roboto" panose="020B0604020202020204" charset="0"/>
              </a:rPr>
              <a:t>Gőzölög a meleg leves.</a:t>
            </a:r>
          </a:p>
          <a:p>
            <a:pPr marL="342900" indent="-342900">
              <a:lnSpc>
                <a:spcPts val="3000"/>
              </a:lnSpc>
              <a:buAutoNum type="arabicPeriod"/>
            </a:pPr>
            <a:r>
              <a:rPr lang="hu-HU" sz="1600" dirty="0" smtClean="0">
                <a:latin typeface="Roboto" panose="020B0604020202020204" charset="0"/>
                <a:ea typeface="Roboto" panose="020B0604020202020204" charset="0"/>
              </a:rPr>
              <a:t>A napsugarak hatására a hóember kisebb lesz, majd „elt</a:t>
            </a:r>
            <a:r>
              <a:rPr lang="hu-HU" sz="1600" dirty="0">
                <a:latin typeface="Calibri" panose="020F0502020204030204" pitchFamily="34" charset="0"/>
                <a:ea typeface="Roboto" panose="020B0604020202020204" charset="0"/>
              </a:rPr>
              <a:t>ű</a:t>
            </a:r>
            <a:r>
              <a:rPr lang="hu-HU" sz="1600" dirty="0" smtClean="0">
                <a:latin typeface="Roboto" panose="020B0604020202020204" charset="0"/>
                <a:ea typeface="Roboto" panose="020B0604020202020204" charset="0"/>
              </a:rPr>
              <a:t>nik”.</a:t>
            </a:r>
          </a:p>
          <a:p>
            <a:endParaRPr lang="hu-HU" dirty="0" smtClean="0"/>
          </a:p>
        </p:txBody>
      </p:sp>
      <p:sp>
        <p:nvSpPr>
          <p:cNvPr id="4" name="Szövegdoboz 3"/>
          <p:cNvSpPr txBox="1"/>
          <p:nvPr/>
        </p:nvSpPr>
        <p:spPr>
          <a:xfrm>
            <a:off x="6915149" y="2346424"/>
            <a:ext cx="1438275" cy="2015936"/>
          </a:xfrm>
          <a:prstGeom prst="rect">
            <a:avLst/>
          </a:prstGeom>
          <a:noFill/>
        </p:spPr>
        <p:txBody>
          <a:bodyPr wrap="square" rtlCol="0">
            <a:spAutoFit/>
          </a:bodyPr>
          <a:lstStyle/>
          <a:p>
            <a:pPr>
              <a:lnSpc>
                <a:spcPts val="3000"/>
              </a:lnSpc>
            </a:pPr>
            <a:r>
              <a:rPr lang="hu-HU" sz="1600" dirty="0">
                <a:latin typeface="Roboto" panose="020B0604020202020204" charset="0"/>
                <a:ea typeface="Roboto" panose="020B0604020202020204" charset="0"/>
              </a:rPr>
              <a:t>a</a:t>
            </a:r>
            <a:r>
              <a:rPr lang="hu-HU" sz="1600" dirty="0" smtClean="0">
                <a:latin typeface="Roboto" panose="020B0604020202020204" charset="0"/>
                <a:ea typeface="Roboto" panose="020B0604020202020204" charset="0"/>
              </a:rPr>
              <a:t>, olvadás</a:t>
            </a:r>
          </a:p>
          <a:p>
            <a:pPr>
              <a:lnSpc>
                <a:spcPts val="3000"/>
              </a:lnSpc>
            </a:pPr>
            <a:r>
              <a:rPr lang="hu-HU" sz="1600" dirty="0">
                <a:latin typeface="Roboto" panose="020B0604020202020204" charset="0"/>
                <a:ea typeface="Roboto" panose="020B0604020202020204" charset="0"/>
              </a:rPr>
              <a:t>b</a:t>
            </a:r>
            <a:r>
              <a:rPr lang="hu-HU" sz="1600" dirty="0" smtClean="0">
                <a:latin typeface="Roboto" panose="020B0604020202020204" charset="0"/>
                <a:ea typeface="Roboto" panose="020B0604020202020204" charset="0"/>
              </a:rPr>
              <a:t>, fagyás</a:t>
            </a:r>
          </a:p>
          <a:p>
            <a:pPr>
              <a:lnSpc>
                <a:spcPts val="3000"/>
              </a:lnSpc>
            </a:pPr>
            <a:r>
              <a:rPr lang="hu-HU" sz="1600" dirty="0">
                <a:latin typeface="Roboto" panose="020B0604020202020204" charset="0"/>
                <a:ea typeface="Roboto" panose="020B0604020202020204" charset="0"/>
              </a:rPr>
              <a:t>c</a:t>
            </a:r>
            <a:r>
              <a:rPr lang="hu-HU" sz="1600" dirty="0" smtClean="0">
                <a:latin typeface="Roboto" panose="020B0604020202020204" charset="0"/>
                <a:ea typeface="Roboto" panose="020B0604020202020204" charset="0"/>
              </a:rPr>
              <a:t>, lecsapódás</a:t>
            </a:r>
          </a:p>
          <a:p>
            <a:pPr>
              <a:lnSpc>
                <a:spcPts val="3000"/>
              </a:lnSpc>
            </a:pPr>
            <a:r>
              <a:rPr lang="hu-HU" sz="1600" dirty="0">
                <a:latin typeface="Roboto" panose="020B0604020202020204" charset="0"/>
                <a:ea typeface="Roboto" panose="020B0604020202020204" charset="0"/>
              </a:rPr>
              <a:t>d</a:t>
            </a:r>
            <a:r>
              <a:rPr lang="hu-HU" sz="1600" dirty="0" smtClean="0">
                <a:latin typeface="Roboto" panose="020B0604020202020204" charset="0"/>
                <a:ea typeface="Roboto" panose="020B0604020202020204" charset="0"/>
              </a:rPr>
              <a:t>, párolgás</a:t>
            </a:r>
          </a:p>
          <a:p>
            <a:pPr>
              <a:lnSpc>
                <a:spcPts val="3000"/>
              </a:lnSpc>
            </a:pPr>
            <a:r>
              <a:rPr lang="hu-HU" sz="1600" dirty="0">
                <a:latin typeface="Roboto" panose="020B0604020202020204" charset="0"/>
                <a:ea typeface="Roboto" panose="020B0604020202020204" charset="0"/>
              </a:rPr>
              <a:t>e</a:t>
            </a:r>
            <a:r>
              <a:rPr lang="hu-HU" sz="1600" dirty="0" smtClean="0">
                <a:latin typeface="Roboto" panose="020B0604020202020204" charset="0"/>
                <a:ea typeface="Roboto" panose="020B0604020202020204" charset="0"/>
              </a:rPr>
              <a:t>, forrás </a:t>
            </a:r>
            <a:endParaRPr lang="hu-HU" sz="1600" dirty="0">
              <a:latin typeface="Roboto" panose="020B0604020202020204" charset="0"/>
              <a:ea typeface="Roboto" panose="020B0604020202020204" charset="0"/>
            </a:endParaRPr>
          </a:p>
        </p:txBody>
      </p:sp>
      <p:pic>
        <p:nvPicPr>
          <p:cNvPr id="5"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 y="1330107"/>
            <a:ext cx="609600" cy="609600"/>
          </a:xfrm>
          <a:prstGeom prst="rect">
            <a:avLst/>
          </a:prstGeom>
        </p:spPr>
      </p:pic>
    </p:spTree>
    <p:extLst>
      <p:ext uri="{BB962C8B-B14F-4D97-AF65-F5344CB8AC3E}">
        <p14:creationId xmlns:p14="http://schemas.microsoft.com/office/powerpoint/2010/main" val="13721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2577"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a:latin typeface="Roboto"/>
                <a:ea typeface="Roboto"/>
                <a:cs typeface="Roboto"/>
                <a:sym typeface="Roboto"/>
              </a:rPr>
              <a:t>4</a:t>
            </a:r>
            <a:r>
              <a:rPr lang="hu" sz="1200" dirty="0" smtClean="0">
                <a:latin typeface="Roboto"/>
                <a:ea typeface="Roboto"/>
                <a:cs typeface="Roboto"/>
                <a:sym typeface="Roboto"/>
              </a:rPr>
              <a:t>6.</a:t>
            </a:r>
            <a:endParaRPr sz="1200" dirty="0">
              <a:latin typeface="Roboto"/>
              <a:ea typeface="Roboto"/>
              <a:cs typeface="Roboto"/>
              <a:sym typeface="Roboto"/>
            </a:endParaRPr>
          </a:p>
        </p:txBody>
      </p:sp>
      <p:sp>
        <p:nvSpPr>
          <p:cNvPr id="2" name="Szövegdoboz 1"/>
          <p:cNvSpPr txBox="1"/>
          <p:nvPr/>
        </p:nvSpPr>
        <p:spPr>
          <a:xfrm>
            <a:off x="1304925" y="361920"/>
            <a:ext cx="5753100" cy="400110"/>
          </a:xfrm>
          <a:prstGeom prst="rect">
            <a:avLst/>
          </a:prstGeom>
          <a:noFill/>
        </p:spPr>
        <p:txBody>
          <a:bodyPr wrap="square" rtlCol="0">
            <a:spAutoFit/>
          </a:bodyPr>
          <a:lstStyle/>
          <a:p>
            <a:pPr algn="ctr"/>
            <a:r>
              <a:rPr lang="hu-HU" sz="2000" b="1" dirty="0" smtClean="0">
                <a:solidFill>
                  <a:srgbClr val="7030A0"/>
                </a:solidFill>
                <a:latin typeface="Roboto" panose="020B0604020202020204" charset="0"/>
                <a:ea typeface="Roboto" panose="020B0604020202020204" charset="0"/>
              </a:rPr>
              <a:t>Megoldások</a:t>
            </a:r>
            <a:endParaRPr lang="hu-HU" sz="2000" b="1" dirty="0">
              <a:solidFill>
                <a:srgbClr val="7030A0"/>
              </a:solidFill>
              <a:latin typeface="Roboto" panose="020B0604020202020204" charset="0"/>
              <a:ea typeface="Roboto" panose="020B0604020202020204" charset="0"/>
            </a:endParaRPr>
          </a:p>
        </p:txBody>
      </p:sp>
      <p:sp>
        <p:nvSpPr>
          <p:cNvPr id="3" name="Szövegdoboz 2"/>
          <p:cNvSpPr txBox="1"/>
          <p:nvPr/>
        </p:nvSpPr>
        <p:spPr>
          <a:xfrm>
            <a:off x="1104901" y="895219"/>
            <a:ext cx="7458073" cy="3400931"/>
          </a:xfrm>
          <a:prstGeom prst="rect">
            <a:avLst/>
          </a:prstGeom>
          <a:noFill/>
        </p:spPr>
        <p:txBody>
          <a:bodyPr wrap="square" rtlCol="0">
            <a:spAutoFit/>
          </a:bodyPr>
          <a:lstStyle/>
          <a:p>
            <a:pPr marL="342900" indent="-342900">
              <a:lnSpc>
                <a:spcPct val="200000"/>
              </a:lnSpc>
              <a:buAutoNum type="arabicPeriod"/>
            </a:pPr>
            <a:r>
              <a:rPr lang="hu-HU" sz="1700" b="1" dirty="0" smtClean="0">
                <a:latin typeface="Roboto" panose="020B0604020202020204" charset="0"/>
                <a:ea typeface="Roboto" panose="020B0604020202020204" charset="0"/>
              </a:rPr>
              <a:t>Az </a:t>
            </a:r>
            <a:r>
              <a:rPr lang="hu-HU" sz="1700" b="1" dirty="0">
                <a:latin typeface="Roboto" panose="020B0604020202020204" charset="0"/>
                <a:ea typeface="Roboto" panose="020B0604020202020204" charset="0"/>
              </a:rPr>
              <a:t>anyagokban levő </a:t>
            </a:r>
            <a:r>
              <a:rPr lang="hu-HU" sz="1700" b="1" dirty="0" smtClean="0">
                <a:latin typeface="Roboto" panose="020B0604020202020204" charset="0"/>
                <a:ea typeface="Roboto" panose="020B0604020202020204" charset="0"/>
              </a:rPr>
              <a:t>részecskék…</a:t>
            </a:r>
          </a:p>
          <a:p>
            <a:pPr>
              <a:lnSpc>
                <a:spcPct val="200000"/>
              </a:lnSpc>
            </a:pPr>
            <a:r>
              <a:rPr lang="hu-HU" sz="1700" b="1" dirty="0" smtClean="0">
                <a:latin typeface="Roboto" panose="020B0604020202020204" charset="0"/>
                <a:ea typeface="Roboto" panose="020B0604020202020204" charset="0"/>
              </a:rPr>
              <a:t>	b</a:t>
            </a:r>
            <a:r>
              <a:rPr lang="hu-HU" sz="1700" b="1" dirty="0">
                <a:latin typeface="Roboto" panose="020B0604020202020204" charset="0"/>
                <a:ea typeface="Roboto" panose="020B0604020202020204" charset="0"/>
              </a:rPr>
              <a:t>, megállás nélk</a:t>
            </a:r>
            <a:r>
              <a:rPr lang="hu-HU" sz="1700" b="1" dirty="0">
                <a:latin typeface="Calibri" panose="020F0502020204030204" pitchFamily="34" charset="0"/>
                <a:ea typeface="Roboto" panose="020B0604020202020204" charset="0"/>
              </a:rPr>
              <a:t>ü</a:t>
            </a:r>
            <a:r>
              <a:rPr lang="hu-HU" sz="1700" b="1" dirty="0">
                <a:latin typeface="Roboto" panose="020B0604020202020204" charset="0"/>
                <a:ea typeface="Roboto" panose="020B0604020202020204" charset="0"/>
              </a:rPr>
              <a:t>l mozognak</a:t>
            </a:r>
            <a:r>
              <a:rPr lang="hu-HU" sz="1700" b="1" dirty="0" smtClean="0">
                <a:latin typeface="Roboto" panose="020B0604020202020204" charset="0"/>
                <a:ea typeface="Roboto" panose="020B0604020202020204" charset="0"/>
              </a:rPr>
              <a:t>.</a:t>
            </a:r>
          </a:p>
          <a:p>
            <a:endParaRPr lang="hu-HU" sz="1700" dirty="0" smtClean="0">
              <a:latin typeface="Roboto" panose="020B0604020202020204" charset="0"/>
              <a:ea typeface="Roboto" panose="020B0604020202020204" charset="0"/>
            </a:endParaRPr>
          </a:p>
          <a:p>
            <a:endParaRPr lang="hu-HU" sz="1700" dirty="0">
              <a:latin typeface="Roboto" panose="020B0604020202020204" charset="0"/>
              <a:ea typeface="Roboto" panose="020B0604020202020204" charset="0"/>
            </a:endParaRPr>
          </a:p>
          <a:p>
            <a:endParaRPr lang="hu-HU" sz="1700" dirty="0" smtClean="0">
              <a:latin typeface="Roboto" panose="020B0604020202020204" charset="0"/>
              <a:ea typeface="Roboto" panose="020B0604020202020204" charset="0"/>
            </a:endParaRPr>
          </a:p>
          <a:p>
            <a:pPr>
              <a:lnSpc>
                <a:spcPct val="200000"/>
              </a:lnSpc>
            </a:pPr>
            <a:r>
              <a:rPr lang="hu-HU" sz="1700" b="1" dirty="0">
                <a:latin typeface="Roboto" panose="020B0604020202020204" charset="0"/>
                <a:ea typeface="Roboto" panose="020B0604020202020204" charset="0"/>
              </a:rPr>
              <a:t>      Az anyagrészecskék mozgásának  mértéke attól függ, hogy………..</a:t>
            </a:r>
          </a:p>
          <a:p>
            <a:pPr>
              <a:lnSpc>
                <a:spcPct val="200000"/>
              </a:lnSpc>
            </a:pPr>
            <a:r>
              <a:rPr lang="hu-HU" sz="1700" b="1" dirty="0">
                <a:latin typeface="Roboto" panose="020B0604020202020204" charset="0"/>
                <a:ea typeface="Roboto" panose="020B0604020202020204" charset="0"/>
              </a:rPr>
              <a:t>	b, milyen a hőmérséklet.</a:t>
            </a:r>
          </a:p>
          <a:p>
            <a:pPr marL="342900" indent="-342900">
              <a:buAutoNum type="arabicPeriod" startAt="3"/>
            </a:pPr>
            <a:endParaRPr lang="hu-HU" dirty="0">
              <a:latin typeface="Roboto" panose="020B0604020202020204" charset="0"/>
              <a:ea typeface="Roboto" panose="020B0604020202020204" charset="0"/>
            </a:endParaRPr>
          </a:p>
          <a:p>
            <a:r>
              <a:rPr lang="hu-HU" dirty="0" smtClean="0">
                <a:latin typeface="Roboto" panose="020B0604020202020204" charset="0"/>
                <a:ea typeface="Roboto" panose="020B0604020202020204" charset="0"/>
              </a:rPr>
              <a:t> </a:t>
            </a:r>
            <a:endParaRPr lang="hu-HU" dirty="0"/>
          </a:p>
        </p:txBody>
      </p:sp>
      <p:sp>
        <p:nvSpPr>
          <p:cNvPr id="5" name="Szövegdoboz 4"/>
          <p:cNvSpPr txBox="1"/>
          <p:nvPr/>
        </p:nvSpPr>
        <p:spPr>
          <a:xfrm>
            <a:off x="2997995" y="4597266"/>
            <a:ext cx="1228722" cy="369332"/>
          </a:xfrm>
          <a:prstGeom prst="rect">
            <a:avLst/>
          </a:prstGeom>
          <a:noFill/>
        </p:spPr>
        <p:txBody>
          <a:bodyPr wrap="square" rtlCol="0">
            <a:spAutoFit/>
          </a:bodyPr>
          <a:lstStyle/>
          <a:p>
            <a:r>
              <a:rPr lang="hu-HU" sz="400" dirty="0" smtClean="0">
                <a:solidFill>
                  <a:srgbClr val="00B0F0"/>
                </a:solidFill>
                <a:latin typeface="Roboto" panose="020B0604020202020204" charset="0"/>
                <a:ea typeface="Roboto" panose="020B0604020202020204" charset="0"/>
                <a:hlinkClick r:id="rId5"/>
              </a:rPr>
              <a:t>0</a:t>
            </a:r>
            <a:endParaRPr lang="hu-HU" sz="400" dirty="0">
              <a:solidFill>
                <a:srgbClr val="00B0F0"/>
              </a:solidFill>
              <a:latin typeface="Roboto" panose="020B0604020202020204" charset="0"/>
              <a:ea typeface="Roboto" panose="020B0604020202020204" charset="0"/>
            </a:endParaRPr>
          </a:p>
          <a:p>
            <a:endParaRPr lang="hu-HU" dirty="0"/>
          </a:p>
        </p:txBody>
      </p:sp>
      <p:pic>
        <p:nvPicPr>
          <p:cNvPr id="4"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75" y="990600"/>
            <a:ext cx="609600" cy="609600"/>
          </a:xfrm>
          <a:prstGeom prst="rect">
            <a:avLst/>
          </a:prstGeom>
        </p:spPr>
      </p:pic>
    </p:spTree>
    <p:extLst>
      <p:ext uri="{BB962C8B-B14F-4D97-AF65-F5344CB8AC3E}">
        <p14:creationId xmlns:p14="http://schemas.microsoft.com/office/powerpoint/2010/main" val="13721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65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0" y="0"/>
            <a:ext cx="360000" cy="5143500"/>
          </a:xfrm>
          <a:prstGeom prst="rect">
            <a:avLst/>
          </a:prstGeom>
          <a:solidFill>
            <a:srgbClr val="E514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3"/>
          <p:cNvSpPr txBox="1">
            <a:spLocks noGrp="1"/>
          </p:cNvSpPr>
          <p:nvPr>
            <p:ph type="ctrTitle" idx="4294967295"/>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sp>
        <p:nvSpPr>
          <p:cNvPr id="148" name="Google Shape;148;p23"/>
          <p:cNvSpPr txBox="1">
            <a:spLocks noGrp="1"/>
          </p:cNvSpPr>
          <p:nvPr>
            <p:ph type="ctrTitle" idx="4294967295"/>
          </p:nvPr>
        </p:nvSpPr>
        <p:spPr>
          <a:xfrm>
            <a:off x="8126100" y="4788600"/>
            <a:ext cx="657900" cy="354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hu" sz="1200" dirty="0">
                <a:latin typeface="Roboto"/>
                <a:ea typeface="Roboto"/>
                <a:cs typeface="Roboto"/>
                <a:sym typeface="Roboto"/>
              </a:rPr>
              <a:t>4</a:t>
            </a:r>
            <a:r>
              <a:rPr lang="hu" sz="1200" dirty="0" smtClean="0">
                <a:latin typeface="Roboto"/>
                <a:ea typeface="Roboto"/>
                <a:cs typeface="Roboto"/>
                <a:sym typeface="Roboto"/>
              </a:rPr>
              <a:t>7.</a:t>
            </a:r>
            <a:endParaRPr sz="1200" dirty="0">
              <a:latin typeface="Roboto"/>
              <a:ea typeface="Roboto"/>
              <a:cs typeface="Roboto"/>
              <a:sym typeface="Roboto"/>
            </a:endParaRPr>
          </a:p>
        </p:txBody>
      </p:sp>
      <p:sp>
        <p:nvSpPr>
          <p:cNvPr id="2" name="Szövegdoboz 1"/>
          <p:cNvSpPr txBox="1"/>
          <p:nvPr/>
        </p:nvSpPr>
        <p:spPr>
          <a:xfrm>
            <a:off x="6176962" y="847457"/>
            <a:ext cx="2062164" cy="2385268"/>
          </a:xfrm>
          <a:prstGeom prst="rect">
            <a:avLst/>
          </a:prstGeom>
          <a:noFill/>
        </p:spPr>
        <p:txBody>
          <a:bodyPr wrap="square" rtlCol="0">
            <a:spAutoFit/>
          </a:bodyPr>
          <a:lstStyle/>
          <a:p>
            <a:pPr>
              <a:lnSpc>
                <a:spcPct val="150000"/>
              </a:lnSpc>
            </a:pPr>
            <a:r>
              <a:rPr lang="hu-HU" sz="1800" b="1" dirty="0" smtClean="0">
                <a:latin typeface="Roboto" panose="020B0604020202020204" charset="0"/>
                <a:ea typeface="Roboto" panose="020B0604020202020204" charset="0"/>
              </a:rPr>
              <a:t>5</a:t>
            </a:r>
            <a:r>
              <a:rPr lang="hu-HU" sz="1800" b="1" smtClean="0">
                <a:latin typeface="Roboto" panose="020B0604020202020204" charset="0"/>
                <a:ea typeface="Roboto" panose="020B0604020202020204" charset="0"/>
              </a:rPr>
              <a:t>.   1 </a:t>
            </a:r>
            <a:r>
              <a:rPr lang="hu-HU" sz="1800" b="1" dirty="0" smtClean="0">
                <a:latin typeface="Roboto" panose="020B0604020202020204" charset="0"/>
                <a:ea typeface="Roboto" panose="020B0604020202020204" charset="0"/>
              </a:rPr>
              <a:t>– b</a:t>
            </a:r>
          </a:p>
          <a:p>
            <a:pPr>
              <a:lnSpc>
                <a:spcPct val="150000"/>
              </a:lnSpc>
            </a:pPr>
            <a:r>
              <a:rPr lang="hu-HU" sz="1800" b="1" dirty="0" smtClean="0">
                <a:latin typeface="Roboto" panose="020B0604020202020204" charset="0"/>
                <a:ea typeface="Roboto" panose="020B0604020202020204" charset="0"/>
              </a:rPr>
              <a:t>       2 – e</a:t>
            </a:r>
          </a:p>
          <a:p>
            <a:pPr>
              <a:lnSpc>
                <a:spcPct val="150000"/>
              </a:lnSpc>
            </a:pPr>
            <a:r>
              <a:rPr lang="hu-HU" sz="1800" b="1" dirty="0" smtClean="0">
                <a:latin typeface="Roboto" panose="020B0604020202020204" charset="0"/>
                <a:ea typeface="Roboto" panose="020B0604020202020204" charset="0"/>
              </a:rPr>
              <a:t>       3 – c </a:t>
            </a:r>
          </a:p>
          <a:p>
            <a:pPr>
              <a:lnSpc>
                <a:spcPct val="150000"/>
              </a:lnSpc>
            </a:pPr>
            <a:r>
              <a:rPr lang="hu-HU" sz="1800" b="1" dirty="0" smtClean="0">
                <a:latin typeface="Roboto" panose="020B0604020202020204" charset="0"/>
                <a:ea typeface="Roboto" panose="020B0604020202020204" charset="0"/>
              </a:rPr>
              <a:t>       4 – d</a:t>
            </a:r>
          </a:p>
          <a:p>
            <a:pPr>
              <a:lnSpc>
                <a:spcPct val="150000"/>
              </a:lnSpc>
            </a:pPr>
            <a:r>
              <a:rPr lang="hu-HU" sz="1800" b="1" dirty="0" smtClean="0">
                <a:latin typeface="Roboto" panose="020B0604020202020204" charset="0"/>
                <a:ea typeface="Roboto" panose="020B0604020202020204" charset="0"/>
              </a:rPr>
              <a:t>       5 – a</a:t>
            </a:r>
          </a:p>
          <a:p>
            <a:r>
              <a:rPr lang="hu-HU" dirty="0" smtClean="0"/>
              <a:t>	</a:t>
            </a:r>
            <a:endParaRPr lang="hu-HU" dirty="0"/>
          </a:p>
        </p:txBody>
      </p:sp>
      <p:sp>
        <p:nvSpPr>
          <p:cNvPr id="5" name="Szövegdoboz 4"/>
          <p:cNvSpPr txBox="1"/>
          <p:nvPr/>
        </p:nvSpPr>
        <p:spPr>
          <a:xfrm>
            <a:off x="790574" y="742414"/>
            <a:ext cx="1828801" cy="1415772"/>
          </a:xfrm>
          <a:prstGeom prst="rect">
            <a:avLst/>
          </a:prstGeom>
          <a:noFill/>
        </p:spPr>
        <p:txBody>
          <a:bodyPr wrap="square" rtlCol="0">
            <a:spAutoFit/>
          </a:bodyPr>
          <a:lstStyle/>
          <a:p>
            <a:pPr marL="342900" indent="-342900">
              <a:lnSpc>
                <a:spcPct val="200000"/>
              </a:lnSpc>
              <a:buAutoNum type="arabicPeriod" startAt="2"/>
            </a:pPr>
            <a:r>
              <a:rPr lang="hu-HU" sz="1800" b="1" dirty="0">
                <a:latin typeface="Roboto" panose="020B0604020202020204" charset="0"/>
                <a:ea typeface="Roboto" panose="020B0604020202020204" charset="0"/>
              </a:rPr>
              <a:t>a, Igaz</a:t>
            </a:r>
          </a:p>
          <a:p>
            <a:pPr>
              <a:lnSpc>
                <a:spcPct val="200000"/>
              </a:lnSpc>
            </a:pPr>
            <a:r>
              <a:rPr lang="hu-HU" sz="1800" b="1" dirty="0">
                <a:latin typeface="Roboto" panose="020B0604020202020204" charset="0"/>
                <a:ea typeface="Roboto" panose="020B0604020202020204" charset="0"/>
              </a:rPr>
              <a:t>       b, Hamis</a:t>
            </a:r>
          </a:p>
          <a:p>
            <a:endParaRPr lang="hu-HU" dirty="0" smtClean="0"/>
          </a:p>
        </p:txBody>
      </p:sp>
      <p:sp>
        <p:nvSpPr>
          <p:cNvPr id="6" name="Szövegdoboz 5"/>
          <p:cNvSpPr txBox="1"/>
          <p:nvPr/>
        </p:nvSpPr>
        <p:spPr>
          <a:xfrm>
            <a:off x="790574" y="2445066"/>
            <a:ext cx="2314575" cy="861774"/>
          </a:xfrm>
          <a:prstGeom prst="rect">
            <a:avLst/>
          </a:prstGeom>
          <a:noFill/>
        </p:spPr>
        <p:txBody>
          <a:bodyPr wrap="square" rtlCol="0">
            <a:spAutoFit/>
          </a:bodyPr>
          <a:lstStyle/>
          <a:p>
            <a:pPr>
              <a:lnSpc>
                <a:spcPct val="200000"/>
              </a:lnSpc>
            </a:pPr>
            <a:r>
              <a:rPr lang="hu-HU" sz="1800" b="1" dirty="0" smtClean="0">
                <a:latin typeface="Roboto" panose="020B0604020202020204" charset="0"/>
                <a:ea typeface="Roboto" panose="020B0604020202020204" charset="0"/>
              </a:rPr>
              <a:t>3.   Párolgás</a:t>
            </a:r>
            <a:endParaRPr lang="hu-HU" sz="1800" b="1" dirty="0">
              <a:latin typeface="Roboto" panose="020B0604020202020204" charset="0"/>
              <a:ea typeface="Roboto" panose="020B0604020202020204" charset="0"/>
            </a:endParaRPr>
          </a:p>
          <a:p>
            <a:endParaRPr lang="hu-HU" dirty="0"/>
          </a:p>
        </p:txBody>
      </p:sp>
      <p:sp>
        <p:nvSpPr>
          <p:cNvPr id="7" name="Szövegdoboz 6"/>
          <p:cNvSpPr txBox="1"/>
          <p:nvPr/>
        </p:nvSpPr>
        <p:spPr>
          <a:xfrm>
            <a:off x="3301060" y="742414"/>
            <a:ext cx="2314575" cy="646331"/>
          </a:xfrm>
          <a:prstGeom prst="rect">
            <a:avLst/>
          </a:prstGeom>
          <a:noFill/>
        </p:spPr>
        <p:txBody>
          <a:bodyPr wrap="square" rtlCol="0">
            <a:spAutoFit/>
          </a:bodyPr>
          <a:lstStyle/>
          <a:p>
            <a:pPr>
              <a:lnSpc>
                <a:spcPct val="200000"/>
              </a:lnSpc>
            </a:pPr>
            <a:r>
              <a:rPr lang="hu-HU" sz="1800" b="1" dirty="0">
                <a:latin typeface="Roboto" panose="020B0604020202020204" charset="0"/>
                <a:ea typeface="Roboto" panose="020B0604020202020204" charset="0"/>
              </a:rPr>
              <a:t>4. </a:t>
            </a:r>
            <a:r>
              <a:rPr lang="hu-HU" sz="1800" b="1" dirty="0" smtClean="0">
                <a:latin typeface="Roboto" panose="020B0604020202020204" charset="0"/>
                <a:ea typeface="Roboto" panose="020B0604020202020204" charset="0"/>
              </a:rPr>
              <a:t> A </a:t>
            </a:r>
            <a:r>
              <a:rPr lang="hu-HU" sz="1800" b="1" dirty="0">
                <a:latin typeface="Roboto" panose="020B0604020202020204" charset="0"/>
                <a:ea typeface="Roboto" panose="020B0604020202020204" charset="0"/>
              </a:rPr>
              <a:t>második</a:t>
            </a:r>
            <a:r>
              <a:rPr lang="hu-HU" sz="1800" b="1" dirty="0" smtClean="0">
                <a:latin typeface="Roboto" panose="020B0604020202020204" charset="0"/>
                <a:ea typeface="Roboto" panose="020B0604020202020204" charset="0"/>
              </a:rPr>
              <a:t>:</a:t>
            </a:r>
            <a:endParaRPr lang="hu-HU" sz="1800" b="1" dirty="0">
              <a:latin typeface="Roboto" panose="020B0604020202020204" charset="0"/>
              <a:ea typeface="Roboto" panose="020B060402020202020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3485" y="1621830"/>
            <a:ext cx="1432863" cy="949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zövegdoboz 7"/>
          <p:cNvSpPr txBox="1"/>
          <p:nvPr/>
        </p:nvSpPr>
        <p:spPr>
          <a:xfrm>
            <a:off x="3653485" y="2629732"/>
            <a:ext cx="1609725" cy="492443"/>
          </a:xfrm>
          <a:prstGeom prst="rect">
            <a:avLst/>
          </a:prstGeom>
          <a:noFill/>
        </p:spPr>
        <p:txBody>
          <a:bodyPr wrap="square" rtlCol="0">
            <a:spAutoFit/>
          </a:bodyPr>
          <a:lstStyle/>
          <a:p>
            <a:r>
              <a:rPr lang="hu-HU" sz="600" dirty="0">
                <a:solidFill>
                  <a:srgbClr val="00B0F0"/>
                </a:solidFill>
                <a:latin typeface="Roboto" panose="020B0604020202020204" charset="0"/>
                <a:ea typeface="Roboto" panose="020B0604020202020204" charset="0"/>
              </a:rPr>
              <a:t>Forrás: </a:t>
            </a:r>
            <a:r>
              <a:rPr lang="hu-HU" sz="600" dirty="0">
                <a:solidFill>
                  <a:srgbClr val="00B0F0"/>
                </a:solidFill>
                <a:latin typeface="Roboto" panose="020B0604020202020204" charset="0"/>
                <a:ea typeface="Roboto" panose="020B0604020202020204" charset="0"/>
                <a:hlinkClick r:id="rId6"/>
              </a:rPr>
              <a:t>https://pxhere.com/hu/photo/594670</a:t>
            </a:r>
            <a:endParaRPr lang="hu-HU" sz="600" dirty="0">
              <a:solidFill>
                <a:srgbClr val="00B0F0"/>
              </a:solidFill>
              <a:latin typeface="Roboto" panose="020B0604020202020204" charset="0"/>
              <a:ea typeface="Roboto" panose="020B0604020202020204" charset="0"/>
            </a:endParaRPr>
          </a:p>
          <a:p>
            <a:endParaRPr lang="hu-HU" dirty="0"/>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1525" y="1317030"/>
            <a:ext cx="609600" cy="609600"/>
          </a:xfrm>
          <a:prstGeom prst="rect">
            <a:avLst/>
          </a:prstGeom>
        </p:spPr>
      </p:pic>
    </p:spTree>
    <p:extLst>
      <p:ext uri="{BB962C8B-B14F-4D97-AF65-F5344CB8AC3E}">
        <p14:creationId xmlns:p14="http://schemas.microsoft.com/office/powerpoint/2010/main" val="137213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45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6"/>
          <p:cNvSpPr/>
          <p:nvPr/>
        </p:nvSpPr>
        <p:spPr>
          <a:xfrm>
            <a:off x="0" y="0"/>
            <a:ext cx="360000" cy="5143500"/>
          </a:xfrm>
          <a:prstGeom prst="rect">
            <a:avLst/>
          </a:prstGeom>
          <a:solidFill>
            <a:srgbClr val="85A5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 name="Google Shape;172;p2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08813" y="360002"/>
            <a:ext cx="1766960" cy="2371725"/>
          </a:xfrm>
          <a:prstGeom prst="rect">
            <a:avLst/>
          </a:prstGeom>
          <a:noFill/>
          <a:ln>
            <a:noFill/>
          </a:ln>
        </p:spPr>
      </p:pic>
      <p:sp>
        <p:nvSpPr>
          <p:cNvPr id="173" name="Google Shape;173;p26"/>
          <p:cNvSpPr txBox="1"/>
          <p:nvPr/>
        </p:nvSpPr>
        <p:spPr>
          <a:xfrm>
            <a:off x="2689688" y="359988"/>
            <a:ext cx="5845500" cy="230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hu" sz="4800">
                <a:latin typeface="Roboto"/>
                <a:ea typeface="Roboto"/>
                <a:cs typeface="Roboto"/>
                <a:sym typeface="Roboto"/>
              </a:rPr>
              <a:t>Köszönöm a figyelmet!</a:t>
            </a:r>
            <a:endParaRPr sz="4800">
              <a:solidFill>
                <a:srgbClr val="000000"/>
              </a:solidFill>
              <a:latin typeface="Roboto"/>
              <a:ea typeface="Roboto"/>
              <a:cs typeface="Roboto"/>
              <a:sym typeface="Roboto"/>
            </a:endParaRPr>
          </a:p>
        </p:txBody>
      </p:sp>
      <p:sp>
        <p:nvSpPr>
          <p:cNvPr id="174" name="Google Shape;174;p26"/>
          <p:cNvSpPr txBox="1">
            <a:spLocks noGrp="1"/>
          </p:cNvSpPr>
          <p:nvPr>
            <p:ph type="ctrTitle"/>
          </p:nvPr>
        </p:nvSpPr>
        <p:spPr>
          <a:xfrm>
            <a:off x="510600" y="4788650"/>
            <a:ext cx="6524700" cy="35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hu" sz="1200">
                <a:latin typeface="Roboto"/>
                <a:ea typeface="Roboto"/>
                <a:cs typeface="Roboto"/>
                <a:sym typeface="Roboto"/>
              </a:rPr>
              <a:t>EFOP-3.3.6-17-2017-00001 Élményből tudást – Természetesen a Mátra Múzeumban</a:t>
            </a:r>
            <a:endParaRPr sz="1200">
              <a:latin typeface="Roboto"/>
              <a:ea typeface="Roboto"/>
              <a:cs typeface="Roboto"/>
              <a:sym typeface="Roboto"/>
            </a:endParaRP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675" y="12410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69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66563"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charset="0"/>
                <a:cs typeface="Arial" charset="0"/>
                <a:sym typeface="Roboto" charset="0"/>
              </a:rPr>
              <a:t>EFOP-3.3.6-17-2017-00001 Élményből tudást – Természetesen a Mátra Múzeumban</a:t>
            </a:r>
          </a:p>
        </p:txBody>
      </p:sp>
      <p:sp>
        <p:nvSpPr>
          <p:cNvPr id="66564" name="Google Shape;148;p23"/>
          <p:cNvSpPr txBox="1">
            <a:spLocks noGrp="1"/>
          </p:cNvSpPr>
          <p:nvPr>
            <p:ph type="ctrTitle" idx="4294967295"/>
          </p:nvPr>
        </p:nvSpPr>
        <p:spPr>
          <a:xfrm>
            <a:off x="8487892" y="4788694"/>
            <a:ext cx="657225" cy="354806"/>
          </a:xfrm>
        </p:spPr>
        <p:txBody>
          <a:bodyPr anchor="ctr"/>
          <a:lstStyle/>
          <a:p>
            <a:pPr algn="r" eaLnBrk="1" hangingPunct="1">
              <a:buSzPts val="2800"/>
            </a:pPr>
            <a:r>
              <a:rPr lang="hu-HU" altLang="hu-HU" sz="1200" smtClean="0">
                <a:latin typeface="Roboto" charset="0"/>
                <a:cs typeface="Arial" charset="0"/>
                <a:sym typeface="Roboto" charset="0"/>
              </a:rPr>
              <a:t>4.</a:t>
            </a:r>
          </a:p>
        </p:txBody>
      </p:sp>
      <p:sp>
        <p:nvSpPr>
          <p:cNvPr id="66565" name="Szövegdoboz 1"/>
          <p:cNvSpPr txBox="1">
            <a:spLocks noChangeArrowheads="1"/>
          </p:cNvSpPr>
          <p:nvPr/>
        </p:nvSpPr>
        <p:spPr bwMode="auto">
          <a:xfrm>
            <a:off x="1919291" y="1383506"/>
            <a:ext cx="493871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2. A következő két oldalon képeket fogsz látni. A feladatod az, hogy </a:t>
            </a:r>
            <a:r>
              <a:rPr lang="hu-HU" altLang="hu-HU" sz="1800" kern="1200" dirty="0" smtClean="0">
                <a:solidFill>
                  <a:srgbClr val="002060"/>
                </a:solidFill>
                <a:latin typeface="Roboto" panose="020B0604020202020204" charset="0"/>
                <a:ea typeface="Roboto" panose="020B0604020202020204" charset="0"/>
              </a:rPr>
              <a:t>keresd meg mindkét oldalon a </a:t>
            </a:r>
            <a:r>
              <a:rPr lang="hu-HU" altLang="hu-HU" sz="1800" i="1" kern="1200" dirty="0" smtClean="0">
                <a:solidFill>
                  <a:srgbClr val="002060"/>
                </a:solidFill>
                <a:latin typeface="Roboto" panose="020B0604020202020204" charset="0"/>
                <a:ea typeface="Roboto" panose="020B0604020202020204" charset="0"/>
              </a:rPr>
              <a:t>kakukktojást</a:t>
            </a:r>
            <a:r>
              <a:rPr lang="hu-HU" altLang="hu-HU" sz="1800" kern="1200" dirty="0" smtClean="0">
                <a:solidFill>
                  <a:prstClr val="black"/>
                </a:solidFill>
                <a:latin typeface="Roboto" panose="020B0604020202020204" charset="0"/>
                <a:ea typeface="Roboto" panose="020B0604020202020204" charset="0"/>
              </a:rPr>
              <a:t> (azt a képet, ami nem illik a többi közé)!</a:t>
            </a: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876300"/>
            <a:ext cx="609600" cy="609600"/>
          </a:xfrm>
          <a:prstGeom prst="rect">
            <a:avLst/>
          </a:prstGeom>
        </p:spPr>
      </p:pic>
    </p:spTree>
    <p:extLst>
      <p:ext uri="{BB962C8B-B14F-4D97-AF65-F5344CB8AC3E}">
        <p14:creationId xmlns:p14="http://schemas.microsoft.com/office/powerpoint/2010/main" val="116713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08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67587"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charset="0"/>
                <a:cs typeface="Arial" charset="0"/>
                <a:sym typeface="Roboto" charset="0"/>
              </a:rPr>
              <a:t>EFOP-3.3.6-17-2017-00001 Élményből tudást – Természetesen a Mátra Múzeumban</a:t>
            </a:r>
          </a:p>
        </p:txBody>
      </p:sp>
      <p:sp>
        <p:nvSpPr>
          <p:cNvPr id="67588" name="Google Shape;148;p23"/>
          <p:cNvSpPr txBox="1">
            <a:spLocks noGrp="1"/>
          </p:cNvSpPr>
          <p:nvPr>
            <p:ph type="ctrTitle" idx="4294967295"/>
          </p:nvPr>
        </p:nvSpPr>
        <p:spPr>
          <a:xfrm>
            <a:off x="8487884" y="4788694"/>
            <a:ext cx="657225" cy="354806"/>
          </a:xfrm>
        </p:spPr>
        <p:txBody>
          <a:bodyPr anchor="ctr"/>
          <a:lstStyle/>
          <a:p>
            <a:pPr algn="r" eaLnBrk="1" hangingPunct="1">
              <a:buSzPts val="2800"/>
            </a:pPr>
            <a:r>
              <a:rPr lang="hu-HU" altLang="hu-HU" sz="1200" smtClean="0">
                <a:latin typeface="Roboto" charset="0"/>
                <a:cs typeface="Arial" charset="0"/>
                <a:sym typeface="Roboto" charset="0"/>
              </a:rPr>
              <a:t>5.</a:t>
            </a:r>
          </a:p>
        </p:txBody>
      </p:sp>
      <p:pic>
        <p:nvPicPr>
          <p:cNvPr id="67589" name="Picture 2" descr="Kövek, Kavics, Természetes Kő, Zúzott Kő, Építés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0899" y="511074"/>
            <a:ext cx="2247900" cy="126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Szövegdoboz 2"/>
          <p:cNvSpPr txBox="1">
            <a:spLocks noChangeArrowheads="1"/>
          </p:cNvSpPr>
          <p:nvPr/>
        </p:nvSpPr>
        <p:spPr bwMode="auto">
          <a:xfrm>
            <a:off x="539752" y="247429"/>
            <a:ext cx="26638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Forrás: </a:t>
            </a:r>
            <a:r>
              <a:rPr lang="hu-HU" altLang="hu-HU" sz="500" kern="1200" dirty="0" smtClean="0">
                <a:solidFill>
                  <a:srgbClr val="00B0F0"/>
                </a:solidFill>
                <a:latin typeface="Roboto" panose="020B0604020202020204" charset="0"/>
                <a:ea typeface="Roboto" panose="020B0604020202020204" charset="0"/>
                <a:hlinkClick r:id="rId6"/>
              </a:rPr>
              <a:t>https://pixabay.com/hu/photos/k%C3%B6vek-kavics-term%C3%A9szetes-k%C5%91-3585164/</a:t>
            </a:r>
            <a:endParaRPr lang="hu-HU" altLang="hu-HU" sz="500" kern="1200" dirty="0" smtClean="0">
              <a:solidFill>
                <a:srgbClr val="00B0F0"/>
              </a:solidFill>
              <a:latin typeface="Roboto" panose="020B0604020202020204" charset="0"/>
              <a:ea typeface="Roboto" panose="020B0604020202020204" charset="0"/>
            </a:endParaRPr>
          </a:p>
        </p:txBody>
      </p:sp>
      <p:pic>
        <p:nvPicPr>
          <p:cNvPr id="67591" name="Picture 2" descr="Sivatag, Homok, Száraz, Háttér, Mintázat, Anyagmint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73865" y="511074"/>
            <a:ext cx="2114548" cy="134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Szövegdoboz 1"/>
          <p:cNvSpPr txBox="1">
            <a:spLocks noChangeArrowheads="1"/>
          </p:cNvSpPr>
          <p:nvPr/>
        </p:nvSpPr>
        <p:spPr bwMode="auto">
          <a:xfrm>
            <a:off x="6566710" y="223059"/>
            <a:ext cx="21320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Forrás: </a:t>
            </a:r>
            <a:r>
              <a:rPr lang="hu-HU" altLang="hu-HU" sz="500" kern="1200" dirty="0" smtClean="0">
                <a:solidFill>
                  <a:srgbClr val="00B0F0"/>
                </a:solidFill>
                <a:latin typeface="Roboto" panose="020B0604020202020204" charset="0"/>
                <a:ea typeface="Roboto" panose="020B0604020202020204" charset="0"/>
                <a:hlinkClick r:id="rId8"/>
              </a:rPr>
              <a:t>https://pixabay.com/hu/photos/sivatag-homok-sz%C3%A1raz-h%C3%A1tt%C3%A9r-3280721/</a:t>
            </a:r>
            <a:endParaRPr lang="hu-HU" altLang="hu-HU" sz="500" kern="1200" dirty="0" smtClean="0">
              <a:solidFill>
                <a:srgbClr val="00B0F0"/>
              </a:solidFill>
              <a:latin typeface="Roboto" panose="020B0604020202020204" charset="0"/>
              <a:ea typeface="Roboto" panose="020B0604020202020204" charset="0"/>
            </a:endParaRPr>
          </a:p>
        </p:txBody>
      </p:sp>
      <p:sp>
        <p:nvSpPr>
          <p:cNvPr id="67593" name="Szövegdoboz 3"/>
          <p:cNvSpPr txBox="1">
            <a:spLocks noChangeArrowheads="1"/>
          </p:cNvSpPr>
          <p:nvPr/>
        </p:nvSpPr>
        <p:spPr bwMode="auto">
          <a:xfrm>
            <a:off x="3743345" y="264853"/>
            <a:ext cx="1943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https://p0.piqsels.com/preview/593/520/1020/wool-wool-czesankowa-colorful-skeins-of-wool.jpg</a:t>
            </a:r>
          </a:p>
        </p:txBody>
      </p:sp>
      <p:pic>
        <p:nvPicPr>
          <p:cNvPr id="67594" name="Picture 6" descr="Vas, Acél, Iparág, Fém, Háttérkép, Seed Gobelin"/>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9776" y="3270011"/>
            <a:ext cx="2470147" cy="124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Szövegdoboz 4"/>
          <p:cNvSpPr txBox="1">
            <a:spLocks noChangeArrowheads="1"/>
          </p:cNvSpPr>
          <p:nvPr/>
        </p:nvSpPr>
        <p:spPr bwMode="auto">
          <a:xfrm>
            <a:off x="419119" y="4516595"/>
            <a:ext cx="3095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hlinkClick r:id="rId10"/>
              </a:rPr>
              <a:t>https://pixabay.com/hu/photos/vas-ac%C3%A9l-ipar%C3%A1g-f%C3%A9m-h%C3%A1tt%C3%A9rk%C3%A9p-3141292/ </a:t>
            </a:r>
            <a:r>
              <a:rPr lang="hu-HU" altLang="hu-HU" sz="500" kern="1200" dirty="0" smtClean="0">
                <a:solidFill>
                  <a:srgbClr val="00B0F0"/>
                </a:solidFill>
                <a:latin typeface="Roboto" panose="020B0604020202020204" charset="0"/>
                <a:ea typeface="Roboto" panose="020B0604020202020204" charset="0"/>
              </a:rPr>
              <a:t>:</a:t>
            </a:r>
          </a:p>
        </p:txBody>
      </p:sp>
      <p:pic>
        <p:nvPicPr>
          <p:cNvPr id="67596" name="Picture 8" descr="Őszi Dekoráció, Makk, Gesztenye, Fenyő Toboz, Díszítés"/>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99932" y="3424286"/>
            <a:ext cx="2355855" cy="132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Szövegdoboz 5"/>
          <p:cNvSpPr txBox="1">
            <a:spLocks noChangeArrowheads="1"/>
          </p:cNvSpPr>
          <p:nvPr/>
        </p:nvSpPr>
        <p:spPr bwMode="auto">
          <a:xfrm>
            <a:off x="3529026" y="3185476"/>
            <a:ext cx="24976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hlinkClick r:id="rId12"/>
              </a:rPr>
              <a:t>https://pixabay.com/hu/photos/%C5%91szi-dekor%C3%A1ci%C3%B3-makk-gesztenye-4546696</a:t>
            </a:r>
            <a:r>
              <a:rPr lang="hu-HU" altLang="hu-HU" sz="600" kern="1200" dirty="0" smtClean="0">
                <a:solidFill>
                  <a:srgbClr val="00B0F0"/>
                </a:solidFill>
                <a:latin typeface="Roboto" panose="020B0604020202020204" charset="0"/>
                <a:ea typeface="Roboto" panose="020B0604020202020204" charset="0"/>
                <a:hlinkClick r:id="rId12"/>
              </a:rPr>
              <a:t>/</a:t>
            </a:r>
            <a:endParaRPr lang="hu-HU" altLang="hu-HU" sz="600" kern="1200" dirty="0" smtClean="0">
              <a:solidFill>
                <a:srgbClr val="00B0F0"/>
              </a:solidFill>
              <a:latin typeface="Roboto" panose="020B0604020202020204" charset="0"/>
              <a:ea typeface="Roboto" panose="020B0604020202020204" charset="0"/>
            </a:endParaRPr>
          </a:p>
        </p:txBody>
      </p:sp>
      <p:pic>
        <p:nvPicPr>
          <p:cNvPr id="67598" name="Picture 10" descr="gyapjú, gyapjú czesankowa, színes, gyapjúszövet, iparművészet, kézművesség, többszínű, variáció, választás, teljes keret, háttérrel, textil, nagy objektumcsoport, nem ember, anyag, lágyság, sárga, cérna, fedett, közelkép, gyapjúlabda, zöld szín, textilipar, narancsszín, ipar, lila, 4K, CC0, közkincs, jogdíjmentes"/>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629399" y="493650"/>
            <a:ext cx="2057564" cy="112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9" name="Picture 1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266825" y="2012725"/>
            <a:ext cx="1275575" cy="109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600" name="Szövegdoboz 6"/>
          <p:cNvSpPr txBox="1">
            <a:spLocks noChangeArrowheads="1"/>
          </p:cNvSpPr>
          <p:nvPr/>
        </p:nvSpPr>
        <p:spPr bwMode="auto">
          <a:xfrm>
            <a:off x="746154" y="2216230"/>
            <a:ext cx="49847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hlinkClick r:id="rId15"/>
              </a:rPr>
              <a:t>https://www.piqsels.com/hu/public-domain-photo-fhiyn</a:t>
            </a:r>
            <a:endParaRPr lang="hu-HU" altLang="hu-HU" sz="500" kern="1200" dirty="0" smtClean="0">
              <a:solidFill>
                <a:srgbClr val="00B0F0"/>
              </a:solidFill>
              <a:latin typeface="Roboto" panose="020B0604020202020204" charset="0"/>
              <a:ea typeface="Roboto" panose="020B0604020202020204" charset="0"/>
            </a:endParaRPr>
          </a:p>
        </p:txBody>
      </p:sp>
      <p:pic>
        <p:nvPicPr>
          <p:cNvPr id="67601" name="Picture 15" descr="Szalma, Alom, Természetes Anyagok, Bezár, Anyagminta"/>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540505" y="3462474"/>
            <a:ext cx="2302666" cy="117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2" name="Szövegdoboz 7"/>
          <p:cNvSpPr txBox="1">
            <a:spLocks noChangeArrowheads="1"/>
          </p:cNvSpPr>
          <p:nvPr/>
        </p:nvSpPr>
        <p:spPr bwMode="auto">
          <a:xfrm>
            <a:off x="6480196" y="3185475"/>
            <a:ext cx="20478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hlinkClick r:id="rId17"/>
              </a:rPr>
              <a:t>https://pixabay.com/hu/photos/szalma-alom-term%C3%A9szetes-anyagok-612863/</a:t>
            </a:r>
            <a:endParaRPr lang="hu-HU" altLang="hu-HU" sz="500" kern="1200" dirty="0" smtClean="0">
              <a:solidFill>
                <a:srgbClr val="00B0F0"/>
              </a:solidFill>
              <a:latin typeface="Roboto" panose="020B0604020202020204" charset="0"/>
              <a:ea typeface="Roboto" panose="020B0604020202020204" charset="0"/>
            </a:endParaRPr>
          </a:p>
        </p:txBody>
      </p:sp>
      <p:pic>
        <p:nvPicPr>
          <p:cNvPr id="67603" name="Picture 17" descr="Ice, Jég, Hó, Eiskristalle, Fagyasztva, Hide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514744" y="1852258"/>
            <a:ext cx="2451108" cy="12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4" name="Szövegdoboz 8"/>
          <p:cNvSpPr txBox="1">
            <a:spLocks noChangeArrowheads="1"/>
          </p:cNvSpPr>
          <p:nvPr/>
        </p:nvSpPr>
        <p:spPr bwMode="auto">
          <a:xfrm>
            <a:off x="2908308" y="2177758"/>
            <a:ext cx="5905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hlinkClick r:id="rId19"/>
              </a:rPr>
              <a:t>Forrás:</a:t>
            </a:r>
            <a:r>
              <a:rPr lang="hu-HU" altLang="hu-HU" sz="500" kern="1200" dirty="0" err="1" smtClean="0">
                <a:solidFill>
                  <a:srgbClr val="00B0F0"/>
                </a:solidFill>
                <a:latin typeface="Roboto" panose="020B0604020202020204" charset="0"/>
                <a:ea typeface="Roboto" panose="020B0604020202020204" charset="0"/>
                <a:hlinkClick r:id="rId19"/>
              </a:rPr>
              <a:t>https</a:t>
            </a:r>
            <a:r>
              <a:rPr lang="hu-HU" altLang="hu-HU" sz="500" kern="1200" dirty="0" smtClean="0">
                <a:solidFill>
                  <a:srgbClr val="00B0F0"/>
                </a:solidFill>
                <a:latin typeface="Roboto" panose="020B0604020202020204" charset="0"/>
                <a:ea typeface="Roboto" panose="020B0604020202020204" charset="0"/>
                <a:hlinkClick r:id="rId19"/>
              </a:rPr>
              <a:t>://</a:t>
            </a:r>
            <a:r>
              <a:rPr lang="hu-HU" altLang="hu-HU" sz="500" kern="1200" dirty="0" err="1" smtClean="0">
                <a:solidFill>
                  <a:srgbClr val="00B0F0"/>
                </a:solidFill>
                <a:latin typeface="Roboto" panose="020B0604020202020204" charset="0"/>
                <a:ea typeface="Roboto" panose="020B0604020202020204" charset="0"/>
                <a:hlinkClick r:id="rId19"/>
              </a:rPr>
              <a:t>pixabay.com</a:t>
            </a:r>
            <a:r>
              <a:rPr lang="hu-HU" altLang="hu-HU" sz="500" kern="1200" dirty="0" smtClean="0">
                <a:solidFill>
                  <a:srgbClr val="00B0F0"/>
                </a:solidFill>
                <a:latin typeface="Roboto" panose="020B0604020202020204" charset="0"/>
                <a:ea typeface="Roboto" panose="020B0604020202020204" charset="0"/>
                <a:hlinkClick r:id="rId19"/>
              </a:rPr>
              <a:t>/hu/</a:t>
            </a:r>
            <a:r>
              <a:rPr lang="hu-HU" altLang="hu-HU" sz="500" kern="1200" dirty="0" err="1" smtClean="0">
                <a:solidFill>
                  <a:srgbClr val="00B0F0"/>
                </a:solidFill>
                <a:latin typeface="Roboto" panose="020B0604020202020204" charset="0"/>
                <a:ea typeface="Roboto" panose="020B0604020202020204" charset="0"/>
                <a:hlinkClick r:id="rId19"/>
              </a:rPr>
              <a:t>photos</a:t>
            </a:r>
            <a:r>
              <a:rPr lang="hu-HU" altLang="hu-HU" sz="500" kern="1200" dirty="0" smtClean="0">
                <a:solidFill>
                  <a:srgbClr val="00B0F0"/>
                </a:solidFill>
                <a:latin typeface="Roboto" panose="020B0604020202020204" charset="0"/>
                <a:ea typeface="Roboto" panose="020B0604020202020204" charset="0"/>
                <a:hlinkClick r:id="rId19"/>
              </a:rPr>
              <a:t>/ice-j%C3%A9g-h%C3%B3-eiskristalle-fagyasztva-4215431/</a:t>
            </a:r>
            <a:endParaRPr lang="hu-HU" altLang="hu-HU" sz="500" kern="1200" dirty="0" smtClean="0">
              <a:solidFill>
                <a:srgbClr val="00B0F0"/>
              </a:solidFill>
              <a:latin typeface="Roboto" panose="020B0604020202020204" charset="0"/>
              <a:ea typeface="Roboto" panose="020B0604020202020204" charset="0"/>
            </a:endParaRPr>
          </a:p>
        </p:txBody>
      </p:sp>
      <p:pic>
        <p:nvPicPr>
          <p:cNvPr id="67605" name="Picture 19" descr="Origami, Hajtogatással, Madár Repül, Daru"/>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673865" y="2315439"/>
            <a:ext cx="2008186" cy="93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6" name="Szövegdoboz 9"/>
          <p:cNvSpPr txBox="1">
            <a:spLocks noChangeArrowheads="1"/>
          </p:cNvSpPr>
          <p:nvPr/>
        </p:nvSpPr>
        <p:spPr bwMode="auto">
          <a:xfrm>
            <a:off x="6643716" y="2084801"/>
            <a:ext cx="19780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prstClr val="black"/>
                </a:solidFill>
                <a:latin typeface="Roboto" panose="020B0604020202020204" charset="0"/>
                <a:ea typeface="Roboto" panose="020B0604020202020204" charset="0"/>
                <a:hlinkClick r:id="rId21"/>
              </a:rPr>
              <a:t>https://pixabay.com/hu/illustrations/origami-hajtogat%C3%A1ssal-mad%C3%A1r-rep%C3%BCl-927766/</a:t>
            </a:r>
            <a:endParaRPr lang="hu-HU" altLang="hu-HU" sz="500" kern="1200" dirty="0" smtClean="0">
              <a:solidFill>
                <a:srgbClr val="00B0F0"/>
              </a:solidFill>
              <a:latin typeface="Roboto" panose="020B0604020202020204" charset="0"/>
              <a:ea typeface="Roboto" panose="020B0604020202020204" charset="0"/>
            </a:endParaRPr>
          </a:p>
        </p:txBody>
      </p:sp>
      <p:pic>
        <p:nvPicPr>
          <p:cNvPr id="3"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695325" y="749850"/>
            <a:ext cx="609600" cy="609600"/>
          </a:xfrm>
          <a:prstGeom prst="rect">
            <a:avLst/>
          </a:prstGeom>
        </p:spPr>
      </p:pic>
    </p:spTree>
    <p:extLst>
      <p:ext uri="{BB962C8B-B14F-4D97-AF65-F5344CB8AC3E}">
        <p14:creationId xmlns:p14="http://schemas.microsoft.com/office/powerpoint/2010/main" val="304781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387"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68611"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charset="0"/>
                <a:cs typeface="Arial" charset="0"/>
                <a:sym typeface="Roboto" charset="0"/>
              </a:rPr>
              <a:t>EFOP-3.3.6-17-2017-00001 Élményből tudást – Természetesen a Mátra Múzeumban</a:t>
            </a:r>
          </a:p>
        </p:txBody>
      </p:sp>
      <p:sp>
        <p:nvSpPr>
          <p:cNvPr id="68612" name="Google Shape;148;p23"/>
          <p:cNvSpPr txBox="1">
            <a:spLocks noGrp="1"/>
          </p:cNvSpPr>
          <p:nvPr>
            <p:ph type="ctrTitle" idx="4294967295"/>
          </p:nvPr>
        </p:nvSpPr>
        <p:spPr>
          <a:xfrm>
            <a:off x="8487874" y="4788694"/>
            <a:ext cx="657225" cy="354806"/>
          </a:xfrm>
        </p:spPr>
        <p:txBody>
          <a:bodyPr anchor="ctr"/>
          <a:lstStyle/>
          <a:p>
            <a:pPr algn="r" eaLnBrk="1" hangingPunct="1">
              <a:buSzPts val="2800"/>
            </a:pPr>
            <a:r>
              <a:rPr lang="hu-HU" altLang="hu-HU" sz="1200" smtClean="0">
                <a:latin typeface="Roboto" charset="0"/>
                <a:cs typeface="Arial" charset="0"/>
                <a:sym typeface="Roboto" charset="0"/>
              </a:rPr>
              <a:t>6.</a:t>
            </a:r>
          </a:p>
        </p:txBody>
      </p:sp>
      <p:pic>
        <p:nvPicPr>
          <p:cNvPr id="68613" name="Picture 2" descr="Csepp Vízzel, Injekció, Víz, Csöpög, Nedves, Bezá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9750" y="418686"/>
            <a:ext cx="2732088" cy="134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Szövegdoboz 1"/>
          <p:cNvSpPr txBox="1">
            <a:spLocks noChangeArrowheads="1"/>
          </p:cNvSpPr>
          <p:nvPr/>
        </p:nvSpPr>
        <p:spPr bwMode="auto">
          <a:xfrm>
            <a:off x="488950" y="142234"/>
            <a:ext cx="26987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Forrás: </a:t>
            </a:r>
            <a:r>
              <a:rPr lang="hu-HU" altLang="hu-HU" sz="500" kern="1200" dirty="0" smtClean="0">
                <a:solidFill>
                  <a:srgbClr val="00B0F0"/>
                </a:solidFill>
                <a:latin typeface="Roboto" panose="020B0604020202020204" charset="0"/>
                <a:ea typeface="Roboto" panose="020B0604020202020204" charset="0"/>
                <a:hlinkClick r:id="rId6"/>
              </a:rPr>
              <a:t>https://pixabay.com/hu/photos/csepp-v%C3%ADzzel-injekci%C3%B3-v%C3%ADz-cs%C3%B6p%C3%B6g-545377/</a:t>
            </a:r>
            <a:endParaRPr lang="hu-HU" altLang="hu-HU" sz="500" kern="1200" dirty="0" smtClean="0">
              <a:solidFill>
                <a:srgbClr val="00B0F0"/>
              </a:solidFill>
              <a:latin typeface="Roboto" panose="020B0604020202020204" charset="0"/>
              <a:ea typeface="Roboto" panose="020B0604020202020204" charset="0"/>
            </a:endParaRPr>
          </a:p>
        </p:txBody>
      </p:sp>
      <p:pic>
        <p:nvPicPr>
          <p:cNvPr id="68615" name="Picture 4" descr="Pohár tej"/>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9925" y="3665293"/>
            <a:ext cx="2058988" cy="115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Szövegdoboz 2"/>
          <p:cNvSpPr txBox="1">
            <a:spLocks noChangeArrowheads="1"/>
          </p:cNvSpPr>
          <p:nvPr/>
        </p:nvSpPr>
        <p:spPr bwMode="auto">
          <a:xfrm>
            <a:off x="611202" y="3405428"/>
            <a:ext cx="23764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Forrás: </a:t>
            </a:r>
            <a:r>
              <a:rPr lang="hu-HU" altLang="hu-HU" sz="500" kern="1200" dirty="0" smtClean="0">
                <a:solidFill>
                  <a:srgbClr val="00B0F0"/>
                </a:solidFill>
                <a:latin typeface="Roboto" panose="020B0604020202020204" charset="0"/>
                <a:ea typeface="Roboto" panose="020B0604020202020204" charset="0"/>
                <a:hlinkClick r:id="rId8"/>
              </a:rPr>
              <a:t>https://www.publicdomainpictures.net/hu/view-image.php?image=17614&amp;picture=pohar-tej</a:t>
            </a:r>
            <a:endParaRPr lang="hu-HU" altLang="hu-HU" sz="500" kern="1200" dirty="0" smtClean="0">
              <a:solidFill>
                <a:srgbClr val="00B0F0"/>
              </a:solidFill>
              <a:latin typeface="Roboto" panose="020B0604020202020204" charset="0"/>
              <a:ea typeface="Roboto" panose="020B0604020202020204" charset="0"/>
            </a:endParaRPr>
          </a:p>
        </p:txBody>
      </p:sp>
      <p:pic>
        <p:nvPicPr>
          <p:cNvPr id="68617" name="Picture 6" descr="Üdítő, Szörp, Limonádé, Pohár, Terasz, Tálca, Lila"/>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96507" y="2034997"/>
            <a:ext cx="2103436" cy="152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8" name="Szövegdoboz 3"/>
          <p:cNvSpPr txBox="1">
            <a:spLocks noChangeArrowheads="1"/>
          </p:cNvSpPr>
          <p:nvPr/>
        </p:nvSpPr>
        <p:spPr bwMode="auto">
          <a:xfrm>
            <a:off x="3821110" y="1742125"/>
            <a:ext cx="2436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Forrás:</a:t>
            </a:r>
            <a:r>
              <a:rPr lang="hu-HU" altLang="hu-HU" sz="500" kern="1200" dirty="0" smtClean="0">
                <a:solidFill>
                  <a:srgbClr val="00B0F0"/>
                </a:solidFill>
                <a:latin typeface="Roboto" panose="020B0604020202020204" charset="0"/>
                <a:ea typeface="Roboto" panose="020B0604020202020204" charset="0"/>
                <a:hlinkClick r:id="rId10"/>
              </a:rPr>
              <a:t> https://pixabay.com/hu/photos/%C3%BCd%C3%ADt%C5%91-sz%C3%B6rp-limon%C3%A1d%C3%A9-poh%C3%A1r-terasz-892268/</a:t>
            </a:r>
            <a:endParaRPr lang="hu-HU" altLang="hu-HU" sz="500" kern="1200" dirty="0" smtClean="0">
              <a:solidFill>
                <a:srgbClr val="00B0F0"/>
              </a:solidFill>
              <a:latin typeface="Roboto" panose="020B0604020202020204" charset="0"/>
              <a:ea typeface="Roboto" panose="020B0604020202020204" charset="0"/>
            </a:endParaRPr>
          </a:p>
        </p:txBody>
      </p:sp>
      <p:pic>
        <p:nvPicPr>
          <p:cNvPr id="68619" name="Picture 8" descr="Ocean, Tenger, Hullám, Tengerpart, Horizont, Sky, Beach"/>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657974" y="3651649"/>
            <a:ext cx="2295526" cy="124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0" name="Szövegdoboz 4"/>
          <p:cNvSpPr txBox="1">
            <a:spLocks noChangeArrowheads="1"/>
          </p:cNvSpPr>
          <p:nvPr/>
        </p:nvSpPr>
        <p:spPr bwMode="auto">
          <a:xfrm>
            <a:off x="6546856" y="3379189"/>
            <a:ext cx="26130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Forrás: </a:t>
            </a:r>
            <a:r>
              <a:rPr lang="hu-HU" altLang="hu-HU" sz="500" kern="1200" dirty="0" smtClean="0">
                <a:solidFill>
                  <a:srgbClr val="00B0F0"/>
                </a:solidFill>
                <a:latin typeface="Roboto" panose="020B0604020202020204" charset="0"/>
                <a:ea typeface="Roboto" panose="020B0604020202020204" charset="0"/>
                <a:hlinkClick r:id="rId12"/>
              </a:rPr>
              <a:t>https://pixabay.com/hu/photos/ocean-tenger-hull%C3%A1m-tengerpart-3697765/</a:t>
            </a:r>
            <a:endParaRPr lang="hu-HU" altLang="hu-HU" sz="500" kern="1200" dirty="0" smtClean="0">
              <a:solidFill>
                <a:srgbClr val="00B0F0"/>
              </a:solidFill>
              <a:latin typeface="Roboto" panose="020B0604020202020204" charset="0"/>
              <a:ea typeface="Roboto" panose="020B0604020202020204" charset="0"/>
            </a:endParaRPr>
          </a:p>
        </p:txBody>
      </p:sp>
      <p:pic>
        <p:nvPicPr>
          <p:cNvPr id="68621" name="Picture 9"/>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62714" y="418685"/>
            <a:ext cx="2409825" cy="1345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22" name="Szövegdoboz 5"/>
          <p:cNvSpPr txBox="1">
            <a:spLocks noChangeArrowheads="1"/>
          </p:cNvSpPr>
          <p:nvPr/>
        </p:nvSpPr>
        <p:spPr bwMode="auto">
          <a:xfrm>
            <a:off x="6383338" y="98181"/>
            <a:ext cx="24892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Forrás: </a:t>
            </a:r>
            <a:r>
              <a:rPr lang="hu-HU" altLang="hu-HU" sz="500" kern="1200" dirty="0" smtClean="0">
                <a:solidFill>
                  <a:srgbClr val="00B0F0"/>
                </a:solidFill>
                <a:latin typeface="Roboto" panose="020B0604020202020204" charset="0"/>
                <a:ea typeface="Roboto" panose="020B0604020202020204" charset="0"/>
                <a:hlinkClick r:id="rId14"/>
              </a:rPr>
              <a:t>https://www.hippopx.com/hu/baobab-oil-plant-oil-natural-oil-adansonia-digitata-baobab-seed-oil-liquid-gold-cosmetics-235252</a:t>
            </a:r>
            <a:endParaRPr lang="hu-HU" altLang="hu-HU" sz="500" kern="1200" dirty="0" smtClean="0">
              <a:solidFill>
                <a:srgbClr val="00B0F0"/>
              </a:solidFill>
              <a:latin typeface="Roboto" panose="020B0604020202020204" charset="0"/>
              <a:ea typeface="Roboto" panose="020B0604020202020204" charset="0"/>
            </a:endParaRPr>
          </a:p>
        </p:txBody>
      </p:sp>
      <p:pic>
        <p:nvPicPr>
          <p:cNvPr id="68623" name="Picture 1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657998" y="2301480"/>
            <a:ext cx="2214563" cy="969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24" name="Szövegdoboz 6"/>
          <p:cNvSpPr txBox="1">
            <a:spLocks noChangeArrowheads="1"/>
          </p:cNvSpPr>
          <p:nvPr/>
        </p:nvSpPr>
        <p:spPr bwMode="auto">
          <a:xfrm>
            <a:off x="6579401" y="1988344"/>
            <a:ext cx="24526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Forrás:</a:t>
            </a:r>
            <a:r>
              <a:rPr lang="hu-HU" altLang="hu-HU" sz="500" kern="1200" dirty="0" smtClean="0">
                <a:solidFill>
                  <a:prstClr val="black"/>
                </a:solidFill>
                <a:latin typeface="Roboto" panose="020B0604020202020204" charset="0"/>
                <a:ea typeface="Roboto" panose="020B0604020202020204" charset="0"/>
                <a:hlinkClick r:id="rId16"/>
              </a:rPr>
              <a:t> https://pixabay.com/hu/photos/viseljen-pik%C3%A1ns-gy%C3%BCm%C3%B6lcsl%C3%A9-gy%C3%BCm%C3%B6lcsl%C3%A9-3835068/</a:t>
            </a:r>
            <a:endParaRPr lang="hu-HU" altLang="hu-HU" sz="500" kern="1200" dirty="0" smtClean="0">
              <a:solidFill>
                <a:srgbClr val="00B0F0"/>
              </a:solidFill>
              <a:latin typeface="Roboto" panose="020B0604020202020204" charset="0"/>
              <a:ea typeface="Roboto" panose="020B0604020202020204" charset="0"/>
            </a:endParaRPr>
          </a:p>
        </p:txBody>
      </p:sp>
      <p:pic>
        <p:nvPicPr>
          <p:cNvPr id="68625" name="Picture 12" descr="Lufi, Öröm, Szórakozás, Léggömb, A Vakító Fény"/>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044949" y="3703444"/>
            <a:ext cx="1795462" cy="108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6" name="Szövegdoboz 7"/>
          <p:cNvSpPr txBox="1">
            <a:spLocks noChangeArrowheads="1"/>
          </p:cNvSpPr>
          <p:nvPr/>
        </p:nvSpPr>
        <p:spPr bwMode="auto">
          <a:xfrm>
            <a:off x="3005165" y="3940950"/>
            <a:ext cx="101757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Forrás:</a:t>
            </a:r>
            <a:r>
              <a:rPr lang="hu-HU" altLang="hu-HU" sz="500" kern="1200" dirty="0" smtClean="0">
                <a:solidFill>
                  <a:srgbClr val="00B0F0"/>
                </a:solidFill>
                <a:latin typeface="Roboto" panose="020B0604020202020204" charset="0"/>
                <a:ea typeface="Roboto" panose="020B0604020202020204" charset="0"/>
                <a:hlinkClick r:id="rId18"/>
              </a:rPr>
              <a:t> https://pixabay.com/hu/photos/lufi-%C3%B6r%C3%B6m-sz%C3%B3rakoz%C3%A1s-l%C3%A9gg%C3%B6mb-1707543/</a:t>
            </a:r>
            <a:r>
              <a:rPr lang="hu-HU" altLang="hu-HU" sz="500" kern="1200" dirty="0" smtClean="0">
                <a:solidFill>
                  <a:srgbClr val="00B0F0"/>
                </a:solidFill>
                <a:latin typeface="Roboto" panose="020B0604020202020204" charset="0"/>
                <a:ea typeface="Roboto" panose="020B0604020202020204" charset="0"/>
              </a:rPr>
              <a:t> </a:t>
            </a:r>
          </a:p>
        </p:txBody>
      </p:sp>
      <p:pic>
        <p:nvPicPr>
          <p:cNvPr id="68627" name="Picture 13"/>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885830" y="2301480"/>
            <a:ext cx="1903413" cy="103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28" name="Szövegdoboz 8"/>
          <p:cNvSpPr txBox="1">
            <a:spLocks noChangeArrowheads="1"/>
          </p:cNvSpPr>
          <p:nvPr/>
        </p:nvSpPr>
        <p:spPr bwMode="auto">
          <a:xfrm>
            <a:off x="792164" y="1922366"/>
            <a:ext cx="19970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Forrás: </a:t>
            </a:r>
            <a:r>
              <a:rPr lang="hu-HU" altLang="hu-HU" sz="500" kern="1200" dirty="0" smtClean="0">
                <a:solidFill>
                  <a:srgbClr val="00B0F0"/>
                </a:solidFill>
                <a:latin typeface="Roboto" panose="020B0604020202020204" charset="0"/>
                <a:ea typeface="Roboto" panose="020B0604020202020204" charset="0"/>
                <a:hlinkClick r:id="rId20"/>
              </a:rPr>
              <a:t>https://pixabay.com/hu/photos/a-tea-a-cs%C3%A9sz%C3%A9ben-t%C3%B6r%C3%B6k-tea-cs%C3%A9sze-3640923/</a:t>
            </a:r>
            <a:endParaRPr lang="hu-HU" altLang="hu-HU" sz="500" kern="1200" dirty="0" smtClean="0">
              <a:solidFill>
                <a:srgbClr val="00B0F0"/>
              </a:solidFill>
              <a:latin typeface="Roboto" panose="020B0604020202020204" charset="0"/>
              <a:ea typeface="Roboto" panose="020B0604020202020204" charset="0"/>
            </a:endParaRPr>
          </a:p>
        </p:txBody>
      </p:sp>
      <p:pic>
        <p:nvPicPr>
          <p:cNvPr id="68629" name="Picture 14"/>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005263" y="458394"/>
            <a:ext cx="1658936" cy="1201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30" name="Szövegdoboz 9"/>
          <p:cNvSpPr txBox="1">
            <a:spLocks noChangeArrowheads="1"/>
          </p:cNvSpPr>
          <p:nvPr/>
        </p:nvSpPr>
        <p:spPr bwMode="auto">
          <a:xfrm>
            <a:off x="3933825" y="142233"/>
            <a:ext cx="182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500" kern="1200" dirty="0" smtClean="0">
                <a:solidFill>
                  <a:srgbClr val="00B0F0"/>
                </a:solidFill>
                <a:latin typeface="Roboto" panose="020B0604020202020204" charset="0"/>
                <a:ea typeface="Roboto" panose="020B0604020202020204" charset="0"/>
              </a:rPr>
              <a:t>Forrás: </a:t>
            </a:r>
            <a:r>
              <a:rPr lang="hu-HU" altLang="hu-HU" sz="500" kern="1200" dirty="0" smtClean="0">
                <a:solidFill>
                  <a:prstClr val="black"/>
                </a:solidFill>
                <a:latin typeface="Roboto" panose="020B0604020202020204" charset="0"/>
                <a:ea typeface="Roboto" panose="020B0604020202020204" charset="0"/>
                <a:hlinkClick r:id="rId22"/>
              </a:rPr>
              <a:t>https://pixnio.com/hu/elelmiszer-ital/kave/kave-csesze-eszpresszo-ital-cappuccino-ital-laptop-szamitogep</a:t>
            </a:r>
            <a:endParaRPr lang="hu-HU" altLang="hu-HU" sz="500" kern="1200" dirty="0" smtClean="0">
              <a:solidFill>
                <a:srgbClr val="00B0F0"/>
              </a:solidFill>
              <a:latin typeface="Roboto" panose="020B0604020202020204" charset="0"/>
              <a:ea typeface="Roboto" panose="020B0604020202020204" charset="0"/>
            </a:endParaRP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714375" y="1050550"/>
            <a:ext cx="609600" cy="609600"/>
          </a:xfrm>
          <a:prstGeom prst="rect">
            <a:avLst/>
          </a:prstGeom>
        </p:spPr>
      </p:pic>
    </p:spTree>
    <p:extLst>
      <p:ext uri="{BB962C8B-B14F-4D97-AF65-F5344CB8AC3E}">
        <p14:creationId xmlns:p14="http://schemas.microsoft.com/office/powerpoint/2010/main" val="84638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52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69635"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charset="0"/>
                <a:cs typeface="Arial" charset="0"/>
                <a:sym typeface="Roboto" charset="0"/>
              </a:rPr>
              <a:t>EFOP-3.3.6-17-2017-00001 Élményből tudást – Természetesen a Mátra Múzeumban</a:t>
            </a:r>
          </a:p>
        </p:txBody>
      </p:sp>
      <p:sp>
        <p:nvSpPr>
          <p:cNvPr id="69636" name="Google Shape;148;p23"/>
          <p:cNvSpPr txBox="1">
            <a:spLocks noGrp="1"/>
          </p:cNvSpPr>
          <p:nvPr>
            <p:ph type="ctrTitle" idx="4294967295"/>
          </p:nvPr>
        </p:nvSpPr>
        <p:spPr>
          <a:xfrm>
            <a:off x="8487862" y="4788694"/>
            <a:ext cx="657225" cy="354806"/>
          </a:xfrm>
        </p:spPr>
        <p:txBody>
          <a:bodyPr anchor="ctr"/>
          <a:lstStyle/>
          <a:p>
            <a:pPr algn="r" eaLnBrk="1" hangingPunct="1">
              <a:buSzPts val="2800"/>
            </a:pPr>
            <a:r>
              <a:rPr lang="hu-HU" altLang="hu-HU" sz="1200" smtClean="0">
                <a:latin typeface="Roboto" charset="0"/>
                <a:cs typeface="Arial" charset="0"/>
                <a:sym typeface="Roboto" charset="0"/>
              </a:rPr>
              <a:t>7.</a:t>
            </a:r>
          </a:p>
        </p:txBody>
      </p:sp>
      <p:sp>
        <p:nvSpPr>
          <p:cNvPr id="69637" name="Szövegdoboz 1"/>
          <p:cNvSpPr txBox="1">
            <a:spLocks noChangeArrowheads="1"/>
          </p:cNvSpPr>
          <p:nvPr/>
        </p:nvSpPr>
        <p:spPr bwMode="auto">
          <a:xfrm>
            <a:off x="866775" y="111935"/>
            <a:ext cx="7419976"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Biztos vagyok benne, hogy megtaláltad mind a kettő kakukktojást.</a:t>
            </a:r>
          </a:p>
          <a:p>
            <a:pPr eaLnBrk="1" fontAlgn="base" hangingPunct="1">
              <a:lnSpc>
                <a:spcPct val="150000"/>
              </a:lnSpc>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Az első dián a </a:t>
            </a:r>
            <a:r>
              <a:rPr lang="hu-HU" altLang="hu-HU" sz="1800" b="1" i="1" kern="1200" dirty="0" smtClean="0">
                <a:solidFill>
                  <a:prstClr val="black"/>
                </a:solidFill>
                <a:latin typeface="Roboto" panose="020B0604020202020204" charset="0"/>
                <a:ea typeface="Roboto" panose="020B0604020202020204" charset="0"/>
              </a:rPr>
              <a:t>kakaót</a:t>
            </a:r>
            <a:r>
              <a:rPr lang="hu-HU" altLang="hu-HU" sz="1800" kern="1200" dirty="0" smtClean="0">
                <a:solidFill>
                  <a:prstClr val="black"/>
                </a:solidFill>
                <a:latin typeface="Roboto" panose="020B0604020202020204" charset="0"/>
                <a:ea typeface="Roboto" panose="020B0604020202020204" charset="0"/>
              </a:rPr>
              <a:t> (mert minden más képen szilárd halmazállapotú anyagok voltak), a másodikon pedig a</a:t>
            </a:r>
            <a:r>
              <a:rPr lang="hu-HU" altLang="hu-HU" sz="1800" b="1" i="1" kern="1200" dirty="0" smtClean="0">
                <a:solidFill>
                  <a:prstClr val="black"/>
                </a:solidFill>
                <a:latin typeface="Roboto" panose="020B0604020202020204" charset="0"/>
                <a:ea typeface="Roboto" panose="020B0604020202020204" charset="0"/>
              </a:rPr>
              <a:t> lufikat </a:t>
            </a:r>
            <a:r>
              <a:rPr lang="hu-HU" altLang="hu-HU" sz="1800" kern="1200" dirty="0" smtClean="0">
                <a:solidFill>
                  <a:prstClr val="black"/>
                </a:solidFill>
                <a:latin typeface="Roboto" panose="020B0604020202020204" charset="0"/>
                <a:ea typeface="Roboto" panose="020B0604020202020204" charset="0"/>
              </a:rPr>
              <a:t>(mert a lufiban levő levegő légnem</a:t>
            </a:r>
            <a:r>
              <a:rPr lang="hu-HU" altLang="hu-HU" sz="1800" kern="1200" dirty="0" smtClean="0">
                <a:solidFill>
                  <a:prstClr val="black"/>
                </a:solidFill>
                <a:latin typeface="+mn-lt"/>
                <a:ea typeface="Roboto" panose="020B0604020202020204" charset="0"/>
              </a:rPr>
              <a:t>ű</a:t>
            </a:r>
            <a:r>
              <a:rPr lang="hu-HU" altLang="hu-HU" sz="1800" kern="1200" dirty="0" smtClean="0">
                <a:solidFill>
                  <a:prstClr val="black"/>
                </a:solidFill>
                <a:latin typeface="Roboto" panose="020B0604020202020204" charset="0"/>
                <a:ea typeface="Roboto" panose="020B0604020202020204" charset="0"/>
              </a:rPr>
              <a:t>, az összes többi képen pedig folyékony halmazállapotú anyagok szerepeltek).</a:t>
            </a:r>
          </a:p>
        </p:txBody>
      </p:sp>
      <p:pic>
        <p:nvPicPr>
          <p:cNvPr id="6963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47849" y="2571752"/>
            <a:ext cx="1652551"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9" name="Szövegdoboz 2"/>
          <p:cNvSpPr txBox="1">
            <a:spLocks noChangeArrowheads="1"/>
          </p:cNvSpPr>
          <p:nvPr/>
        </p:nvSpPr>
        <p:spPr bwMode="auto">
          <a:xfrm>
            <a:off x="1433621" y="4072717"/>
            <a:ext cx="24845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600" kern="1200" dirty="0" smtClean="0">
                <a:solidFill>
                  <a:srgbClr val="00B0F0"/>
                </a:solidFill>
                <a:latin typeface="Roboto" panose="020B0604020202020204" charset="0"/>
                <a:ea typeface="Roboto" panose="020B0604020202020204" charset="0"/>
                <a:hlinkClick r:id="rId6"/>
              </a:rPr>
              <a:t>https://www.piqsels.com/hu/public-domain-photo-fhiyn</a:t>
            </a:r>
            <a:endParaRPr lang="hu-HU" altLang="hu-HU" sz="600" kern="1200" dirty="0" smtClean="0">
              <a:solidFill>
                <a:srgbClr val="00B0F0"/>
              </a:solidFill>
              <a:latin typeface="Roboto" panose="020B0604020202020204" charset="0"/>
              <a:ea typeface="Roboto" panose="020B0604020202020204" charset="0"/>
            </a:endParaRPr>
          </a:p>
        </p:txBody>
      </p:sp>
      <p:pic>
        <p:nvPicPr>
          <p:cNvPr id="69640"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78435" y="2640805"/>
            <a:ext cx="2341559" cy="135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1" name="Szövegdoboz 3"/>
          <p:cNvSpPr txBox="1">
            <a:spLocks noChangeArrowheads="1"/>
          </p:cNvSpPr>
          <p:nvPr/>
        </p:nvSpPr>
        <p:spPr bwMode="auto">
          <a:xfrm>
            <a:off x="5035558" y="4072717"/>
            <a:ext cx="2089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600" kern="1200" dirty="0" smtClean="0">
                <a:solidFill>
                  <a:srgbClr val="00B0F0"/>
                </a:solidFill>
                <a:latin typeface="Roboto" panose="020B0604020202020204" charset="0"/>
                <a:ea typeface="Roboto" panose="020B0604020202020204" charset="0"/>
              </a:rPr>
              <a:t>Forrás:</a:t>
            </a:r>
            <a:r>
              <a:rPr lang="hu-HU" altLang="hu-HU" sz="600" kern="1200" dirty="0" smtClean="0">
                <a:solidFill>
                  <a:srgbClr val="00B0F0"/>
                </a:solidFill>
                <a:latin typeface="Roboto" panose="020B0604020202020204" charset="0"/>
                <a:ea typeface="Roboto" panose="020B0604020202020204" charset="0"/>
                <a:hlinkClick r:id="rId8"/>
              </a:rPr>
              <a:t> https://pixabay.com/hu/photos/lufi-%C3%B6r%C3%B6m-sz%C3%B3rakoz%C3%A1s-l%C3%A9gg%C3%B6mb-1707543</a:t>
            </a:r>
            <a:endParaRPr lang="hu-HU" altLang="hu-HU" sz="600" kern="1200" dirty="0" smtClean="0">
              <a:solidFill>
                <a:prstClr val="black"/>
              </a:solidFill>
              <a:latin typeface="Roboto" panose="020B0604020202020204" charset="0"/>
              <a:ea typeface="Roboto" panose="020B0604020202020204" charset="0"/>
            </a:endParaRP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5800" y="1196847"/>
            <a:ext cx="609600" cy="609600"/>
          </a:xfrm>
          <a:prstGeom prst="rect">
            <a:avLst/>
          </a:prstGeom>
        </p:spPr>
      </p:pic>
    </p:spTree>
    <p:extLst>
      <p:ext uri="{BB962C8B-B14F-4D97-AF65-F5344CB8AC3E}">
        <p14:creationId xmlns:p14="http://schemas.microsoft.com/office/powerpoint/2010/main" val="364773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55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Google Shape;145;p23"/>
          <p:cNvSpPr/>
          <p:nvPr/>
        </p:nvSpPr>
        <p:spPr>
          <a:xfrm>
            <a:off x="17" y="0"/>
            <a:ext cx="360363" cy="5143500"/>
          </a:xfrm>
          <a:prstGeom prst="rect">
            <a:avLst/>
          </a:prstGeom>
          <a:solidFill>
            <a:srgbClr val="E51465"/>
          </a:solidFill>
          <a:ln>
            <a:noFill/>
          </a:ln>
        </p:spPr>
        <p:txBody>
          <a:bodyPr spcFirstLastPara="1" lIns="91425" tIns="91425" rIns="91425" bIns="91425" anchor="ctr"/>
          <a:lstStyle/>
          <a:p>
            <a:pPr>
              <a:defRPr/>
            </a:pPr>
            <a:endParaRPr>
              <a:latin typeface="Calibri"/>
              <a:ea typeface="+mn-ea"/>
            </a:endParaRPr>
          </a:p>
        </p:txBody>
      </p:sp>
      <p:sp>
        <p:nvSpPr>
          <p:cNvPr id="70659" name="Google Shape;147;p23"/>
          <p:cNvSpPr txBox="1">
            <a:spLocks noGrp="1"/>
          </p:cNvSpPr>
          <p:nvPr>
            <p:ph type="title"/>
          </p:nvPr>
        </p:nvSpPr>
        <p:spPr>
          <a:xfrm>
            <a:off x="511175" y="4788694"/>
            <a:ext cx="6524625" cy="354806"/>
          </a:xfrm>
        </p:spPr>
        <p:txBody>
          <a:bodyPr anchor="ctr"/>
          <a:lstStyle/>
          <a:p>
            <a:pPr eaLnBrk="1" hangingPunct="1">
              <a:spcBef>
                <a:spcPct val="0"/>
              </a:spcBef>
              <a:spcAft>
                <a:spcPct val="0"/>
              </a:spcAft>
            </a:pPr>
            <a:r>
              <a:rPr lang="hu-HU" altLang="hu-HU" sz="1200" smtClean="0">
                <a:latin typeface="Roboto" charset="0"/>
                <a:cs typeface="Arial" charset="0"/>
                <a:sym typeface="Roboto" charset="0"/>
              </a:rPr>
              <a:t>EFOP-3.3.6-17-2017-00001 Élményből tudást – Természetesen a Mátra Múzeumban</a:t>
            </a:r>
          </a:p>
        </p:txBody>
      </p:sp>
      <p:sp>
        <p:nvSpPr>
          <p:cNvPr id="70660" name="Google Shape;148;p23"/>
          <p:cNvSpPr txBox="1">
            <a:spLocks noGrp="1"/>
          </p:cNvSpPr>
          <p:nvPr>
            <p:ph type="ctrTitle" idx="4294967295"/>
          </p:nvPr>
        </p:nvSpPr>
        <p:spPr>
          <a:xfrm>
            <a:off x="8487848" y="4788694"/>
            <a:ext cx="657225" cy="354806"/>
          </a:xfrm>
        </p:spPr>
        <p:txBody>
          <a:bodyPr anchor="ctr"/>
          <a:lstStyle/>
          <a:p>
            <a:pPr algn="r" eaLnBrk="1" hangingPunct="1">
              <a:buSzPts val="2800"/>
            </a:pPr>
            <a:r>
              <a:rPr lang="hu-HU" altLang="hu-HU" sz="1200" smtClean="0">
                <a:latin typeface="Roboto" charset="0"/>
                <a:cs typeface="Arial" charset="0"/>
                <a:sym typeface="Roboto" charset="0"/>
              </a:rPr>
              <a:t>8.</a:t>
            </a:r>
          </a:p>
        </p:txBody>
      </p:sp>
      <p:sp>
        <p:nvSpPr>
          <p:cNvPr id="70661" name="Szövegdoboz 1"/>
          <p:cNvSpPr txBox="1">
            <a:spLocks noChangeArrowheads="1"/>
          </p:cNvSpPr>
          <p:nvPr/>
        </p:nvSpPr>
        <p:spPr bwMode="auto">
          <a:xfrm>
            <a:off x="1226364" y="303609"/>
            <a:ext cx="770810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Kicsit térj</a:t>
            </a:r>
            <a:r>
              <a:rPr lang="hu-HU" altLang="hu-HU" sz="1800" kern="1200" dirty="0" smtClean="0">
                <a:solidFill>
                  <a:prstClr val="black"/>
                </a:solidFill>
                <a:latin typeface="+mn-lt"/>
                <a:ea typeface="Roboto" panose="020B0604020202020204" charset="0"/>
              </a:rPr>
              <a:t>ü</a:t>
            </a:r>
            <a:r>
              <a:rPr lang="hu-HU" altLang="hu-HU" sz="1800" kern="1200" dirty="0" smtClean="0">
                <a:solidFill>
                  <a:prstClr val="black"/>
                </a:solidFill>
                <a:latin typeface="Roboto" panose="020B0604020202020204" charset="0"/>
                <a:ea typeface="Roboto" panose="020B0604020202020204" charset="0"/>
              </a:rPr>
              <a:t>nk vissza az első feladathoz:</a:t>
            </a:r>
          </a:p>
          <a:p>
            <a:pPr eaLnBrk="1" fontAlgn="base" hangingPunct="1">
              <a:spcBef>
                <a:spcPct val="0"/>
              </a:spcBef>
              <a:spcAft>
                <a:spcPct val="0"/>
              </a:spcAft>
              <a:buClrTx/>
              <a:buFontTx/>
              <a:buNone/>
            </a:pPr>
            <a:r>
              <a:rPr lang="hu-HU" altLang="hu-HU" sz="1800" kern="1200" dirty="0" smtClean="0">
                <a:solidFill>
                  <a:srgbClr val="002060"/>
                </a:solidFill>
                <a:latin typeface="Roboto" panose="020B0604020202020204" charset="0"/>
                <a:ea typeface="Roboto" panose="020B0604020202020204" charset="0"/>
              </a:rPr>
              <a:t>Siker</a:t>
            </a:r>
            <a:r>
              <a:rPr lang="hu-HU" altLang="hu-HU" sz="1800" kern="1200" dirty="0">
                <a:solidFill>
                  <a:srgbClr val="002060"/>
                </a:solidFill>
                <a:latin typeface="+mn-lt"/>
                <a:ea typeface="Roboto" panose="020B0604020202020204" charset="0"/>
              </a:rPr>
              <a:t>ü</a:t>
            </a:r>
            <a:r>
              <a:rPr lang="hu-HU" altLang="hu-HU" sz="1800" kern="1200" dirty="0" smtClean="0">
                <a:solidFill>
                  <a:srgbClr val="002060"/>
                </a:solidFill>
                <a:latin typeface="Roboto" panose="020B0604020202020204" charset="0"/>
                <a:ea typeface="Roboto" panose="020B0604020202020204" charset="0"/>
              </a:rPr>
              <a:t>lt kiraknod a helyes szavakat? </a:t>
            </a:r>
          </a:p>
          <a:p>
            <a:pPr eaLnBrk="1" fontAlgn="base" hangingPunct="1">
              <a:spcBef>
                <a:spcPct val="0"/>
              </a:spcBef>
              <a:spcAft>
                <a:spcPct val="0"/>
              </a:spcAft>
              <a:buClrTx/>
              <a:buFontTx/>
              <a:buNone/>
            </a:pPr>
            <a:endParaRPr lang="hu-HU" altLang="hu-HU" sz="1800" kern="1200" dirty="0" smtClean="0">
              <a:solidFill>
                <a:prstClr val="black"/>
              </a:solidFill>
              <a:ea typeface="+mn-ea"/>
            </a:endParaRPr>
          </a:p>
        </p:txBody>
      </p:sp>
      <p:pic>
        <p:nvPicPr>
          <p:cNvPr id="70662" name="Picture 2" descr="https://scontent-vie1-1.xx.fbcdn.net/v/t1.15752-9/90716248_545902922702162_4782675817601695744_n.jpg?_nc_cat=109&amp;_nc_sid=b96e70&amp;_nc_ohc=zDzwdpsM908AX_idxfj&amp;_nc_ht=scontent-vie1-1.xx&amp;oh=7de9b7c81d037707105961a88828f7a6&amp;oe=5EA26AD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379" y="1170920"/>
            <a:ext cx="49879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Szövegdoboz 2"/>
          <p:cNvSpPr txBox="1">
            <a:spLocks noChangeArrowheads="1"/>
          </p:cNvSpPr>
          <p:nvPr/>
        </p:nvSpPr>
        <p:spPr bwMode="auto">
          <a:xfrm>
            <a:off x="6184900" y="2912864"/>
            <a:ext cx="192563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600" kern="1200" dirty="0" smtClean="0">
                <a:solidFill>
                  <a:srgbClr val="00B0F0"/>
                </a:solidFill>
                <a:latin typeface="Roboto" panose="020B0604020202020204" charset="0"/>
                <a:ea typeface="Roboto" panose="020B0604020202020204" charset="0"/>
              </a:rPr>
              <a:t>Forrás: saját</a:t>
            </a:r>
          </a:p>
        </p:txBody>
      </p:sp>
      <p:sp>
        <p:nvSpPr>
          <p:cNvPr id="70664" name="Szövegdoboz 3"/>
          <p:cNvSpPr txBox="1">
            <a:spLocks noChangeArrowheads="1"/>
          </p:cNvSpPr>
          <p:nvPr/>
        </p:nvSpPr>
        <p:spPr bwMode="auto">
          <a:xfrm>
            <a:off x="1133475" y="3441059"/>
            <a:ext cx="72580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rgbClr val="000000"/>
              </a:buClr>
              <a:buFont typeface="Arial" charset="0"/>
              <a:defRPr sz="1400">
                <a:solidFill>
                  <a:srgbClr val="000000"/>
                </a:solidFill>
                <a:latin typeface="Arial"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cs typeface="Arial" charset="0"/>
                <a:sym typeface="Arial" charset="0"/>
              </a:defRPr>
            </a:lvl9pPr>
          </a:lstStyle>
          <a:p>
            <a:pPr eaLnBrk="1" fontAlgn="base" hangingPunct="1">
              <a:spcBef>
                <a:spcPct val="0"/>
              </a:spcBef>
              <a:spcAft>
                <a:spcPct val="0"/>
              </a:spcAft>
              <a:buClrTx/>
              <a:buFontTx/>
              <a:buNone/>
            </a:pPr>
            <a:r>
              <a:rPr lang="hu-HU" altLang="hu-HU" sz="1800" kern="1200" dirty="0" smtClean="0">
                <a:solidFill>
                  <a:srgbClr val="002060"/>
                </a:solidFill>
                <a:latin typeface="Roboto" panose="020B0604020202020204" charset="0"/>
                <a:ea typeface="Roboto" panose="020B0604020202020204" charset="0"/>
              </a:rPr>
              <a:t>Mit jelentenek ezek a szavak?</a:t>
            </a:r>
            <a:endParaRPr lang="hu-HU" altLang="hu-HU" sz="1800" kern="1200" dirty="0" smtClean="0">
              <a:solidFill>
                <a:prstClr val="black"/>
              </a:solidFill>
              <a:latin typeface="Roboto" panose="020B0604020202020204" charset="0"/>
              <a:ea typeface="Roboto" panose="020B0604020202020204" charset="0"/>
            </a:endParaRPr>
          </a:p>
          <a:p>
            <a:pPr eaLnBrk="1" fontAlgn="base" hangingPunct="1">
              <a:spcBef>
                <a:spcPct val="0"/>
              </a:spcBef>
              <a:spcAft>
                <a:spcPct val="0"/>
              </a:spcAft>
              <a:buClrTx/>
              <a:buFontTx/>
              <a:buNone/>
            </a:pPr>
            <a:r>
              <a:rPr lang="hu-HU" altLang="hu-HU" sz="1800" kern="1200" dirty="0" smtClean="0">
                <a:solidFill>
                  <a:prstClr val="black"/>
                </a:solidFill>
                <a:latin typeface="Roboto" panose="020B0604020202020204" charset="0"/>
                <a:ea typeface="Roboto" panose="020B0604020202020204" charset="0"/>
              </a:rPr>
              <a:t>Az anyagok halmazállapotai. A világunkban minden anyagból van, amik lehetnek: folyékony, szilárd vagy légnem</a:t>
            </a:r>
            <a:r>
              <a:rPr lang="hu-HU" altLang="hu-HU" sz="1800" kern="1200" dirty="0" smtClean="0">
                <a:solidFill>
                  <a:prstClr val="black"/>
                </a:solidFill>
                <a:latin typeface="+mn-lt"/>
                <a:ea typeface="Roboto" panose="020B0604020202020204" charset="0"/>
              </a:rPr>
              <a:t>ű</a:t>
            </a:r>
            <a:r>
              <a:rPr lang="hu-HU" altLang="hu-HU" sz="1800" kern="1200" dirty="0" smtClean="0">
                <a:solidFill>
                  <a:prstClr val="black"/>
                </a:solidFill>
                <a:latin typeface="Roboto" panose="020B0604020202020204" charset="0"/>
                <a:ea typeface="Roboto" panose="020B0604020202020204" charset="0"/>
              </a:rPr>
              <a:t> halmazállapotban. </a:t>
            </a:r>
          </a:p>
          <a:p>
            <a:pPr eaLnBrk="1" fontAlgn="base" hangingPunct="1">
              <a:spcBef>
                <a:spcPct val="0"/>
              </a:spcBef>
              <a:spcAft>
                <a:spcPct val="0"/>
              </a:spcAft>
              <a:buClrTx/>
              <a:buFontTx/>
              <a:buNone/>
            </a:pPr>
            <a:endParaRPr lang="hu-HU" altLang="hu-HU" sz="1800" kern="1200" dirty="0" smtClean="0">
              <a:solidFill>
                <a:prstClr val="black"/>
              </a:solidFill>
              <a:ea typeface="+mn-ea"/>
            </a:endParaRPr>
          </a:p>
        </p:txBody>
      </p:sp>
      <p:pic>
        <p:nvPicPr>
          <p:cNvPr id="2" name="Rögzített ha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6750" y="922139"/>
            <a:ext cx="609600" cy="609600"/>
          </a:xfrm>
          <a:prstGeom prst="rect">
            <a:avLst/>
          </a:prstGeom>
        </p:spPr>
      </p:pic>
    </p:spTree>
    <p:extLst>
      <p:ext uri="{BB962C8B-B14F-4D97-AF65-F5344CB8AC3E}">
        <p14:creationId xmlns:p14="http://schemas.microsoft.com/office/powerpoint/2010/main" val="204231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2577"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6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8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0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1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2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3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4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5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6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7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8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9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0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34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35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Simple Ligh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3466</TotalTime>
  <Words>2307</Words>
  <Application>Microsoft Office PowerPoint</Application>
  <PresentationFormat>Diavetítés a képernyőre (16:9 oldalarány)</PresentationFormat>
  <Paragraphs>331</Paragraphs>
  <Slides>43</Slides>
  <Notes>43</Notes>
  <HiddenSlides>0</HiddenSlides>
  <MMClips>43</MMClips>
  <ScaleCrop>false</ScaleCrop>
  <HeadingPairs>
    <vt:vector size="6" baseType="variant">
      <vt:variant>
        <vt:lpstr>Használt betűtípusok</vt:lpstr>
      </vt:variant>
      <vt:variant>
        <vt:i4>6</vt:i4>
      </vt:variant>
      <vt:variant>
        <vt:lpstr>Téma</vt:lpstr>
      </vt:variant>
      <vt:variant>
        <vt:i4>28</vt:i4>
      </vt:variant>
      <vt:variant>
        <vt:lpstr>Diacímek</vt:lpstr>
      </vt:variant>
      <vt:variant>
        <vt:i4>43</vt:i4>
      </vt:variant>
    </vt:vector>
  </HeadingPairs>
  <TitlesOfParts>
    <vt:vector size="77" baseType="lpstr">
      <vt:lpstr>Arial</vt:lpstr>
      <vt:lpstr>Algerian</vt:lpstr>
      <vt:lpstr>Wingdings</vt:lpstr>
      <vt:lpstr>Roboto</vt:lpstr>
      <vt:lpstr>Courier New</vt:lpstr>
      <vt:lpstr>Calibri</vt:lpstr>
      <vt:lpstr>Simple Light</vt:lpstr>
      <vt:lpstr>2_Simple Light</vt:lpstr>
      <vt:lpstr>1_Simple Light</vt:lpstr>
      <vt:lpstr>3_Simple Light</vt:lpstr>
      <vt:lpstr>4_Simple Light</vt:lpstr>
      <vt:lpstr>5_Simple Light</vt:lpstr>
      <vt:lpstr>6_Simple Light</vt:lpstr>
      <vt:lpstr>7_Simple Light</vt:lpstr>
      <vt:lpstr>8_Simple Light</vt:lpstr>
      <vt:lpstr>9_Simple Light</vt:lpstr>
      <vt:lpstr>10_Simple Light</vt:lpstr>
      <vt:lpstr>11_Simple Light</vt:lpstr>
      <vt:lpstr>13_Simple Light</vt:lpstr>
      <vt:lpstr>16_Simple Light</vt:lpstr>
      <vt:lpstr>18_Simple Light</vt:lpstr>
      <vt:lpstr>20_Simple Light</vt:lpstr>
      <vt:lpstr>21_Simple Light</vt:lpstr>
      <vt:lpstr>22_Simple Light</vt:lpstr>
      <vt:lpstr>23_Simple Light</vt:lpstr>
      <vt:lpstr>24_Simple Light</vt:lpstr>
      <vt:lpstr>25_Simple Light</vt:lpstr>
      <vt:lpstr>26_Simple Light</vt:lpstr>
      <vt:lpstr>27_Simple Light</vt:lpstr>
      <vt:lpstr>28_Simple Light</vt:lpstr>
      <vt:lpstr>29_Simple Light</vt:lpstr>
      <vt:lpstr>30_Simple Light</vt:lpstr>
      <vt:lpstr>34_Simple Light</vt:lpstr>
      <vt:lpstr>35_Simple Light</vt:lpstr>
      <vt:lpstr>Élményből tudást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lpstr>EFOP-3.3.6-17-2017-00001 Élményből tudást – Természetesen a Mátra Múzeumban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Élményből tudást Természetesen a Mátra Múzeumban</dc:title>
  <dc:creator>File Tibor</dc:creator>
  <cp:lastModifiedBy>elmenykozpont4@outlook.hu</cp:lastModifiedBy>
  <cp:revision>310</cp:revision>
  <dcterms:modified xsi:type="dcterms:W3CDTF">2021-01-20T09:03:00Z</dcterms:modified>
</cp:coreProperties>
</file>