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9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0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1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2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4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5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6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7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8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9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30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1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768" r:id="rId3"/>
    <p:sldMasterId id="2147484080" r:id="rId4"/>
    <p:sldMasterId id="2147484092" r:id="rId5"/>
    <p:sldMasterId id="2147484104" r:id="rId6"/>
    <p:sldMasterId id="2147484116" r:id="rId7"/>
    <p:sldMasterId id="2147484128" r:id="rId8"/>
    <p:sldMasterId id="2147484140" r:id="rId9"/>
    <p:sldMasterId id="2147484152" r:id="rId10"/>
    <p:sldMasterId id="2147484164" r:id="rId11"/>
    <p:sldMasterId id="2147484176" r:id="rId12"/>
    <p:sldMasterId id="2147484188" r:id="rId13"/>
    <p:sldMasterId id="2147484200" r:id="rId14"/>
    <p:sldMasterId id="2147484212" r:id="rId15"/>
    <p:sldMasterId id="2147484224" r:id="rId16"/>
    <p:sldMasterId id="2147484236" r:id="rId17"/>
    <p:sldMasterId id="2147484248" r:id="rId18"/>
    <p:sldMasterId id="2147484260" r:id="rId19"/>
    <p:sldMasterId id="2147484272" r:id="rId20"/>
    <p:sldMasterId id="2147484284" r:id="rId21"/>
    <p:sldMasterId id="2147484296" r:id="rId22"/>
    <p:sldMasterId id="2147484308" r:id="rId23"/>
    <p:sldMasterId id="2147484320" r:id="rId24"/>
    <p:sldMasterId id="2147484332" r:id="rId25"/>
    <p:sldMasterId id="2147484344" r:id="rId26"/>
    <p:sldMasterId id="2147484356" r:id="rId27"/>
    <p:sldMasterId id="2147484368" r:id="rId28"/>
    <p:sldMasterId id="2147484380" r:id="rId29"/>
    <p:sldMasterId id="2147484392" r:id="rId30"/>
    <p:sldMasterId id="2147484404" r:id="rId31"/>
    <p:sldMasterId id="2147484416" r:id="rId32"/>
  </p:sldMasterIdLst>
  <p:notesMasterIdLst>
    <p:notesMasterId r:id="rId70"/>
  </p:notesMasterIdLst>
  <p:sldIdLst>
    <p:sldId id="256" r:id="rId33"/>
    <p:sldId id="362" r:id="rId34"/>
    <p:sldId id="319" r:id="rId35"/>
    <p:sldId id="400" r:id="rId36"/>
    <p:sldId id="366" r:id="rId37"/>
    <p:sldId id="365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8" r:id="rId66"/>
    <p:sldId id="369" r:id="rId67"/>
    <p:sldId id="368" r:id="rId68"/>
    <p:sldId id="399" r:id="rId69"/>
  </p:sldIdLst>
  <p:sldSz cx="9144000" cy="5143500" type="screen16x9"/>
  <p:notesSz cx="6858000" cy="9144000"/>
  <p:embeddedFontLst>
    <p:embeddedFont>
      <p:font typeface="Andalus" charset="0"/>
      <p:regular r:id="rId71"/>
    </p:embeddedFont>
    <p:embeddedFont>
      <p:font typeface="Roboto" charset="0"/>
      <p:regular r:id="rId72"/>
      <p:bold r:id="rId73"/>
      <p:italic r:id="rId74"/>
      <p:boldItalic r:id="rId75"/>
    </p:embeddedFont>
    <p:embeddedFont>
      <p:font typeface="Calibri" pitchFamily="3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7">
          <p15:clr>
            <a:srgbClr val="A4A3A4"/>
          </p15:clr>
        </p15:guide>
        <p15:guide id="2" pos="227">
          <p15:clr>
            <a:srgbClr val="9AA0A6"/>
          </p15:clr>
        </p15:guide>
        <p15:guide id="3" pos="5533">
          <p15:clr>
            <a:srgbClr val="9AA0A6"/>
          </p15:clr>
        </p15:guide>
        <p15:guide id="4" orient="horz" pos="294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16" y="48"/>
      </p:cViewPr>
      <p:guideLst>
        <p:guide orient="horz" pos="227"/>
        <p:guide orient="horz" pos="2948"/>
        <p:guide pos="227"/>
        <p:guide pos="55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76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slide" Target="slides/slide34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9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font" Target="fonts/font2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2471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172b6f91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172b6f91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172b6f912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172b6f912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Google Shape;142;g7172b6f912_0_1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Google Shape;143;g7172b6f912_0_18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516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767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599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46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190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651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15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212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671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5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494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3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725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142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48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846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807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998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652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12;p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9DD59C0-D850-4FE3-BE5F-86BBDD243253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8497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812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38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134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552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187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752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358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965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940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0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15;p3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D368A7E7-0DE9-4E2F-8E70-7BDC3A6C5930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7561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341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246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148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002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90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972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252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461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73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1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E942449C-A7F5-4ACF-A963-44C8B6AC832C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56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487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240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93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0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434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861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800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18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029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3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24;p5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9C970697-0727-473B-B557-E0C8DCE7C6FB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821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307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636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747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07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29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300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434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398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398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0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27;p6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3068B1AB-037C-4D94-B31B-09FD71A6CDE8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167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86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714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588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913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20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289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234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800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522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5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31;p7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310EF1A-31F4-4EB3-8A20-C6CBDEA058C3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4891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292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817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550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628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774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796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757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943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342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1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155B657-00FC-48F3-9BD4-CC66F62C0686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25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004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712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164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122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398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8883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443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114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978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39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hu-HU" altLang="hu-HU" kern="1200" smtClean="0">
              <a:solidFill>
                <a:srgbClr val="000000"/>
              </a:solidFill>
              <a:ea typeface="+mn-ea"/>
              <a:cs typeface="Arial" pitchFamily="34" charset="0"/>
              <a:sym typeface="Arial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D0C4C061-A751-4117-939F-9A1D97195155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6386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799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90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663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608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10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716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23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124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414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1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43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3082ACEA-6DA3-440A-96B6-8E19BDD49872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666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538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330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991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9220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399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862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000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152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791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5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7;p11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DDDC690-AFA4-47E5-8ECD-259B7DEC331B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29481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0901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84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476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660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4797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846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359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345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2228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7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;p1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E6A4D3A-21D8-4DA4-8017-A604BE962D6B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77150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534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5962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4501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561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331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4045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4607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235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2318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24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12;p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B3BF30E-2293-45B5-B7BB-063AEA17986A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87208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6212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312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1683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2097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85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1549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65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671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840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0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15;p3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512DC9B-B82A-4576-B087-D3033EA92B0F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7913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490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935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621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590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799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23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81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153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001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32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EF2FCD8-0C39-480A-8355-4E6EF2A7C996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18027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239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347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7690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7450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3900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8263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9604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241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4580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71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24;p5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FCCE360-4176-422C-8FF3-05760848533F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20380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3099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7452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059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9052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7735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2823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900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1333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0222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66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27;p6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E6D9615-ACA2-4EA2-98B5-48CA536360B7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83984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1177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285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621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0825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913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7578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0359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73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766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51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31;p7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0036F0F-0834-4BD5-A2C2-24FF99CF1060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9326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190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630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9645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243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9884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165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2297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0919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7702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21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4604BBE-1AE5-45DA-BB50-B479FE361B6A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57147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3983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3580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511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0693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87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5377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981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7424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997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1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hu-HU" altLang="hu-HU" kern="1200" smtClean="0">
              <a:solidFill>
                <a:srgbClr val="000000"/>
              </a:solidFill>
              <a:ea typeface="+mn-ea"/>
              <a:cs typeface="Arial" pitchFamily="34" charset="0"/>
              <a:sym typeface="Arial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6AA99D57-1C30-429B-ACA6-D55E3727F713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36483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430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2433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1914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9629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4205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4529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5684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6747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7214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60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43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90C5C66C-8043-495D-8474-B330332DC560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60471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3362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1144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5371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8088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047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2796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06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8945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440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75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7;p11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0F46727-16CC-415C-8577-CBF8C537DA87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4177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705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08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991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7911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4387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225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0242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6148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9003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29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12;p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B3BF30E-2293-45B5-B7BB-063AEA17986A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92293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6776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3841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8770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55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6383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1688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3320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8003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1372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7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15;p3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512DC9B-B82A-4576-B087-D3033EA92B0F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41227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363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3486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4609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9051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8785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7609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0916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1984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5132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5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EF2FCD8-0C39-480A-8355-4E6EF2A7C996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53567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4152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8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24;p5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FCCE360-4176-422C-8FF3-05760848533F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556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27;p6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E6D9615-ACA2-4EA2-98B5-48CA536360B7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497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31;p7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0036F0F-0834-4BD5-A2C2-24FF99CF1060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877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4604BBE-1AE5-45DA-BB50-B479FE361B6A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55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hu-HU" altLang="hu-HU" kern="1200" smtClean="0">
              <a:solidFill>
                <a:srgbClr val="000000"/>
              </a:solidFill>
              <a:ea typeface="+mn-ea"/>
              <a:cs typeface="Arial" pitchFamily="34" charset="0"/>
              <a:sym typeface="Arial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6AA99D57-1C30-429B-ACA6-D55E3727F713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417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43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90C5C66C-8043-495D-8474-B330332DC560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815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7;p11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0F46727-16CC-415C-8577-CBF8C537DA87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647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;p1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10988BD1-1E55-4CC3-BF46-C6420CCE4200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7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12;p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9F68E17-BF20-468C-98B0-4786240ADD42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689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15;p3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3F987165-FE02-4A96-B8F4-BD2413337A99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29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9D27494-8879-4304-BC5C-CFF297CADCB9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909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24;p5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2C08640-EA19-4579-859D-19FFC53DB892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085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27;p6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C2FD4E39-28A8-4391-900E-9FC3D44D3DCC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618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31;p7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A398738-FA7B-4466-BB30-70CF76A8FA8C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85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513E343-9544-442D-BAAF-B484094E0A2F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058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hu-HU" altLang="hu-HU" kern="1200" smtClean="0">
              <a:solidFill>
                <a:srgbClr val="000000"/>
              </a:solidFill>
              <a:ea typeface="+mn-ea"/>
              <a:sym typeface="Arial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B477EBF-546F-4361-9010-D076437230C3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884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43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C3FC418B-8530-4562-8DBA-C1481D2F8A06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943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7;p11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E92DA0E5-CF04-4C47-994A-0BEE65DF274F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682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;p1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>
              <a:buClrTx/>
              <a:buFontTx/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B0E9C29E-D290-4F24-93D6-4027CACD2CF2}" type="slidenum">
              <a:rPr lang="h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004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39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87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63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91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9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07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564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0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938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91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4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676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75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59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43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35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91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87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779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43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02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700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79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5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07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21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68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0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84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42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119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476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541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0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285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44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099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758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321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609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72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463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295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7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79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72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24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38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30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55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8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07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85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11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5295"/>
            <a:ext cx="852170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charset="0"/>
            </a:endParaRPr>
          </a:p>
        </p:txBody>
      </p:sp>
      <p:sp>
        <p:nvSpPr>
          <p:cNvPr id="3075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6"/>
            <a:ext cx="8521700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charset="0"/>
            </a:endParaRPr>
          </a:p>
        </p:txBody>
      </p:sp>
      <p:sp>
        <p:nvSpPr>
          <p:cNvPr id="3076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3613" y="4663681"/>
            <a:ext cx="5492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itchFamily="34" charset="0"/>
              <a:buNone/>
              <a:defRPr sz="1000">
                <a:solidFill>
                  <a:srgbClr val="595959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DB548-9F92-439C-81FB-DFC7FDEA1D46}" type="slidenum">
              <a:rPr lang="hu-HU" altLang="hu-HU" kern="1200"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5694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076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94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788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34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04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21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7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7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98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50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5295"/>
            <a:ext cx="852170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6"/>
            <a:ext cx="8521700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3505" y="4663681"/>
            <a:ext cx="5492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itchFamily="34" charset="0"/>
              <a:buNone/>
              <a:defRPr sz="1000">
                <a:solidFill>
                  <a:srgbClr val="595959"/>
                </a:solidFill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7B7DA-0343-480F-A613-77C5275C98CA}" type="slidenum">
              <a:rPr lang="hu-HU" altLang="hu-HU" kern="1200">
                <a:latin typeface="Arial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 kern="120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92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81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86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38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5295"/>
            <a:ext cx="852170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6"/>
            <a:ext cx="8521700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557" y="4663681"/>
            <a:ext cx="5492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itchFamily="34" charset="0"/>
              <a:buNone/>
              <a:defRPr sz="1000">
                <a:solidFill>
                  <a:srgbClr val="595959"/>
                </a:solidFill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7B7DA-0343-480F-A613-77C5275C98CA}" type="slidenum">
              <a:rPr lang="hu-HU" altLang="hu-HU" kern="1200">
                <a:latin typeface="Arial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 kern="120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038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5294"/>
            <a:ext cx="852170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pitchFamily="34" charset="0"/>
            </a:endParaRPr>
          </a:p>
        </p:txBody>
      </p:sp>
      <p:sp>
        <p:nvSpPr>
          <p:cNvPr id="5123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smtClean="0">
              <a:sym typeface="Arial" pitchFamily="34" charset="0"/>
            </a:endParaRPr>
          </a:p>
        </p:txBody>
      </p:sp>
      <p:sp>
        <p:nvSpPr>
          <p:cNvPr id="5124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89" y="4663679"/>
            <a:ext cx="5492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itchFamily="34" charset="0"/>
              <a:buNone/>
              <a:defRPr sz="1000" smtClean="0">
                <a:solidFill>
                  <a:srgbClr val="595959"/>
                </a:solidFill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B5CE67-CACE-482C-8F8E-DA7C39A5D05D}" type="slidenum">
              <a:rPr lang="hu-HU" altLang="hu-HU" kern="1200">
                <a:latin typeface="Arial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 kern="120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10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9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43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0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75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https://hu.wikipedia.org/wiki/F%C3%A1jl:Atmosphere_layers-hu.svg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https://pixabay.com/hu/photos/felh%C5%91-sz%C3%ADv-felh%C5%91k-sz%C3%ADv-sz%C3%ADv-felh%C5%91-3940561/" TargetMode="Externa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hyperlink" Target="https://pixnio.com/hu/tajak/eg/termeszet-meteorologia-magas-eg-hangulat-felhos-felho" TargetMode="Externa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hu/photos/a-cumulus-nimbus-felh%C5%91-feh%C3%A9r-nagy-491106/" TargetMode="External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17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hyperlink" Target="https://pixabay.com/hu/photos/cirrus-felh%C5%91k-felh%C5%91k-k%C3%A9k-%C3%A9g-felh%C5%91-207534/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16.jpeg"/><Relationship Id="rId10" Type="http://schemas.openxmlformats.org/officeDocument/2006/relationships/hyperlink" Target="https://hu.m.wikipedia.org/wiki/F%C3%A1jl:CirrostratusUndulatusField.jpg" TargetMode="Externa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hyperlink" Target="https://pixnio.com/hu/hatterkepek/road-nyari-szezonban-fak-fak-viragok-kod" TargetMode="Externa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q8YfHQyA3h0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hyperlink" Target="https://pixabay.com/hu/photos/csepp-v%C3%ADzzel-es%C5%91-t%C3%A1bl%C3%A1zat-id%C5%91j%C3%A1r%C3%A1s-909130/" TargetMode="Externa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0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hyperlink" Target="https://hu.wikipedia.org/wiki/H%C3%B3#/media/F%C3%A1jl:SnowflakesWilsonBentley.jpg" TargetMode="Externa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4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6.xml"/><Relationship Id="rId7" Type="http://schemas.openxmlformats.org/officeDocument/2006/relationships/image" Target="../media/image3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hyperlink" Target="https://hu.m.wikipedia.org/wiki/F%C3%A1jl:Welwitschia_mirabilis(1).jpg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7.xml"/><Relationship Id="rId7" Type="http://schemas.openxmlformats.org/officeDocument/2006/relationships/image" Target="../media/image3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hyperlink" Target="https://unsplash.com/photos/hSPVuakrJqs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8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9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0.xml"/><Relationship Id="rId7" Type="http://schemas.openxmlformats.org/officeDocument/2006/relationships/image" Target="../media/image3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hyperlink" Target="https://pixabay.com/hu/photos/r%C3%A9t-hegyi-domb-95724/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2NB7DfIcftI" TargetMode="External"/><Relationship Id="rId13" Type="http://schemas.openxmlformats.org/officeDocument/2006/relationships/hyperlink" Target="https://hu.wikipedia.org/wiki/F%C3%A1jl:Hail_storm_3.jpg" TargetMode="Externa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21.xml"/><Relationship Id="rId7" Type="http://schemas.openxmlformats.org/officeDocument/2006/relationships/hyperlink" Target="https://unsplash.com/photos/3tzT8_Jv43s" TargetMode="External"/><Relationship Id="rId12" Type="http://schemas.openxmlformats.org/officeDocument/2006/relationships/image" Target="../media/image32.jpeg"/><Relationship Id="rId17" Type="http://schemas.openxmlformats.org/officeDocument/2006/relationships/hyperlink" Target="https://hu.m.wikipedia.org/wiki/F%C3%A1jl:Ferguson-slide.jpg" TargetMode="External"/><Relationship Id="rId2" Type="http://schemas.openxmlformats.org/officeDocument/2006/relationships/audio" Target="../media/media33.wav"/><Relationship Id="rId16" Type="http://schemas.openxmlformats.org/officeDocument/2006/relationships/image" Target="../media/image34.jpeg"/><Relationship Id="rId1" Type="http://schemas.microsoft.com/office/2007/relationships/media" Target="../media/media33.wav"/><Relationship Id="rId6" Type="http://schemas.openxmlformats.org/officeDocument/2006/relationships/hyperlink" Target="https://commons.wikimedia.org/wiki/File:Belv%C3%ADz_-_panoramio_(1).jpg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9.jpeg"/><Relationship Id="rId15" Type="http://schemas.openxmlformats.org/officeDocument/2006/relationships/hyperlink" Target="https://pixabay.com/hu/photos/iv%C3%B3v%C3%ADz-galamb-mad%C3%A1r-sz%C3%A1rnyasvad-381802/" TargetMode="External"/><Relationship Id="rId10" Type="http://schemas.openxmlformats.org/officeDocument/2006/relationships/hyperlink" Target="https://pixabay.com/hu/photos/asz%C3%A1ly-repedezett-f%C3%B6ld-sz%C3%A1raz-f%C3%B6ld-19478/" TargetMode="External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30.jpeg"/><Relationship Id="rId1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2.xml"/><Relationship Id="rId7" Type="http://schemas.openxmlformats.org/officeDocument/2006/relationships/image" Target="../media/image3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hyperlink" Target="https://hu.m.wikipedia.org/wiki/F%C3%A1jl:Watercyclehungarianhigh.jpg" TargetMode="External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1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https://pixabay.com/hu/photos/planet-csillag%C3%A1szat-l%C3%A9gk%C3%B6r-hold-4263672/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https://pixabay.com/hu/illustrations/f%C3%B6ldgoly%C3%B3-csillag%C3%A1szat-l%C3%A9gk%C3%B6r-el%C5%91re-1849404/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619100" y="360000"/>
            <a:ext cx="7524900" cy="12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latin typeface="Roboto"/>
                <a:ea typeface="Roboto"/>
                <a:cs typeface="Roboto"/>
                <a:sym typeface="Roboto"/>
              </a:rPr>
              <a:t>Élményből tudást Természetesen</a:t>
            </a:r>
            <a:br>
              <a:rPr lang="hu" sz="3600">
                <a:latin typeface="Roboto"/>
                <a:ea typeface="Roboto"/>
                <a:cs typeface="Roboto"/>
                <a:sym typeface="Roboto"/>
              </a:rPr>
            </a:br>
            <a:r>
              <a:rPr lang="hu" sz="3600">
                <a:latin typeface="Roboto"/>
                <a:ea typeface="Roboto"/>
                <a:cs typeface="Roboto"/>
                <a:sym typeface="Roboto"/>
              </a:rPr>
              <a:t>a Mátra Múzeumban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47" y="360000"/>
            <a:ext cx="895225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608825" y="4680000"/>
            <a:ext cx="47904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</a:t>
            </a:r>
            <a:br>
              <a:rPr lang="hu" sz="1200">
                <a:latin typeface="Roboto"/>
                <a:ea typeface="Roboto"/>
                <a:cs typeface="Roboto"/>
                <a:sym typeface="Roboto"/>
              </a:rPr>
            </a:br>
            <a:r>
              <a:rPr lang="hu" sz="1200">
                <a:latin typeface="Roboto"/>
                <a:ea typeface="Roboto"/>
                <a:cs typeface="Roboto"/>
                <a:sym typeface="Roboto"/>
              </a:rPr>
              <a:t>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746" y="1833962"/>
            <a:ext cx="4790399" cy="331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2950" y="1343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9.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 descr="Fájl:Atmosphere layers-hu.sv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"/>
            <a:ext cx="9735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333500" y="4492824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>
                <a:latin typeface="Roboto" panose="020B0604020202020204" charset="0"/>
                <a:ea typeface="Roboto" panose="020B0604020202020204" charset="0"/>
                <a:hlinkClick r:id="rId6"/>
              </a:rPr>
              <a:t>https://hu.wikipedia.org/wiki/F%C3%A1jl:Atmosphere_layers-hu.svg</a:t>
            </a:r>
            <a:endParaRPr lang="hu-HU" sz="7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24000" y="257175"/>
            <a:ext cx="68484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A légkör k</a:t>
            </a:r>
            <a:r>
              <a:rPr lang="hu-HU" sz="16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lönböző rétegekből áll. Majdnem minden időjárási jelenség a légkörnek abban a rétegében alakul ki, ami a legközelebb van a Föld felszínéhez (troposzféra). Ez meglehetősen vékony réteget jelent: ha a Földet alma nagyságúnak képzelnénk el, akkor ez a réteg vékonyabb lenne, mint az alma héja. 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Ebben a rétegben található az összes felhő, vihar, szél, eső, jégeső és hó, ami az időjárást alkotja. E réteg felső részében h</a:t>
            </a:r>
            <a:r>
              <a:rPr lang="hu-HU" sz="1600" dirty="0" smtClean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vösebb van. </a:t>
            </a: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Minél távolabb ker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nk a földfelszíntől, annál ritkább lesz a levegő (kevesebb levegőrészecskékkel „találkozunk”). Már 7-8 km-es magasságban oxigénpalackot kell viselnie a hegymászóknak, hogy hozzájussanak a légzéshez sz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kséges oxigénhez.</a:t>
            </a: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1050" y="1171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0450" name="Picture 2" descr="Felhő, Szív, Felhők Szív, Szív Felhő, Szerelem, Sk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06" y="1152526"/>
            <a:ext cx="3095295" cy="20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43150" y="381000"/>
            <a:ext cx="4171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Miből állnak a felhők?</a:t>
            </a:r>
            <a:endParaRPr lang="hu-HU" sz="2000" b="1" dirty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62375" y="971550"/>
            <a:ext cx="52006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Mivel olyan könnyedén siklanak az égen, sokan azt gondolják, hogy vízgőzből állnak. De ha ez így lenne, akkor semmiképpen nem látnánk őket, hiszen a vízgőz  láthatatlan. A felhők finom vízcseppekből és jégkristályokból is állhatnak.</a:t>
            </a:r>
            <a:r>
              <a:rPr lang="hu-HU" sz="1800" dirty="0"/>
              <a:t> </a:t>
            </a:r>
            <a:r>
              <a:rPr lang="hu-HU" sz="1800" i="1" dirty="0">
                <a:latin typeface="Roboto" panose="020B0604020202020204" charset="0"/>
                <a:ea typeface="Roboto" panose="020B0604020202020204" charset="0"/>
              </a:rPr>
              <a:t>A felhő tulajdonképpen levegőben lebegő vízcseppek és jégszemcsék </a:t>
            </a:r>
            <a:r>
              <a:rPr lang="hu-HU" sz="1800" i="1" dirty="0" smtClean="0">
                <a:latin typeface="Roboto" panose="020B0604020202020204" charset="0"/>
                <a:ea typeface="Roboto" panose="020B0604020202020204" charset="0"/>
              </a:rPr>
              <a:t>halmaza. 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Elképzelhetetlen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 sok ilyen apró csepp és kristály alkot egy felhőt.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6106" y="3338213"/>
            <a:ext cx="3381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https://pixabay.com/hu/photos/felh%C5%91-sz%C3%ADv-felh%C5%91k-sz%C3%ADv-sz%C3%ADv-felh%C5%91-3940561/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33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71525" y="333375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Hogyan keletkeznek a felhők?</a:t>
            </a:r>
            <a:endParaRPr lang="hu-HU" sz="2800" b="1" dirty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2926" y="1483790"/>
            <a:ext cx="39147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felhők annak a szemmel látható jelei, hogy </a:t>
            </a:r>
            <a:r>
              <a:rPr lang="hu-HU" sz="1800" i="1" dirty="0" smtClean="0">
                <a:latin typeface="Roboto" panose="020B0604020202020204" charset="0"/>
                <a:ea typeface="Roboto" panose="020B0604020202020204" charset="0"/>
              </a:rPr>
              <a:t>a légkör vizet tartalmaz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napsugarak felmelegítik a vizeket és a szárazföldeket, majd a felől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k érkező hő felmelegíti a felszín közelében a levegőt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670812" y="4366304"/>
            <a:ext cx="2937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+mj-lt"/>
                <a:ea typeface="Roboto" panose="020B0604020202020204" charset="0"/>
              </a:rPr>
              <a:t>Forrás</a:t>
            </a:r>
            <a:r>
              <a:rPr lang="hu-HU" sz="600" dirty="0">
                <a:solidFill>
                  <a:srgbClr val="00B0F0"/>
                </a:solidFill>
                <a:latin typeface="+mj-lt"/>
                <a:ea typeface="Roboto" panose="020B0604020202020204" charset="0"/>
              </a:rPr>
              <a:t>: https://unsplash.com/photos/pXFETxj7lzg </a:t>
            </a:r>
          </a:p>
        </p:txBody>
      </p:sp>
      <p:grpSp>
        <p:nvGrpSpPr>
          <p:cNvPr id="8" name="Csoportba foglalás 7"/>
          <p:cNvGrpSpPr/>
          <p:nvPr/>
        </p:nvGrpSpPr>
        <p:grpSpPr>
          <a:xfrm>
            <a:off x="4677595" y="1356392"/>
            <a:ext cx="4002055" cy="2857467"/>
            <a:chOff x="4677595" y="1356392"/>
            <a:chExt cx="4002055" cy="2857467"/>
          </a:xfrm>
        </p:grpSpPr>
        <p:pic>
          <p:nvPicPr>
            <p:cNvPr id="6146" name="Picture 2" descr="üres tengerpart közelében sokemeletes épü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595" y="1356392"/>
              <a:ext cx="4002055" cy="2857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 flipV="1">
              <a:off x="5166360" y="2354580"/>
              <a:ext cx="0" cy="75438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256313"/>
              <a:ext cx="304800" cy="950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1920" y="2256312"/>
              <a:ext cx="304800" cy="950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Egyenes összekötő nyíllal 14"/>
            <p:cNvCxnSpPr/>
            <p:nvPr/>
          </p:nvCxnSpPr>
          <p:spPr>
            <a:xfrm flipV="1">
              <a:off x="8237220" y="2399261"/>
              <a:ext cx="0" cy="75438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1050" y="1308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12.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37260" y="666750"/>
            <a:ext cx="7482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i="1" dirty="0" smtClean="0">
                <a:latin typeface="Roboto" panose="020B0604020202020204" charset="0"/>
                <a:ea typeface="Roboto" panose="020B0604020202020204" charset="0"/>
              </a:rPr>
              <a:t>A felmelegedett levegőben a részecskék élénkebben mozognak, eltávolodnak egy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mástól („ritkább” lesz, úgy mondjuk, hogy kisebb lesz a s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r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sége, mint a hideg levegőnek). </a:t>
            </a:r>
            <a:r>
              <a:rPr lang="hu-HU" sz="1800" i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A meleg  levegő éppen ezért felszáll. 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( Képzeld el, hogy mikor a suliban 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ltök az asztalnál sokkal kevesebb helyre van sz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kségetek, mint amikor szaladgáltok.  Éppen ezért általában a tornaterem nagyobb, mint a tanterem.)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1162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Természetesen </a:t>
            </a: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a Mátra Múzeumban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26674" y="309592"/>
            <a:ext cx="7841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i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A légkörben ahogy felfelé haladunk egyre hidegebb van.</a:t>
            </a:r>
            <a:r>
              <a:rPr lang="hu-HU" sz="16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( A troposzféra felső rétegeiben a hőmérséklet jóval fagypont alatt van, akár – 55 °C is lehet.) </a:t>
            </a:r>
          </a:p>
          <a:p>
            <a:pPr>
              <a:lnSpc>
                <a:spcPct val="150000"/>
              </a:lnSpc>
            </a:pPr>
            <a:r>
              <a:rPr lang="hu-HU" sz="1600" i="1" dirty="0" smtClean="0">
                <a:latin typeface="Roboto" panose="020B0604020202020204" charset="0"/>
                <a:ea typeface="Roboto" panose="020B0604020202020204" charset="0"/>
              </a:rPr>
              <a:t>Tehát ahogy a meleg levegő felszáll, a benne levő vízpára is leh</a:t>
            </a:r>
            <a:r>
              <a:rPr lang="hu-HU" sz="1600" i="1" dirty="0" smtClean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i="1" dirty="0" smtClean="0">
                <a:latin typeface="Roboto" panose="020B0604020202020204" charset="0"/>
                <a:ea typeface="Roboto" panose="020B0604020202020204" charset="0"/>
              </a:rPr>
              <a:t>l. 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Amikor leh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l, a pára a levegőben levő láthatatlanul </a:t>
            </a:r>
            <a:r>
              <a:rPr lang="hu-HU" sz="1600" dirty="0" err="1" smtClean="0">
                <a:latin typeface="Roboto" panose="020B0604020202020204" charset="0"/>
                <a:ea typeface="Roboto" panose="020B0604020202020204" charset="0"/>
              </a:rPr>
              <a:t>ici-pici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 (</a:t>
            </a:r>
            <a:r>
              <a:rPr lang="hu-HU" sz="1600" dirty="0" err="1" smtClean="0">
                <a:latin typeface="Roboto" panose="020B0604020202020204" charset="0"/>
                <a:ea typeface="Roboto" panose="020B0604020202020204" charset="0"/>
              </a:rPr>
              <a:t>mikroszkópikus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 méret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) por, f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stszemcsék, vulkáni hamu, sókristályok stb. (úgynevezett kondenzációs magok) fel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letén </a:t>
            </a:r>
            <a:r>
              <a:rPr lang="hu-HU" sz="1600" i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lecsapód</a:t>
            </a:r>
            <a:r>
              <a:rPr lang="hu-HU" sz="1600" i="1" dirty="0" smtClean="0">
                <a:latin typeface="Roboto" panose="020B0604020202020204" charset="0"/>
                <a:ea typeface="Roboto" panose="020B0604020202020204" charset="0"/>
              </a:rPr>
              <a:t>ik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, és ezekkel parányi felhőcseppeket, </a:t>
            </a:r>
            <a:r>
              <a:rPr lang="hu-HU" sz="1600" i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vízcseppeket 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(jégkristályokat) , úgynevezett </a:t>
            </a:r>
            <a:r>
              <a:rPr lang="hu-HU" sz="1600" i="1" dirty="0" smtClean="0">
                <a:latin typeface="Roboto" panose="020B0604020202020204" charset="0"/>
                <a:ea typeface="Roboto" panose="020B0604020202020204" charset="0"/>
              </a:rPr>
              <a:t>felhőelemeke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 képeznek. A kondenzációs magok nélk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l, tehát tökéletesen tiszta levegőben nem alakulhatnának ki a felhők.</a:t>
            </a: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1050" y="73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14.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038225" y="1480242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Amint elég felhőelem képződik, az első felhőfoszlányok fehér ködként láthatóvá válnak a kék égen. 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100" name="Picture 4" descr="természet, meteorológia, magas, ég, hangulat, felhős, felhő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633" y="1206933"/>
            <a:ext cx="3382167" cy="22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65691" y="3465611"/>
            <a:ext cx="2210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https://pixnio.com/hu/tajak/eg/termeszet-meteorologia-magas-eg-hangulat-felhos-felho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7725" y="75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15.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60000" y="422015"/>
            <a:ext cx="8717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u="sng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A felhők 3 fő fajtái:</a:t>
            </a:r>
          </a:p>
          <a:p>
            <a:endParaRPr lang="hu-HU" sz="1800" b="1" i="1" u="sng" dirty="0" smtClean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342900" indent="-342900">
              <a:buFont typeface="Arial"/>
              <a:buAutoNum type="arabicPeriod"/>
            </a:pPr>
            <a:r>
              <a:rPr lang="hu-HU" sz="1800" dirty="0" err="1" smtClean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Cirrus</a:t>
            </a:r>
            <a:r>
              <a:rPr lang="hu-HU" sz="1800" dirty="0" smtClean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 (bárányfelhő)	2. </a:t>
            </a:r>
            <a:r>
              <a:rPr lang="hu-HU" sz="1800" dirty="0" err="1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Cumulus</a:t>
            </a:r>
            <a:r>
              <a:rPr lang="hu-HU" sz="1800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 (gomolyfelhő</a:t>
            </a:r>
            <a:r>
              <a:rPr lang="hu-HU" sz="1800" dirty="0" smtClean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)		3. </a:t>
            </a:r>
            <a:r>
              <a:rPr lang="hu-HU" sz="1800" dirty="0" err="1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Stratus</a:t>
            </a:r>
            <a:r>
              <a:rPr lang="hu-HU" sz="1800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 (réteges)</a:t>
            </a:r>
          </a:p>
          <a:p>
            <a:pPr marL="342900" indent="-342900">
              <a:buFont typeface="Arial"/>
              <a:buAutoNum type="arabicPeriod"/>
            </a:pPr>
            <a:endParaRPr lang="hu-HU" sz="1800" dirty="0">
              <a:solidFill>
                <a:srgbClr val="0070C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342900" indent="-342900">
              <a:buFont typeface="Arial"/>
              <a:buAutoNum type="arabicPeriod"/>
            </a:pPr>
            <a:endParaRPr lang="hu-HU" sz="1800" dirty="0" smtClean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342900" indent="-342900">
              <a:buFont typeface="Arial"/>
              <a:buAutoNum type="arabicPeriod"/>
            </a:pPr>
            <a:endParaRPr lang="hu-HU" sz="1800" dirty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342900" indent="-342900">
              <a:buFont typeface="Arial"/>
              <a:buAutoNum type="arabicPeriod"/>
            </a:pPr>
            <a:endParaRPr lang="hu-HU" sz="1800" dirty="0" smtClean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342900" indent="-342900">
              <a:buFont typeface="Arial"/>
              <a:buAutoNum type="arabicPeriod"/>
            </a:pPr>
            <a:endParaRPr lang="hu-HU" sz="1800" dirty="0" smtClean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19149" y="3229928"/>
            <a:ext cx="7877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i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A felhők vízből vagy jégből állnak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, attól f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ggően, hogy milyen magasan vannak az égen. A magasban lévő felhők jégkristályokból állnak. A középmagasban lévő felhők vízcseppekből és jégkristályokból ép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lnek fel, az alacsonyan lógó felhők csak vízcseppekből állnak.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AutoShape 2" descr="Cirrus Felhők, Felhők, Kék, Ég, Felhő, Vilá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2" name="Picture 4" descr="Cirrus Felhők, Felhők, Kék, Ég, Felhő, Világo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23" y="1618869"/>
            <a:ext cx="1591865" cy="10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19150" y="2702867"/>
            <a:ext cx="177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https://pixabay.com/hu/photos/cirrus-felh%C5%91k-felh%C5%91k-k%C3%A9k-%C3%A9g-felh%C5%91-207534/</a:t>
            </a:r>
            <a:endParaRPr lang="hu-HU" sz="6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475" y="1643079"/>
            <a:ext cx="1560428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695699" y="2718212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https://pixabay.com/hu/photos/a-cumulus-nimbus-felh%C5%91-feh%C3%A9r-nagy-491106/</a:t>
            </a:r>
            <a:endParaRPr lang="hu-HU" sz="6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436" y="1606518"/>
            <a:ext cx="1447925" cy="10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996080" y="2718212"/>
            <a:ext cx="155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Forrás:</a:t>
            </a:r>
            <a:r>
              <a:rPr lang="hu-HU" sz="600" dirty="0" err="1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https</a:t>
            </a:r>
            <a:r>
              <a:rPr lang="hu-HU" sz="6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://</a:t>
            </a:r>
            <a:r>
              <a:rPr lang="hu-HU" sz="600" dirty="0" err="1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hu.m.wikipedia.org</a:t>
            </a:r>
            <a:r>
              <a:rPr lang="hu-HU" sz="6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/</a:t>
            </a:r>
            <a:r>
              <a:rPr lang="hu-HU" sz="600" dirty="0" err="1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wiki</a:t>
            </a:r>
            <a:r>
              <a:rPr lang="hu-HU" sz="6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/F%C3%A1jl:</a:t>
            </a:r>
            <a:r>
              <a:rPr lang="hu-HU" sz="600" dirty="0" err="1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CirrostratusUndulatusField.jpg</a:t>
            </a:r>
            <a:endParaRPr lang="hu-HU" sz="6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0575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16.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95350" y="180975"/>
            <a:ext cx="7200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7030A0"/>
                </a:solidFill>
              </a:rPr>
              <a:t>Mit gondolsz, a teremben tudnál készíteni felhőt?</a:t>
            </a:r>
          </a:p>
          <a:p>
            <a:endParaRPr lang="hu-HU" sz="1800" b="1" dirty="0">
              <a:solidFill>
                <a:srgbClr val="7030A0"/>
              </a:solidFill>
            </a:endParaRPr>
          </a:p>
          <a:p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Tudsz bizony! Végezd el az alábbi kísérletet!</a:t>
            </a:r>
          </a:p>
          <a:p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Sz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kséges eszközök:</a:t>
            </a:r>
          </a:p>
          <a:p>
            <a:endParaRPr lang="hu-HU" sz="1800" dirty="0" smtClean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befőttes 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veg 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g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yufa (kérd felnőtt segítségét!)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f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orró víz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(kérd felnőtt segítségét!)</a:t>
            </a:r>
          </a:p>
          <a:p>
            <a:pPr marL="285750" indent="-285750">
              <a:buFontTx/>
              <a:buChar char="-"/>
            </a:pP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j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égkockák</a:t>
            </a:r>
          </a:p>
          <a:p>
            <a:pPr marL="285750" indent="-285750">
              <a:buFontTx/>
              <a:buChar char="-"/>
            </a:pP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95350" y="2842498"/>
            <a:ext cx="77533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u="sng" dirty="0" smtClean="0">
                <a:latin typeface="Roboto" panose="020B0604020202020204" charset="0"/>
                <a:ea typeface="Roboto" panose="020B0604020202020204" charset="0"/>
              </a:rPr>
              <a:t>Kísérlet menete:</a:t>
            </a:r>
          </a:p>
          <a:p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Egy befőttes 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veget tölts meg félig forró vízzel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(kérd felnőtt segítségét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!). Ezután gyújts meg egy szál gyufát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(kérd felnőtt segítségét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!), fújd el és dobd bele az 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vegbe, majd gyorsan takard el a befőttes 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veg nyílását egy kis zacskó jéggel. Várj 1-2 percet, majd engedd ki a felhőt az 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vegből!</a:t>
            </a:r>
          </a:p>
          <a:p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6775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17.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066799" y="542925"/>
            <a:ext cx="69246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Mi történt?</a:t>
            </a:r>
          </a:p>
          <a:p>
            <a:endParaRPr lang="hu-HU" dirty="0"/>
          </a:p>
          <a:p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Hasonló folyamat játszódik le, mint a természetben: a meleg pára felszáll, ott találkozik a f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strészecskékkel, és a hideg jég miatt a 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fü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strészecskéken lecsapódik, majd felhőt hoz létre.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182102"/>
            <a:ext cx="1724025" cy="230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scontent-vie1-1.xx.fbcdn.net/v/t1.15752-9/92217763_535302794057315_2066960767910936576_n.jpg?_nc_cat=108&amp;_nc_sid=b96e70&amp;_nc_ohc=LmBVIirMGrAAX8RCafG&amp;_nc_ht=scontent-vie1-1.xx&amp;oh=b84c7cb37ec4626a38444e0964794aad&amp;oe=5EACA4C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441" y="2215000"/>
            <a:ext cx="1591733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52850" y="4286220"/>
            <a:ext cx="1257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saját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3425" y="72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1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18.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40975" y="238125"/>
            <a:ext cx="4859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Láttál már közelről felhőt?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Az is láthatott már, aki soha nem </a:t>
            </a:r>
            <a:r>
              <a:rPr lang="hu-HU" sz="16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lt rep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lőn. Elég ködös időben sétálni.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Tudtad?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A köd esetében is hasonló folyamatokról van szó. Ha a levegőben levő vízpára a talaj közelében alkot felhőelemeket, akkor </a:t>
            </a:r>
            <a:r>
              <a:rPr lang="hu-HU" sz="1600" i="1" dirty="0" smtClean="0">
                <a:latin typeface="Roboto" panose="020B0604020202020204" charset="0"/>
                <a:ea typeface="Roboto" panose="020B0604020202020204" charset="0"/>
              </a:rPr>
              <a:t>alacsonyan fekvő felhő 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keletkezik, amit </a:t>
            </a:r>
            <a:r>
              <a:rPr lang="hu-HU" sz="1600" i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köd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nek hívunk. (Olyankor keletkezik, amikor a talaj közelében leh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 a levegő, és a vízpára nagyon kicsi vízcseppekké s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r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södik, és ezek a cseppek a levegőben lebegnek.) Ködben a látótávolság olykor csak 3 méter.</a:t>
            </a:r>
          </a:p>
          <a:p>
            <a:endParaRPr lang="hu-HU" dirty="0"/>
          </a:p>
        </p:txBody>
      </p:sp>
      <p:pic>
        <p:nvPicPr>
          <p:cNvPr id="5122" name="Picture 2" descr="Road, nyári szezonban, fák, fák, virágok, kö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43549" y="1465262"/>
            <a:ext cx="3323549" cy="22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486398" y="3679433"/>
            <a:ext cx="264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https://pixnio.com/hu/hatterkepek/road-nyari-szezonban-fak-fak-viragok-kod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6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-720725"/>
            <a:ext cx="8785225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Google Shape;135;p22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2372873" y="158571"/>
            <a:ext cx="38217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hu" sz="2400" b="1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Ismerd meg környezeted!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2914805" y="731271"/>
            <a:ext cx="27378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Merről fúj a szél</a:t>
            </a:r>
            <a:r>
              <a:rPr lang="hu-HU" sz="1600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? </a:t>
            </a:r>
            <a:endParaRPr lang="hu-HU" sz="1600" dirty="0">
              <a:solidFill>
                <a:srgbClr val="FFFFFF"/>
              </a:solidFill>
              <a:latin typeface="Calibri" panose="020F0502020204030204" pitchFamily="34" charset="0"/>
              <a:ea typeface="Roboto"/>
              <a:cs typeface="Roboto"/>
              <a:sym typeface="Roboto"/>
            </a:endParaRP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Tó vagy tenger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Milyen kemény a „kő”?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Olvadt kőzet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2000" b="1" dirty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Esik?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Ameddig a szem ellát…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Hogy csinálja?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Miért éppen a Föld?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Védjük együtt!</a:t>
            </a:r>
          </a:p>
          <a:p>
            <a:pPr marL="425450" indent="-285750">
              <a:lnSpc>
                <a:spcPct val="150000"/>
              </a:lnSpc>
              <a:buClr>
                <a:srgbClr val="FFFFFF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dirty="0" smtClean="0">
                <a:solidFill>
                  <a:srgbClr val="FFFFFF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Kitalálsz?</a:t>
            </a:r>
          </a:p>
          <a:p>
            <a:pPr marL="425450" indent="-285750">
              <a:lnSpc>
                <a:spcPct val="150000"/>
              </a:lnSpc>
              <a:buSzPts val="1400"/>
              <a:buFont typeface="Wingdings" panose="05000000000000000000" pitchFamily="2" charset="2"/>
              <a:buChar char="q"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3" y="140354"/>
            <a:ext cx="1659497" cy="220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b="1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2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b="1" dirty="0"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507678" y="4920251"/>
            <a:ext cx="18644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2060"/>
                </a:solidFill>
                <a:latin typeface="Calibri" panose="020F0502020204030204" pitchFamily="34" charset="0"/>
                <a:hlinkClick r:id="rId7"/>
              </a:rPr>
              <a:t>https://unsplash.com/photos/q8YfHQyA3h0</a:t>
            </a:r>
            <a:endParaRPr lang="hu-HU" sz="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4850" y="937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19.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Csepp Vízzel, Eső, Táblázat, Időjárás, Esőcsep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186" y="1298417"/>
            <a:ext cx="3717437" cy="241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1463" y="313676"/>
            <a:ext cx="4678723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Hogyan képződik a csapadék?</a:t>
            </a:r>
          </a:p>
          <a:p>
            <a:endParaRPr lang="hu-HU" sz="1800" dirty="0" smtClean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felhők belsejében lévő levegő folyamatosan mozog, közben magával sodorja a vízcseppeket és jégkristályokat. Ezek mozgásuk közben össze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tköznek és egymáshoz tapadnak. A nagyobb cseppek és jégkristályok felsöprik az útjukba ker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lő kisebbeket, míg csak túl nehezek nem lesznek ahhoz, hogy a levegőben maradjanak. Ekkor lehullnak a földre.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173047" y="3714751"/>
            <a:ext cx="3105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https://pixabay.com/hu/photos/csepp-v%C3%ADzzel-es%C5%91-t%C3%A1bl%C3%A1zat-id%C5%91j%C3%A1r%C3%A1s-909130/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1317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114425" y="532730"/>
            <a:ext cx="69723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Tudtad?</a:t>
            </a:r>
          </a:p>
          <a:p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légkörben is előfordul a víz mindhárom halmazállapota. A vízcseppek és jégszemcsék csak felhőben fordulhatnak elő, a vízgőz (a levegő páratartalma) bárhol előfordulhat, de k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lönböző ter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letek felett eltérő mennyiségben (pl. tenger, esőerdő, sivatag). (A légköri víz kb. 13000 km³, 99 %-a a troposzférában van.)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Egy év alatt kb. 40-szer újul meg a légköri vízkészlet, átlagosan 9 napig tartózkodik a légkörben.</a:t>
            </a:r>
          </a:p>
          <a:p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950" y="104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00151" y="309592"/>
            <a:ext cx="65532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légkörből származó nedvesség minden fajtáját összefoglaló néven </a:t>
            </a:r>
            <a:r>
              <a:rPr lang="hu-HU" sz="1800" i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csapadék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nak nevezz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k.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csapadék fajtája attól f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gg, hogy a felhő vízcseppeket, jégkristályokat vagy esetleg mindkettőt tartalmazza-e. 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vékony, alacsonyan szálló felhőkben csak vízcseppek vannak, így azok szemerkélést vagy esőt hozhatnak.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vastagabb felhőkben vízcseppek és jégkristályok is lehetnek, így esőt, havazást, havas esőt okozhatnak.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jégeső a zivatarfelhőkben alakul ki. 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95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22.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181100" y="609600"/>
            <a:ext cx="65151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A felhők anyaga és magassága között szoros kapcsolat van.</a:t>
            </a:r>
          </a:p>
          <a:p>
            <a:pPr>
              <a:lnSpc>
                <a:spcPct val="150000"/>
              </a:lnSpc>
            </a:pPr>
            <a:r>
              <a:rPr lang="hu-HU" sz="1800" i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Magas szint</a:t>
            </a:r>
            <a:r>
              <a:rPr lang="hu-HU" sz="1800" i="1" dirty="0">
                <a:solidFill>
                  <a:srgbClr val="CC0066"/>
                </a:solidFill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i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 felhők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(6 km felett): jégkristályokból állnak.</a:t>
            </a:r>
          </a:p>
          <a:p>
            <a:pPr>
              <a:lnSpc>
                <a:spcPct val="150000"/>
              </a:lnSpc>
            </a:pPr>
            <a:r>
              <a:rPr lang="hu-HU" sz="1800" i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Középszint</a:t>
            </a:r>
            <a:r>
              <a:rPr lang="hu-HU" sz="1800" i="1" dirty="0">
                <a:solidFill>
                  <a:srgbClr val="CC0066"/>
                </a:solidFill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i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 felhők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(2-6 km között): 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jégkristályokból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és túlh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tött vízcseppekből ( amikor a vízcseppek még jóval 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0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°C 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alatt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is folyékony halmazállapotban vannak) állnak.</a:t>
            </a:r>
          </a:p>
          <a:p>
            <a:pPr>
              <a:lnSpc>
                <a:spcPct val="150000"/>
              </a:lnSpc>
            </a:pPr>
            <a:r>
              <a:rPr lang="hu-HU" sz="1800" i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Alacsony szint</a:t>
            </a:r>
            <a:r>
              <a:rPr lang="hu-HU" sz="1800" i="1" dirty="0">
                <a:solidFill>
                  <a:srgbClr val="CC0066"/>
                </a:solidFill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i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ek 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(2 km alatt): főleg vízcseppekből állnak. Csupán a téli hónapokban található benn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>
                <a:latin typeface="Roboto" panose="020B0604020202020204" charset="0"/>
                <a:ea typeface="Roboto" panose="020B0604020202020204" charset="0"/>
              </a:rPr>
              <a:t>k jég- és 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hókristály.</a:t>
            </a:r>
            <a:endParaRPr lang="hu-HU" sz="1800" dirty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0100" y="95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28675" y="593716"/>
            <a:ext cx="4324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Mikor a felhők a magasba emelkednek, fagypont alá esik a hőmérséklet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k, és az apró vízcseppek </a:t>
            </a:r>
            <a:r>
              <a:rPr lang="hu-HU" sz="1800" dirty="0" err="1" smtClean="0">
                <a:latin typeface="Roboto" panose="020B0604020202020204" charset="0"/>
                <a:ea typeface="Roboto" panose="020B0604020202020204" charset="0"/>
              </a:rPr>
              <a:t>ici-pici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 jégkristállyá fagynak. Ezek hópelyhekké állhatnak össze. Egy hópehely kb. 200 jégkristályból formáz egy hatoldalú mintát. A </a:t>
            </a:r>
            <a:r>
              <a:rPr lang="hu-HU" sz="1800" dirty="0" err="1" smtClean="0">
                <a:latin typeface="Roboto" panose="020B0604020202020204" charset="0"/>
                <a:ea typeface="Roboto" panose="020B0604020202020204" charset="0"/>
              </a:rPr>
              <a:t>gyöngyör</a:t>
            </a:r>
            <a:r>
              <a:rPr lang="hu-HU" sz="1800" dirty="0" err="1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 hópelyhek mindegyike k</a:t>
            </a:r>
            <a:r>
              <a:rPr lang="hu-HU" sz="18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lönbözik a többitől. 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hó nagy része levegő, csak kis része víz.</a:t>
            </a:r>
          </a:p>
        </p:txBody>
      </p:sp>
      <p:pic>
        <p:nvPicPr>
          <p:cNvPr id="1026" name="Picture 2" descr="https://upload.wikimedia.org/wikipedia/commons/thumb/c/c2/SnowflakesWilsonBentley.jpg/800px-SnowflakesWilsonBentle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31202" y="704984"/>
            <a:ext cx="2755916" cy="35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718829" y="4229112"/>
            <a:ext cx="32018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https://hu.wikipedia.org/wiki/H%C3%B3#/media/F%C3%A1jl:SnowflakesWilsonBentley.jpg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525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24.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706105" y="552450"/>
            <a:ext cx="368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Roboto" panose="020B0604020202020204" charset="0"/>
                <a:ea typeface="Roboto" panose="020B0604020202020204" charset="0"/>
              </a:rPr>
              <a:t>Csapadékfajták:</a:t>
            </a:r>
            <a:endParaRPr lang="hu-HU" sz="2000" b="1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95401" y="1597967"/>
            <a:ext cx="1733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hu-HU" sz="1600" dirty="0" smtClean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Eső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Hó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Szemerkélés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Szitálás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Havas eső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086100" y="1921133"/>
            <a:ext cx="147637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Jégeső</a:t>
            </a:r>
            <a:endParaRPr lang="hu-HU" sz="1600" dirty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Ónos eső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Zápor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Hódara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Jégdara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43100" y="1282927"/>
            <a:ext cx="217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Hulló csapadékok:</a:t>
            </a:r>
            <a:endParaRPr lang="hu-HU" sz="1800" dirty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457825" y="1274802"/>
            <a:ext cx="187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Nem hulló csapadékok: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591300" y="131370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753098" y="2255282"/>
            <a:ext cx="145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Harmat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 smtClean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Dér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Z</a:t>
            </a:r>
            <a:r>
              <a:rPr lang="hu-HU" sz="1600" dirty="0" smtClean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úzmara</a:t>
            </a:r>
            <a:endParaRPr lang="hu-HU" sz="1600" dirty="0">
              <a:solidFill>
                <a:srgbClr val="0070C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042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2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25.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590800" y="487721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Nem hulló csapadékok</a:t>
            </a:r>
            <a:endParaRPr lang="hu-HU" sz="20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AutoShape 2" descr="természet, növény, víz, nedves, harmat, zöld f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168264"/>
            <a:ext cx="4065074" cy="305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19150" y="1381125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</a:rPr>
              <a:t>Hajnali harmat</a:t>
            </a:r>
            <a:endParaRPr lang="hu-HU" sz="1800" dirty="0">
              <a:solidFill>
                <a:srgbClr val="FFFFFF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772025" y="887831"/>
            <a:ext cx="4371975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Tiszta, h</a:t>
            </a:r>
            <a:r>
              <a:rPr lang="hu-HU" sz="1700" dirty="0" smtClean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vös éjszakákon a talajból kiáramló hő felszáll. Ha a föld elég hideg, akkor a levegőben lévő pára szintén leh</a:t>
            </a:r>
            <a:r>
              <a:rPr lang="hu-HU" sz="17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l annyira, hogy vízzé alakuljon át. Ez a hideg f</a:t>
            </a:r>
            <a:r>
              <a:rPr lang="hu-HU" sz="17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szálakon harmatként lecsapódik. Amikor reggel felkel a Nap, és emelkedik a levegő hőmérséklete, akkor vele egy</a:t>
            </a:r>
            <a:r>
              <a:rPr lang="hu-HU" sz="17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tt nő a párabefogadó képessége, és így gyorsan elpárolog a harmat.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771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1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26.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72436" y="201870"/>
            <a:ext cx="85229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Roboto" panose="020B0604020202020204" charset="0"/>
                <a:ea typeface="Roboto" panose="020B0604020202020204" charset="0"/>
              </a:rPr>
              <a:t>Harmat leginkább holdfényes éjszakákon keletkezik. A Hold és a csillagok azért láthatóak, mert a felhők nem takarják el az eget. A vastag felhőtakarók megakadályozzák, hogy a hő eltávozzon, így a talaj nem tud eléggé leh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>
                <a:latin typeface="Roboto" panose="020B0604020202020204" charset="0"/>
                <a:ea typeface="Roboto" panose="020B0604020202020204" charset="0"/>
              </a:rPr>
              <a:t>lni ahhoz, hogy a vízpárából harmat keletkezzen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hu-HU" sz="1600" b="1" u="sng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Kísérlet: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Tegyél a 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tőbe egy 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veg vizet, majd vedd ki kb. 1 óra múlva, és hagyd kicsit állni. 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Azt fogod tapasztalni, hogy vízcseppek képződnek az </a:t>
            </a:r>
            <a:r>
              <a:rPr lang="hu-HU" sz="16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vegen. Tulajdonképpen „harmat” képződik rajta, ahogy a levegőben lévő vízpára lecsapódik a hideg felszínen. Hiszen a harmat is úgy keletkezik, hogy a levegőben lévő pára hideg felszínnel érintkezik.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(Hasonló jelenséget figyelhet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nk meg akkor is, mikor 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tőben leh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nk  és onnan kivesz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nk egy t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kröt.)</a:t>
            </a:r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0575" y="92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27.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66720" y="266700"/>
            <a:ext cx="8467725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  <a:cs typeface="Andalus" panose="02020603050405020304" pitchFamily="18" charset="-78"/>
              </a:rPr>
              <a:t>Éltető harmat</a:t>
            </a:r>
          </a:p>
          <a:p>
            <a:endParaRPr lang="hu-HU" dirty="0"/>
          </a:p>
          <a:p>
            <a:pPr>
              <a:lnSpc>
                <a:spcPts val="2500"/>
              </a:lnSpc>
            </a:pP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Azokon a helyeken, ahol ritkán esik, és kevés a víz, a harmat a nedvesség alapvető forrása a növények és az állatok számára. Sok sivatagi növény k</a:t>
            </a:r>
            <a:r>
              <a:rPr lang="hu-HU" sz="15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lönleges módszereket fejlesztett ki a harmatgy</a:t>
            </a:r>
            <a:r>
              <a:rPr lang="hu-HU" sz="15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jtésre. Azok az állatok, amelyek könnyen kiszáradnak éjszaka aktívak, amikor a f</a:t>
            </a:r>
            <a:r>
              <a:rPr lang="hu-HU" sz="15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szálakat harmat borítja.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695" y="2571750"/>
            <a:ext cx="3086102" cy="159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176828" y="4168351"/>
            <a:ext cx="34194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https://hu.m.wikipedia.org/wiki/F%C3%A1jl:Welwitschia_mirabilis(1).jpg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381114" y="2350428"/>
            <a:ext cx="348615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900" b="1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      Nézz utána!</a:t>
            </a:r>
            <a:endParaRPr lang="hu-HU" sz="1900" b="1" dirty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AutoNum type="arabicPeriod"/>
            </a:pP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A vékony bőr</a:t>
            </a:r>
            <a:r>
              <a:rPr lang="hu-HU" sz="15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 békák miért éjszaka másznak elő a tavakból vadászni?</a:t>
            </a:r>
          </a:p>
          <a:p>
            <a:pPr marL="342900" indent="-342900">
              <a:lnSpc>
                <a:spcPct val="150000"/>
              </a:lnSpc>
              <a:buFont typeface="Arial"/>
              <a:buAutoNum type="arabicPeriod"/>
            </a:pP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A képen látható furcsa növény, a </a:t>
            </a:r>
            <a:r>
              <a:rPr lang="hu-HU" sz="1500" dirty="0" err="1" smtClean="0">
                <a:latin typeface="Roboto" panose="020B0604020202020204" charset="0"/>
                <a:ea typeface="Roboto" panose="020B0604020202020204" charset="0"/>
              </a:rPr>
              <a:t>Velvícsia</a:t>
            </a: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 hol honos, és hogyan jut vízhez?</a:t>
            </a:r>
          </a:p>
          <a:p>
            <a:pPr marL="342900" indent="-342900">
              <a:buFont typeface="Arial"/>
              <a:buAutoNum type="arabicPeriod"/>
            </a:pPr>
            <a:endParaRPr lang="hu-HU" sz="1600" dirty="0" smtClean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6300" y="72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28.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950" y="474085"/>
            <a:ext cx="2840831" cy="40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19175" y="4548197"/>
            <a:ext cx="27932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https://unsplash.com/photos/hSPVuakrJqs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06103" y="563779"/>
            <a:ext cx="136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Dér</a:t>
            </a:r>
            <a:endParaRPr lang="hu-HU" sz="320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76775" y="774247"/>
            <a:ext cx="359092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növényeken, a kerítésen vagy az ablakon képződő puha, fehér dér nem más, mint a fagyos tárgyakon lerakódott és jégkristállyá fagyott harmat. A levegőben lévő pára egyből jéggé alakul át anélk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l, hogy vízzé válna.</a:t>
            </a:r>
          </a:p>
          <a:p>
            <a:pPr>
              <a:lnSpc>
                <a:spcPct val="150000"/>
              </a:lnSpc>
            </a:pPr>
            <a:endParaRPr lang="hu-HU" dirty="0" smtClean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1147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0" y="0"/>
            <a:ext cx="87836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ea typeface="+mn-ea"/>
            </a:endParaRPr>
          </a:p>
        </p:txBody>
      </p:sp>
      <p:sp>
        <p:nvSpPr>
          <p:cNvPr id="64515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752481" y="4788694"/>
            <a:ext cx="6524625" cy="354806"/>
          </a:xfrm>
        </p:spPr>
        <p:txBody>
          <a:bodyPr anchor="ctr"/>
          <a:lstStyle/>
          <a:p>
            <a:pPr eaLnBrk="1" hangingPunct="1">
              <a:buSzPts val="2800"/>
            </a:pPr>
            <a:r>
              <a:rPr lang="hu-HU" altLang="hu-HU" sz="1200" dirty="0" smtClean="0">
                <a:latin typeface="Roboto" charset="0"/>
                <a:cs typeface="Arial" charset="0"/>
                <a:sym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64516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543924" y="4788694"/>
            <a:ext cx="4667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 smtClean="0">
                <a:latin typeface="Roboto" charset="0"/>
                <a:cs typeface="Arial" charset="0"/>
                <a:sym typeface="Roboto" charset="0"/>
              </a:rPr>
              <a:t>2.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96075" y="4876800"/>
            <a:ext cx="1762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Forrás: https://unsplash.com/photos/Atpi9T1SG4A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28650" y="552450"/>
            <a:ext cx="3874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Esik? II. rész</a:t>
            </a:r>
          </a:p>
          <a:p>
            <a:r>
              <a:rPr lang="hu-HU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víz halmazállapot-változásai</a:t>
            </a:r>
            <a:endParaRPr lang="hu-H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8650" y="1506557"/>
            <a:ext cx="2524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Korosztály: </a:t>
            </a: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5-7. osztály</a:t>
            </a:r>
          </a:p>
          <a:p>
            <a:r>
              <a:rPr 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Kapcsolódás a NAT-hoz:</a:t>
            </a: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Ember és természet &gt; Állandóság és változás &gt; folyamatok</a:t>
            </a:r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1050" y="104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29.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04849" y="304799"/>
            <a:ext cx="2771775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b="1" dirty="0" smtClean="0">
                <a:latin typeface="Roboto" panose="020B0604020202020204" charset="0"/>
                <a:ea typeface="Roboto" panose="020B0604020202020204" charset="0"/>
              </a:rPr>
              <a:t>Kísérlet:</a:t>
            </a:r>
          </a:p>
          <a:p>
            <a:endParaRPr lang="hu-HU" sz="1700" b="1" dirty="0" smtClean="0">
              <a:latin typeface="Roboto" panose="020B0604020202020204" charset="0"/>
              <a:ea typeface="Roboto" panose="020B0604020202020204" charset="0"/>
            </a:endParaRPr>
          </a:p>
          <a:p>
            <a:r>
              <a:rPr lang="hu-HU" sz="1700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Figyeld meg, ahogy a jégkockából és a sóból dér lesz!</a:t>
            </a:r>
          </a:p>
          <a:p>
            <a:endParaRPr lang="hu-HU" sz="1700" dirty="0" smtClean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endParaRPr lang="hu-HU" sz="1700" dirty="0" smtClean="0">
              <a:solidFill>
                <a:srgbClr val="CC0066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hu-HU" sz="1700" u="sng" dirty="0" smtClean="0">
                <a:latin typeface="Roboto" panose="020B0604020202020204" charset="0"/>
                <a:ea typeface="Roboto" panose="020B0604020202020204" charset="0"/>
              </a:rPr>
              <a:t>Sz</a:t>
            </a:r>
            <a:r>
              <a:rPr lang="hu-HU" sz="1700" u="sng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700" u="sng" dirty="0" smtClean="0">
                <a:latin typeface="Roboto" panose="020B0604020202020204" charset="0"/>
                <a:ea typeface="Roboto" panose="020B0604020202020204" charset="0"/>
              </a:rPr>
              <a:t>kséges eszközök:</a:t>
            </a:r>
          </a:p>
          <a:p>
            <a:endParaRPr lang="hu-HU" sz="1700" u="sng" dirty="0" smtClean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700" dirty="0">
                <a:latin typeface="Roboto" panose="020B0604020202020204" charset="0"/>
                <a:ea typeface="Roboto" panose="020B0604020202020204" charset="0"/>
              </a:rPr>
              <a:t>m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agas falú pohár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700" dirty="0">
                <a:latin typeface="Roboto" panose="020B0604020202020204" charset="0"/>
                <a:ea typeface="Roboto" panose="020B0604020202020204" charset="0"/>
              </a:rPr>
              <a:t>z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úzott jég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700" dirty="0">
                <a:latin typeface="Roboto" panose="020B0604020202020204" charset="0"/>
                <a:ea typeface="Roboto" panose="020B0604020202020204" charset="0"/>
              </a:rPr>
              <a:t>s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ó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619498" y="304799"/>
            <a:ext cx="51530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Roboto" panose="020B0604020202020204" charset="0"/>
                <a:ea typeface="Roboto" panose="020B0604020202020204" charset="0"/>
              </a:rPr>
              <a:t>Kísérlet menete: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Töltsd meg a poharat jéggel, és tegyél hozzá sót! </a:t>
            </a: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A só felolvasztja a jeget, és ezalatt a környező levegőből kivonja a hőt. Ez leh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ti a levegő hőmérsékletét és a poharat is. A jégkristályok a hideg pohár k</a:t>
            </a:r>
            <a:r>
              <a:rPr lang="hu-HU" sz="16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600" dirty="0" smtClean="0">
                <a:latin typeface="Roboto" panose="020B0604020202020204" charset="0"/>
                <a:ea typeface="Roboto" panose="020B0604020202020204" charset="0"/>
              </a:rPr>
              <a:t>lsején keletkeznek, akárcsak a dér a fagyos levelek szélén. A kristályok a levegőben lévő láthatatlan vízpárából jönnek létre, és azonnal megfagynak, amint a hideg pohárral érintkeznek. A hideg tárgyakon télen megjelenő dér nagyon szép, és kifinomult mintákat hoz létre a jégkristályokból.</a:t>
            </a:r>
            <a:endParaRPr lang="hu-HU" sz="16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3900" y="89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Dér, Zúzmara, Tél, Természe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" y="390680"/>
            <a:ext cx="3482975" cy="26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57274" y="307936"/>
            <a:ext cx="1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</a:rPr>
              <a:t>Zúzmara</a:t>
            </a:r>
            <a:endParaRPr lang="hu-HU" sz="2400" dirty="0">
              <a:solidFill>
                <a:srgbClr val="FFFFFF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314824" y="390680"/>
            <a:ext cx="4505325" cy="287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Amikor a vízpára a levelekre fagy, először a leghidegebb részeken, a levelek szélein jelennek meg a jégkristályok. </a:t>
            </a:r>
            <a:endParaRPr lang="hu-HU" sz="17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ts val="2500"/>
              </a:lnSpc>
            </a:pP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Zúzmara akkor keletkezik, mikor a szél fagyban nagyobb mennyiség</a:t>
            </a:r>
            <a:r>
              <a:rPr lang="hu-HU" sz="1700" dirty="0" smtClean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 köd- és felhőcseppeket szállít, amelyek fagyás során lerakódnak a növényekre vagy tereptárgyakra. 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03250" y="3467100"/>
            <a:ext cx="8054975" cy="83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A zúzmara akkora mennyiség</a:t>
            </a:r>
            <a:r>
              <a:rPr lang="hu-HU" sz="1700" dirty="0" smtClean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1700" dirty="0" smtClean="0">
                <a:latin typeface="Roboto" panose="020B0604020202020204" charset="0"/>
                <a:ea typeface="Roboto" panose="020B0604020202020204" charset="0"/>
              </a:rPr>
              <a:t> jeget képes felhalmozni, hogy még a vastag fák is gyufaszálként törhetnek össze a súlya alatt.</a:t>
            </a:r>
            <a:endParaRPr lang="hu-HU" sz="17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9150" y="1217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60000" y="304800"/>
            <a:ext cx="87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A csapadék mérése</a:t>
            </a:r>
            <a:endParaRPr lang="hu-HU" sz="240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12029" y="1290339"/>
            <a:ext cx="3455196" cy="191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földre hullott csapadékot Magyarországon mm-ben mérik. </a:t>
            </a:r>
          </a:p>
          <a:p>
            <a:pPr>
              <a:lnSpc>
                <a:spcPts val="2500"/>
              </a:lnSpc>
            </a:pP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A képen egy meteorológiai állomás látható.</a:t>
            </a:r>
          </a:p>
          <a:p>
            <a:endParaRPr lang="hu-H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799" y="1220000"/>
            <a:ext cx="3076575" cy="32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795837" y="4564075"/>
            <a:ext cx="30051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7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https://pixabay.com/hu/photos/r%C3%A9t-hegyi-domb-95724/</a:t>
            </a:r>
            <a:endParaRPr lang="hu-HU" sz="7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4875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32.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06711" y="171449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Hazánk legcsapadékosabb ter</a:t>
            </a:r>
            <a:r>
              <a:rPr lang="hu-HU" sz="18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1800" dirty="0" smtClean="0">
                <a:latin typeface="Roboto" panose="020B0604020202020204" charset="0"/>
                <a:ea typeface="Roboto" panose="020B0604020202020204" charset="0"/>
              </a:rPr>
              <a:t>letei az Északi-középhegység és az Alpokalja.</a:t>
            </a:r>
            <a:endParaRPr lang="hu-HU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030811" y="2280543"/>
            <a:ext cx="3352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800" b="1" dirty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Nézz utána</a:t>
            </a:r>
            <a:r>
              <a:rPr lang="hu-HU" sz="1800" b="1" dirty="0" smtClean="0">
                <a:solidFill>
                  <a:srgbClr val="CC0066"/>
                </a:solidFill>
                <a:latin typeface="Roboto" panose="020B0604020202020204" charset="0"/>
                <a:ea typeface="Roboto" panose="020B0604020202020204" charset="0"/>
              </a:rPr>
              <a:t>!</a:t>
            </a:r>
            <a:endParaRPr lang="hu-HU" sz="1800" dirty="0" smtClean="0">
              <a:latin typeface="Roboto" panose="020B0604020202020204" charset="0"/>
              <a:ea typeface="Roboto" panose="020B0604020202020204" charset="0"/>
            </a:endParaRPr>
          </a:p>
          <a:p>
            <a:pPr>
              <a:lnSpc>
                <a:spcPct val="200000"/>
              </a:lnSpc>
            </a:pPr>
            <a:r>
              <a:rPr lang="hu-HU" sz="1500" dirty="0" smtClean="0">
                <a:latin typeface="Roboto" panose="020B0604020202020204" charset="0"/>
                <a:ea typeface="Roboto" panose="020B0604020202020204" charset="0"/>
              </a:rPr>
              <a:t>Milyen előnyös, és káros hatásai lehetnek a csapadékoknak, illetve azok hiányának a természetre és a társadalomra?</a:t>
            </a:r>
            <a:endParaRPr lang="hu-HU" sz="15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026" name="Picture 2" descr="File:Belvíz - panoramio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01" y="774371"/>
            <a:ext cx="1757709" cy="12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908654" y="2126655"/>
            <a:ext cx="222219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https://commons.wikimedia.org/wiki/File:Belv%C3%ADz_-_panoramio_(1).jpg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5775" y="4266114"/>
            <a:ext cx="222885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latin typeface="Roboto" panose="020B0604020202020204" charset="0"/>
                <a:ea typeface="Roboto" panose="020B0604020202020204" charset="0"/>
                <a:hlinkClick r:id="rId7"/>
              </a:rPr>
              <a:t>https://unsplash.com/photos/3tzT8_Jv43s</a:t>
            </a:r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I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031" name="Picture 7" descr="Aszály, Repedezett Föld, Száraz Föld, Kiszáradt Föl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77764" y="2826063"/>
            <a:ext cx="2029947" cy="13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677764" y="4266114"/>
            <a:ext cx="2029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https://pixabay.com/hu/photos/asz%C3%A1ly-repedezett-f%C3%B6ld-sz%C3%A1raz-f%C3%B6ld-19478/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033" name="Picture 9" descr="black vehicle passing on snow groun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459" y="2839218"/>
            <a:ext cx="1979981" cy="1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ájl:Hail storm 3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0" y="750389"/>
            <a:ext cx="1719126" cy="11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724150" y="1943346"/>
            <a:ext cx="1419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3"/>
              </a:rPr>
              <a:t>https://hu.wikipedia.org/wiki/F%C3%A1jl:Hail_storm_3.jpg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037" name="Picture 13" descr="Ivóvíz, Galamb, Madár, Szárnyasvad, Víz, Beton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2450" y="756224"/>
            <a:ext cx="1900001" cy="14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523875" y="2247898"/>
            <a:ext cx="1825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5"/>
              </a:rPr>
              <a:t>https://pixabay.com/hu/photos/iv%C3%B3v%C3%ADz-galamb-mad%C3%A1r-sz%C3%A1rnyasvad-381802/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039" name="Picture 15" descr="Fájl:Ferguson-slide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496" y="750389"/>
            <a:ext cx="1575906" cy="11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4909496" y="1944743"/>
            <a:ext cx="15759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17"/>
              </a:rPr>
              <a:t>https://hu.m.wikipedia.org/wiki/F%C3%A1jl:Ferguson-slide.jpg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42975" y="897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 descr="Fájl:Watercyclehungarianhigh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148256"/>
            <a:ext cx="6616700" cy="460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867650" y="441338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sz="400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https://hu.m.wikipedia.org/wiki/F%C3%A1jl:Watercyclehungarianhigh.jpg</a:t>
            </a:r>
            <a:endParaRPr lang="hu-HU" sz="400" dirty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0575" y="714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latin typeface="Calibri"/>
              <a:ea typeface="+mn-ea"/>
            </a:endParaRPr>
          </a:p>
        </p:txBody>
      </p:sp>
      <p:sp>
        <p:nvSpPr>
          <p:cNvPr id="73731" name="Google Shape;147;p23"/>
          <p:cNvSpPr txBox="1">
            <a:spLocks noGrp="1"/>
          </p:cNvSpPr>
          <p:nvPr>
            <p:ph type="title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73732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487794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4.</a:t>
            </a:r>
          </a:p>
        </p:txBody>
      </p:sp>
      <p:sp>
        <p:nvSpPr>
          <p:cNvPr id="73733" name="Szövegdoboz 1"/>
          <p:cNvSpPr txBox="1">
            <a:spLocks noChangeArrowheads="1"/>
          </p:cNvSpPr>
          <p:nvPr/>
        </p:nvSpPr>
        <p:spPr bwMode="auto">
          <a:xfrm>
            <a:off x="755650" y="357188"/>
            <a:ext cx="7632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73734" name="Szövegdoboz 2"/>
          <p:cNvSpPr txBox="1">
            <a:spLocks noChangeArrowheads="1"/>
          </p:cNvSpPr>
          <p:nvPr/>
        </p:nvSpPr>
        <p:spPr bwMode="auto">
          <a:xfrm>
            <a:off x="755650" y="195263"/>
            <a:ext cx="7488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68680" y="845820"/>
            <a:ext cx="7772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b="1" dirty="0">
                <a:latin typeface="Roboto" panose="020B0604020202020204" charset="0"/>
                <a:ea typeface="Roboto" panose="020B0604020202020204" charset="0"/>
              </a:rPr>
              <a:t>A víz körforgására: 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a folyók, a tavak, a tengerek vize folyamatosan párolog, de párologtatnak az élőlények is. Majd a könny</a:t>
            </a:r>
            <a:r>
              <a:rPr lang="hu-HU" sz="20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 pára felemelkedik, a magasban kicsapódik, és felhőket képez. A felhőkből csapadék hull alá, ami lehet folyékony (eső) és szilárd (hó, jég) halmazállapotú. A lehullott esőcseppet egyrészt felissza a föld, másrészt hasznosítják az élőlények életm</a:t>
            </a:r>
            <a:r>
              <a:rPr lang="hu-HU" sz="20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ködés</a:t>
            </a:r>
            <a:r>
              <a:rPr lang="hu-HU" sz="20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k során. </a:t>
            </a:r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3425" y="379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latin typeface="Calibri"/>
              <a:ea typeface="+mn-ea"/>
            </a:endParaRPr>
          </a:p>
        </p:txBody>
      </p:sp>
      <p:sp>
        <p:nvSpPr>
          <p:cNvPr id="73731" name="Google Shape;147;p23"/>
          <p:cNvSpPr txBox="1">
            <a:spLocks noGrp="1"/>
          </p:cNvSpPr>
          <p:nvPr>
            <p:ph type="title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73732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487794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35.</a:t>
            </a:r>
          </a:p>
        </p:txBody>
      </p:sp>
      <p:sp>
        <p:nvSpPr>
          <p:cNvPr id="73733" name="Szövegdoboz 1"/>
          <p:cNvSpPr txBox="1">
            <a:spLocks noChangeArrowheads="1"/>
          </p:cNvSpPr>
          <p:nvPr/>
        </p:nvSpPr>
        <p:spPr bwMode="auto">
          <a:xfrm>
            <a:off x="755650" y="357188"/>
            <a:ext cx="7632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73734" name="Szövegdoboz 2"/>
          <p:cNvSpPr txBox="1">
            <a:spLocks noChangeArrowheads="1"/>
          </p:cNvSpPr>
          <p:nvPr/>
        </p:nvSpPr>
        <p:spPr bwMode="auto">
          <a:xfrm>
            <a:off x="755650" y="195263"/>
            <a:ext cx="7488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424940" y="655320"/>
            <a:ext cx="6659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A talajba, a mélybe szivárgott víz a felszín alatt folydogál, és gy</a:t>
            </a:r>
            <a:r>
              <a:rPr lang="hu-HU" sz="2000" dirty="0">
                <a:latin typeface="Calibri" panose="020F0502020204030204" pitchFamily="34" charset="0"/>
                <a:ea typeface="Roboto" panose="020B0604020202020204" charset="0"/>
              </a:rPr>
              <a:t>ű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lik össze. A felszín alatt folydogáló víz forrásokban bukkan ismét a felszínre. Vég</a:t>
            </a:r>
            <a:r>
              <a:rPr lang="hu-HU" sz="20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l  kis patakká, majd folyóvá duzzadva torkollik a tengerbe, miközben vize folyamatosan párolog. A víz tehát környezet</a:t>
            </a:r>
            <a:r>
              <a:rPr lang="hu-HU" sz="2000" dirty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sz="2000" dirty="0">
                <a:latin typeface="Roboto" panose="020B0604020202020204" charset="0"/>
                <a:ea typeface="Roboto" panose="020B0604020202020204" charset="0"/>
              </a:rPr>
              <a:t>nkben állandó körforgásban van, ami biztosítja, hogy a Föld vízháztartása egyensúlyban legyen.</a:t>
            </a:r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0100" y="726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3" y="360002"/>
            <a:ext cx="1766960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2689688" y="359988"/>
            <a:ext cx="5845500" cy="23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hu" sz="4800">
                <a:latin typeface="Roboto"/>
                <a:ea typeface="Roboto"/>
                <a:cs typeface="Roboto"/>
                <a:sym typeface="Roboto"/>
              </a:rPr>
              <a:t>Köszönöm a figyelmet!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ctrTitle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250" y="902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2190750" y="2317968"/>
            <a:ext cx="4194810" cy="14005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2053590" y="975360"/>
            <a:ext cx="4331970" cy="5232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latin typeface="Calibri"/>
              <a:ea typeface="+mn-ea"/>
            </a:endParaRPr>
          </a:p>
        </p:txBody>
      </p:sp>
      <p:sp>
        <p:nvSpPr>
          <p:cNvPr id="73731" name="Google Shape;147;p23"/>
          <p:cNvSpPr txBox="1">
            <a:spLocks noGrp="1"/>
          </p:cNvSpPr>
          <p:nvPr>
            <p:ph type="title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73732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487794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73733" name="Szövegdoboz 1"/>
          <p:cNvSpPr txBox="1">
            <a:spLocks noChangeArrowheads="1"/>
          </p:cNvSpPr>
          <p:nvPr/>
        </p:nvSpPr>
        <p:spPr bwMode="auto">
          <a:xfrm>
            <a:off x="755650" y="357188"/>
            <a:ext cx="7632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73734" name="Szövegdoboz 2"/>
          <p:cNvSpPr txBox="1">
            <a:spLocks noChangeArrowheads="1"/>
          </p:cNvSpPr>
          <p:nvPr/>
        </p:nvSpPr>
        <p:spPr bwMode="auto">
          <a:xfrm>
            <a:off x="755650" y="195263"/>
            <a:ext cx="7488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53590" y="975360"/>
            <a:ext cx="467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  <a:latin typeface="+mj-lt"/>
              </a:rPr>
              <a:t>Üdvözöllek, Kedves Olvasó!</a:t>
            </a:r>
            <a:endParaRPr lang="hu-HU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190750" y="2317968"/>
            <a:ext cx="4255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Örülök, hogy újra Velem tartasz!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A következő két dián látható ábrák, táblázatok emlékeztetőül szolgálnak a korábbi ismeretekhez.</a:t>
            </a:r>
            <a:endParaRPr lang="hu-HU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3425" y="1498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latin typeface="Calibri"/>
              <a:ea typeface="+mn-ea"/>
            </a:endParaRPr>
          </a:p>
        </p:txBody>
      </p:sp>
      <p:sp>
        <p:nvSpPr>
          <p:cNvPr id="73731" name="Google Shape;147;p23"/>
          <p:cNvSpPr txBox="1">
            <a:spLocks noGrp="1"/>
          </p:cNvSpPr>
          <p:nvPr>
            <p:ph type="title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73732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487794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4.</a:t>
            </a:r>
          </a:p>
        </p:txBody>
      </p:sp>
      <p:sp>
        <p:nvSpPr>
          <p:cNvPr id="73733" name="Szövegdoboz 1"/>
          <p:cNvSpPr txBox="1">
            <a:spLocks noChangeArrowheads="1"/>
          </p:cNvSpPr>
          <p:nvPr/>
        </p:nvSpPr>
        <p:spPr bwMode="auto">
          <a:xfrm>
            <a:off x="755650" y="357188"/>
            <a:ext cx="7632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73734" name="Szövegdoboz 2"/>
          <p:cNvSpPr txBox="1">
            <a:spLocks noChangeArrowheads="1"/>
          </p:cNvSpPr>
          <p:nvPr/>
        </p:nvSpPr>
        <p:spPr bwMode="auto">
          <a:xfrm>
            <a:off x="755650" y="195263"/>
            <a:ext cx="7488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5122" name="Picture 2" descr="https://www.tantaki.hu/files/image/k%C3%A9mia/tablaz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13" y="126683"/>
            <a:ext cx="6517063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416040" y="4920734"/>
            <a:ext cx="20345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</a:rPr>
              <a:t>Forrás: https://www.tantaki.hu/kemia/halmazallapotok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4681" y="140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2354580" y="541854"/>
            <a:ext cx="4396740" cy="36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latin typeface="Calibri"/>
              <a:ea typeface="+mn-ea"/>
            </a:endParaRPr>
          </a:p>
        </p:txBody>
      </p:sp>
      <p:sp>
        <p:nvSpPr>
          <p:cNvPr id="73731" name="Google Shape;147;p23"/>
          <p:cNvSpPr txBox="1">
            <a:spLocks noGrp="1"/>
          </p:cNvSpPr>
          <p:nvPr>
            <p:ph type="title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73732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487794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73733" name="Szövegdoboz 1"/>
          <p:cNvSpPr txBox="1">
            <a:spLocks noChangeArrowheads="1"/>
          </p:cNvSpPr>
          <p:nvPr/>
        </p:nvSpPr>
        <p:spPr bwMode="auto">
          <a:xfrm>
            <a:off x="755650" y="357188"/>
            <a:ext cx="7632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73734" name="Szövegdoboz 2"/>
          <p:cNvSpPr txBox="1">
            <a:spLocks noChangeArrowheads="1"/>
          </p:cNvSpPr>
          <p:nvPr/>
        </p:nvSpPr>
        <p:spPr bwMode="auto">
          <a:xfrm>
            <a:off x="755650" y="195263"/>
            <a:ext cx="7488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smtClean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4" y="1282700"/>
            <a:ext cx="70294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54580" y="541854"/>
            <a:ext cx="460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/>
              <a:t>Mit jelentenek az ábrán látható fogalmak? </a:t>
            </a:r>
            <a:endParaRPr lang="hu-HU" sz="1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62940" y="4312920"/>
            <a:ext cx="5387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Megjegyzés: mágneses szókártyákkal akár táblán is kirakható az ábra!</a:t>
            </a:r>
            <a:endParaRPr lang="hu-HU" sz="1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545580" y="4762500"/>
            <a:ext cx="186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</a:rPr>
              <a:t>Forrás: https://www.tantaki.hu/kemia/halmazallapotok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9150" y="911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7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17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latin typeface="Calibri"/>
              <a:ea typeface="+mn-ea"/>
            </a:endParaRPr>
          </a:p>
        </p:txBody>
      </p:sp>
      <p:sp>
        <p:nvSpPr>
          <p:cNvPr id="97283" name="Google Shape;147;p23"/>
          <p:cNvSpPr txBox="1">
            <a:spLocks noGrp="1"/>
          </p:cNvSpPr>
          <p:nvPr>
            <p:ph type="title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97284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486846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97285" name="Szövegdoboz 2"/>
          <p:cNvSpPr txBox="1">
            <a:spLocks noChangeArrowheads="1"/>
          </p:cNvSpPr>
          <p:nvPr/>
        </p:nvSpPr>
        <p:spPr bwMode="auto">
          <a:xfrm>
            <a:off x="838267" y="303611"/>
            <a:ext cx="74294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2000" kern="1200" dirty="0" smtClean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</a:rPr>
              <a:t>A természetben is ezek a változások mennek végbe.</a:t>
            </a:r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901" y="933990"/>
            <a:ext cx="5103024" cy="347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Szövegdoboz 3"/>
          <p:cNvSpPr txBox="1">
            <a:spLocks noChangeArrowheads="1"/>
          </p:cNvSpPr>
          <p:nvPr/>
        </p:nvSpPr>
        <p:spPr bwMode="auto">
          <a:xfrm>
            <a:off x="1916901" y="4467383"/>
            <a:ext cx="466248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700" kern="12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altLang="hu-HU" sz="700" kern="12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https://pixabay.com/hu/photos/planet-csillag%C3%A1szat-l%C3%A9gk%C3%B6r-hold-4263672/</a:t>
            </a:r>
            <a:endParaRPr lang="hu-HU" altLang="hu-HU" sz="700" kern="1200" dirty="0" smtClean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0100" y="381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3" y="0"/>
            <a:ext cx="360363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ea typeface="+mn-ea"/>
            </a:endParaRPr>
          </a:p>
        </p:txBody>
      </p:sp>
      <p:sp>
        <p:nvSpPr>
          <p:cNvPr id="9830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1175" y="4788694"/>
            <a:ext cx="6524625" cy="354806"/>
          </a:xfrm>
        </p:spPr>
        <p:txBody>
          <a:bodyPr anchor="ctr"/>
          <a:lstStyle/>
          <a:p>
            <a:pPr eaLnBrk="1" hangingPunct="1">
              <a:buSzPts val="2800"/>
            </a:pPr>
            <a:r>
              <a:rPr lang="hu-HU" altLang="hu-HU" sz="1200" smtClean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</p:txBody>
      </p:sp>
      <p:sp>
        <p:nvSpPr>
          <p:cNvPr id="9830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416" y="4788694"/>
            <a:ext cx="657225" cy="354806"/>
          </a:xfrm>
        </p:spPr>
        <p:txBody>
          <a:bodyPr anchor="ctr"/>
          <a:lstStyle/>
          <a:p>
            <a:pPr algn="r" eaLnBrk="1" hangingPunct="1">
              <a:buSzPts val="2800"/>
            </a:pPr>
            <a:r>
              <a:rPr lang="hu-HU" altLang="hu-HU" sz="1200" dirty="0" smtClean="0">
                <a:latin typeface="Roboto"/>
                <a:ea typeface="Roboto"/>
                <a:cs typeface="Roboto"/>
                <a:sym typeface="Roboto"/>
              </a:rPr>
              <a:t>7.</a:t>
            </a:r>
          </a:p>
        </p:txBody>
      </p:sp>
      <p:sp>
        <p:nvSpPr>
          <p:cNvPr id="98309" name="Szövegdoboz 2"/>
          <p:cNvSpPr txBox="1">
            <a:spLocks noChangeArrowheads="1"/>
          </p:cNvSpPr>
          <p:nvPr/>
        </p:nvSpPr>
        <p:spPr bwMode="auto">
          <a:xfrm>
            <a:off x="1999456" y="336948"/>
            <a:ext cx="47117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A Földet vékony, kékes burok veszi kör</a:t>
            </a:r>
            <a:r>
              <a:rPr lang="hu-HU" altLang="hu-HU" sz="1800" kern="12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l.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Ezt a levegőből álló burkot </a:t>
            </a:r>
            <a:r>
              <a:rPr lang="hu-HU" altLang="hu-HU" sz="1800" b="1" kern="1200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légkör</a:t>
            </a: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nek nevezz</a:t>
            </a:r>
            <a:r>
              <a:rPr lang="hu-HU" altLang="hu-HU" sz="1800" kern="1200" dirty="0" smtClean="0">
                <a:latin typeface="Calibri" panose="020F0502020204030204" pitchFamily="34" charset="0"/>
                <a:ea typeface="Roboto" panose="020B0604020202020204" charset="0"/>
              </a:rPr>
              <a:t>ü</a:t>
            </a: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k.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dirty="0" smtClean="0">
              <a:ea typeface="+mn-ea"/>
            </a:endParaRPr>
          </a:p>
        </p:txBody>
      </p:sp>
      <p:pic>
        <p:nvPicPr>
          <p:cNvPr id="98310" name="Picture 4" descr="Földgolyó, Csillagászat, Légkör, Előre, Világegyete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1952775"/>
            <a:ext cx="4267200" cy="194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Szövegdoboz 3"/>
          <p:cNvSpPr txBox="1">
            <a:spLocks noChangeArrowheads="1"/>
          </p:cNvSpPr>
          <p:nvPr/>
        </p:nvSpPr>
        <p:spPr bwMode="auto">
          <a:xfrm>
            <a:off x="2222500" y="4107954"/>
            <a:ext cx="4265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700" kern="12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Forrás: </a:t>
            </a:r>
            <a:r>
              <a:rPr lang="hu-HU" altLang="hu-HU" sz="700" kern="1200" dirty="0" smtClean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https://pixabay.com/hu/illustrations/f%C3%B6ldgoly%C3%B3-csillag%C3%A1szat-l%C3%A9gk%C3%B6r-el%C5%91re-1849404/</a:t>
            </a:r>
            <a:endParaRPr lang="hu-HU" altLang="hu-HU" sz="700" kern="1200" dirty="0" smtClean="0">
              <a:solidFill>
                <a:srgbClr val="00B0F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9784" y="840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8.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000125" y="1019175"/>
            <a:ext cx="75533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1800" kern="1200" dirty="0">
                <a:solidFill>
                  <a:srgbClr val="660066"/>
                </a:solidFill>
                <a:latin typeface="Roboto" panose="020B0604020202020204" charset="0"/>
                <a:ea typeface="Roboto" panose="020B0604020202020204" charset="0"/>
              </a:rPr>
              <a:t>Miből áll a levegő?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hu-HU" altLang="hu-HU" sz="1800" kern="1200" dirty="0">
                <a:latin typeface="Roboto" panose="020B0604020202020204" charset="0"/>
                <a:ea typeface="Roboto" panose="020B0604020202020204" charset="0"/>
              </a:rPr>
              <a:t>Nagyrészt nitrogénből és oxigénből áll, de kevés egyéb </a:t>
            </a: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anyagot </a:t>
            </a:r>
            <a:r>
              <a:rPr lang="hu-HU" altLang="hu-HU" sz="1800" kern="1200" dirty="0">
                <a:latin typeface="Roboto" panose="020B0604020202020204" charset="0"/>
                <a:ea typeface="Roboto" panose="020B0604020202020204" charset="0"/>
              </a:rPr>
              <a:t>is tartalmaz: például </a:t>
            </a: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vízpárát, szén-dioxidot, porszennyeződést, virágport, hamut, </a:t>
            </a:r>
            <a:r>
              <a:rPr lang="hu-HU" altLang="hu-HU" sz="1800" kern="1200" dirty="0">
                <a:latin typeface="Roboto" panose="020B0604020202020204" charset="0"/>
                <a:ea typeface="Roboto" panose="020B0604020202020204" charset="0"/>
              </a:rPr>
              <a:t>egyéb </a:t>
            </a:r>
            <a:r>
              <a:rPr lang="hu-HU" altLang="hu-HU" sz="1800" kern="1200" dirty="0" smtClean="0">
                <a:latin typeface="Roboto" panose="020B0604020202020204" charset="0"/>
                <a:ea typeface="Roboto" panose="020B0604020202020204" charset="0"/>
              </a:rPr>
              <a:t>gázokat…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sz="1800" kern="1200" dirty="0">
              <a:latin typeface="Roboto" panose="020B0604020202020204" charset="0"/>
              <a:ea typeface="Roboto" panose="020B060402020202020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hu-HU" altLang="hu-HU" kern="1200" dirty="0"/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3900" y="1343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9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0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4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Simple Ligh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4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2_Simple Ligh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3536</TotalTime>
  <Words>2399</Words>
  <Application>Microsoft Office PowerPoint</Application>
  <PresentationFormat>Diavetítés a képernyőre (16:9 oldalarány)</PresentationFormat>
  <Paragraphs>246</Paragraphs>
  <Slides>37</Slides>
  <Notes>37</Notes>
  <HiddenSlides>0</HiddenSlides>
  <MMClips>37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32</vt:i4>
      </vt:variant>
      <vt:variant>
        <vt:lpstr>Diacímek</vt:lpstr>
      </vt:variant>
      <vt:variant>
        <vt:i4>37</vt:i4>
      </vt:variant>
    </vt:vector>
  </HeadingPairs>
  <TitlesOfParts>
    <vt:vector size="74" baseType="lpstr">
      <vt:lpstr>Arial</vt:lpstr>
      <vt:lpstr>Andalus</vt:lpstr>
      <vt:lpstr>Wingdings</vt:lpstr>
      <vt:lpstr>Roboto</vt:lpstr>
      <vt:lpstr>Calibri</vt:lpstr>
      <vt:lpstr>Simple Light</vt:lpstr>
      <vt:lpstr>2_Simple Light</vt:lpstr>
      <vt:lpstr>10_Simple Light</vt:lpstr>
      <vt:lpstr>32_Simple Light</vt:lpstr>
      <vt:lpstr>33_Simple Light</vt:lpstr>
      <vt:lpstr>8_Simple Light</vt:lpstr>
      <vt:lpstr>11_Simple Light</vt:lpstr>
      <vt:lpstr>12_Simple Light</vt:lpstr>
      <vt:lpstr>13_Simple Light</vt:lpstr>
      <vt:lpstr>14_Simple Light</vt:lpstr>
      <vt:lpstr>15_Simple Light</vt:lpstr>
      <vt:lpstr>16_Simple Light</vt:lpstr>
      <vt:lpstr>17_Simple Light</vt:lpstr>
      <vt:lpstr>18_Simple Light</vt:lpstr>
      <vt:lpstr>19_Simple Light</vt:lpstr>
      <vt:lpstr>20_Simple Light</vt:lpstr>
      <vt:lpstr>21_Simple Light</vt:lpstr>
      <vt:lpstr>22_Simple Light</vt:lpstr>
      <vt:lpstr>23_Simple Light</vt:lpstr>
      <vt:lpstr>24_Simple Light</vt:lpstr>
      <vt:lpstr>26_Simple Light</vt:lpstr>
      <vt:lpstr>27_Simple Light</vt:lpstr>
      <vt:lpstr>36_Simple Light</vt:lpstr>
      <vt:lpstr>37_Simple Light</vt:lpstr>
      <vt:lpstr>38_Simple Light</vt:lpstr>
      <vt:lpstr>39_Simple Light</vt:lpstr>
      <vt:lpstr>40_Simple Light</vt:lpstr>
      <vt:lpstr>41_Simple Light</vt:lpstr>
      <vt:lpstr>42_Simple Light</vt:lpstr>
      <vt:lpstr>43_Simple Light</vt:lpstr>
      <vt:lpstr>44_Simple Light</vt:lpstr>
      <vt:lpstr>45_Simple Light</vt:lpstr>
      <vt:lpstr>Élményből tudást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File Tibor</dc:creator>
  <cp:lastModifiedBy>elmenykozpont4@outlook.hu</cp:lastModifiedBy>
  <cp:revision>317</cp:revision>
  <dcterms:modified xsi:type="dcterms:W3CDTF">2021-01-26T14:08:20Z</dcterms:modified>
</cp:coreProperties>
</file>