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65" r:id="rId3"/>
    <p:sldId id="276" r:id="rId4"/>
    <p:sldId id="277" r:id="rId5"/>
    <p:sldId id="278" r:id="rId6"/>
    <p:sldId id="266" r:id="rId7"/>
    <p:sldId id="270" r:id="rId8"/>
    <p:sldId id="271" r:id="rId9"/>
    <p:sldId id="282" r:id="rId10"/>
    <p:sldId id="272" r:id="rId11"/>
    <p:sldId id="285" r:id="rId12"/>
    <p:sldId id="321" r:id="rId13"/>
    <p:sldId id="322" r:id="rId14"/>
    <p:sldId id="323" r:id="rId15"/>
    <p:sldId id="286" r:id="rId16"/>
    <p:sldId id="287" r:id="rId17"/>
    <p:sldId id="289" r:id="rId18"/>
    <p:sldId id="288" r:id="rId19"/>
    <p:sldId id="290" r:id="rId20"/>
    <p:sldId id="291" r:id="rId21"/>
    <p:sldId id="302" r:id="rId22"/>
    <p:sldId id="303" r:id="rId23"/>
    <p:sldId id="292" r:id="rId24"/>
    <p:sldId id="293" r:id="rId25"/>
    <p:sldId id="296" r:id="rId26"/>
    <p:sldId id="295" r:id="rId27"/>
    <p:sldId id="297" r:id="rId28"/>
    <p:sldId id="298" r:id="rId29"/>
    <p:sldId id="299" r:id="rId30"/>
    <p:sldId id="313" r:id="rId31"/>
    <p:sldId id="301" r:id="rId32"/>
    <p:sldId id="300" r:id="rId33"/>
    <p:sldId id="307" r:id="rId34"/>
    <p:sldId id="310" r:id="rId35"/>
    <p:sldId id="311" r:id="rId36"/>
    <p:sldId id="316" r:id="rId37"/>
    <p:sldId id="317" r:id="rId38"/>
    <p:sldId id="318" r:id="rId39"/>
    <p:sldId id="344" r:id="rId40"/>
    <p:sldId id="345" r:id="rId41"/>
    <p:sldId id="346" r:id="rId42"/>
    <p:sldId id="347" r:id="rId43"/>
    <p:sldId id="342" r:id="rId44"/>
    <p:sldId id="338" r:id="rId45"/>
    <p:sldId id="348" r:id="rId46"/>
    <p:sldId id="269" r:id="rId47"/>
  </p:sldIdLst>
  <p:sldSz cx="9144000" cy="5143500" type="screen16x9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Roboto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7">
          <p15:clr>
            <a:srgbClr val="A4A3A4"/>
          </p15:clr>
        </p15:guide>
        <p15:guide id="2" pos="227">
          <p15:clr>
            <a:srgbClr val="9AA0A6"/>
          </p15:clr>
        </p15:guide>
        <p15:guide id="3" pos="5533">
          <p15:clr>
            <a:srgbClr val="9AA0A6"/>
          </p15:clr>
        </p15:guide>
        <p15:guide id="4" orient="horz" pos="2948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spal Istvan" initials="K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6D6"/>
    <a:srgbClr val="FFC1C1"/>
    <a:srgbClr val="FEE2E2"/>
    <a:srgbClr val="FF0066"/>
    <a:srgbClr val="FFFBFD"/>
    <a:srgbClr val="FFE1F0"/>
    <a:srgbClr val="FEDEEC"/>
    <a:srgbClr val="FED2F8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846" y="-138"/>
      </p:cViewPr>
      <p:guideLst>
        <p:guide orient="horz" pos="227"/>
        <p:guide orient="horz" pos="2948"/>
        <p:guide pos="227"/>
        <p:guide pos="55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2471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172b6f91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172b6f91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72b6f912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72b6f912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172b6f912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172b6f912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s://pixabay.com/hu/photos/tea-inni-a-levest-te%C3%A1skanna-2238290/" TargetMode="Externa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s://pixabay.com/hu/photos/tea-inni-a-levest-te%C3%A1skanna-2238290/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hyperlink" Target="https://www.piqsels.com/hu/public-domain-photo-skgdx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18.wav"/><Relationship Id="rId16" Type="http://schemas.openxmlformats.org/officeDocument/2006/relationships/image" Target="../media/image42.png"/><Relationship Id="rId1" Type="http://schemas.microsoft.com/office/2007/relationships/media" Target="../media/media18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unsplash.com/photos/t_ZdxJsE8iM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hyperlink" Target="https://www.youtube.com/watch?v=OIroNhbQ0XI" TargetMode="External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rYguCmPycrk" TargetMode="External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akpx.com/611098/bobcat-h39236" TargetMode="External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12" Type="http://schemas.openxmlformats.org/officeDocument/2006/relationships/hyperlink" Target="https://pixabay.com/hu/photos/%C3%A9p%C3%ADt%C5%91ipar-bont%C3%A1si-oldal-3331414/" TargetMode="External"/><Relationship Id="rId17" Type="http://schemas.openxmlformats.org/officeDocument/2006/relationships/image" Target="../media/image60.png"/><Relationship Id="rId2" Type="http://schemas.openxmlformats.org/officeDocument/2006/relationships/audio" Target="../media/media29.wav"/><Relationship Id="rId16" Type="http://schemas.openxmlformats.org/officeDocument/2006/relationships/hyperlink" Target="https://commons.wikimedia.org/wiki/File:Ancsi_b%C3%BCf%C3%A9_%C3%A9s_egy_Effedi_Gasolone_sittes_kont%C3%A9nerrel,_2018_R%C3%A1ckeve.jpg" TargetMode="External"/><Relationship Id="rId1" Type="http://schemas.microsoft.com/office/2007/relationships/media" Target="../media/media29.wav"/><Relationship Id="rId6" Type="http://schemas.openxmlformats.org/officeDocument/2006/relationships/hyperlink" Target="https://upload.wikimedia.org/wikipedia/commons/1/17/D%C3%A9pileur_empileur_de_palette.jpg" TargetMode="External"/><Relationship Id="rId11" Type="http://schemas.openxmlformats.org/officeDocument/2006/relationships/image" Target="../media/image57.jpeg"/><Relationship Id="rId5" Type="http://schemas.openxmlformats.org/officeDocument/2006/relationships/image" Target="../media/image54.jpeg"/><Relationship Id="rId15" Type="http://schemas.openxmlformats.org/officeDocument/2006/relationships/image" Target="../media/image59.png"/><Relationship Id="rId10" Type="http://schemas.openxmlformats.org/officeDocument/2006/relationships/hyperlink" Target="https://commons.wikimedia.org/wiki/File:Iveco_waste_trucks,_Baross_Street,_2017_Abony.jpg" TargetMode="External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56.jpeg"/><Relationship Id="rId14" Type="http://schemas.openxmlformats.org/officeDocument/2006/relationships/hyperlink" Target="https://pixabay.com/hu/photos/tilt-teheraut%C3%B3k-teheraut%C3%B3-kieswerk-48242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s://pixabay.com/hu/photos/strand-%C3%BCnnep-%C3%BCveggoly%C3%B3-f%C3%A9nyt%C3%B6r%C3%A9s-3549382/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hyperlink" Target="https://tudasbazis.sulinet.hu/hu/termeszettudomanyok/fizika/fizika-7-evfolyam/folyadekok-es-gazok/kozlekedoedenyek" TargetMode="External"/><Relationship Id="rId5" Type="http://schemas.openxmlformats.org/officeDocument/2006/relationships/image" Target="../media/image62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ommons.wikimedia.org/wiki/File:Communicating_vessels.png" TargetMode="Externa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hyperlink" Target="https://tudasbazis.sulinet.hu/hu/termeszettudomanyok/fizika/fizika-9-evfolyam/a-hidrosztatikai-nyomas-kozlekedoedenyek/kozlekedoedenyek" TargetMode="External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hu/view-image.php?image=132132&amp;picture=udvozoljuk-my-garden" TargetMode="External"/><Relationship Id="rId13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jpeg"/><Relationship Id="rId12" Type="http://schemas.openxmlformats.org/officeDocument/2006/relationships/hyperlink" Target="https://hu.wikipedia.org/wiki/Dugul%C3%A1selh%C3%A1r%C3%ADt%C3%A1s#/media/F%C3%A1jl:Vattenlaas.png" TargetMode="Externa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hyperlink" Target="https://unsplash.com/photos/-0H__KjN62o" TargetMode="Externa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60.png"/><Relationship Id="rId10" Type="http://schemas.openxmlformats.org/officeDocument/2006/relationships/hyperlink" Target="https://unsplash.com/photos/EyvNE_rXtSg" TargetMode="External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72.jpeg"/><Relationship Id="rId14" Type="http://schemas.openxmlformats.org/officeDocument/2006/relationships/hyperlink" Target="https://pixabay.com/hu/photos/duna-zsilip-%C3%A1tj%C3%A1r%C3%B3-fels%C5%91-v%C3%ADz-3448151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hyperlink" Target="https://www.nkp.hu/tankonyv/fizika_7/lecke_04_004" TargetMode="External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Gell%C3%A9rthegyi_v%C3%ADzt%C3%A1rol%C3%B3#/media/F%C3%A1jl:Gell%C3%A9rthegyi_v%C3%ADztaroz%C3%B3_bej%C3%A1rat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hyperlink" Target="https://hu.wikipedia.org/wiki/Gell%C3%A9rthegyi_v%C3%ADzt%C3%A1rol%C3%B3#/media/F%C3%A1jl:Gell%C3%A9rthegyi_v%C3%ADzt%C3%A1roz%C3%B3-medence1.jpg" TargetMode="External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V%C3%ADztorony#/media/F%C3%A1jl:Roihuvuori_watertower2.sv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hyperlink" Target="https://commons.wikimedia.org/wiki/File:Hidrogl%C3%B3busz,_Zichy%C3%BAjfalu_01.jpg" TargetMode="External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60.png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60.pn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3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3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photos/dxG-m-IRdyE" TargetMode="External"/><Relationship Id="rId13" Type="http://schemas.openxmlformats.org/officeDocument/2006/relationships/image" Target="../media/image11.png"/><Relationship Id="rId18" Type="http://schemas.openxmlformats.org/officeDocument/2006/relationships/hyperlink" Target="https://unsplash.com/photos/AqYgZOlxA28" TargetMode="External"/><Relationship Id="rId26" Type="http://schemas.openxmlformats.org/officeDocument/2006/relationships/hyperlink" Target="https://pixabay.com/hu/photos/snowhotel-j%C3%A9g-bar-j%C3%A9gszobrok-2068904/" TargetMode="Externa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5.jpeg"/><Relationship Id="rId7" Type="http://schemas.openxmlformats.org/officeDocument/2006/relationships/image" Target="../media/image8.jpeg"/><Relationship Id="rId12" Type="http://schemas.openxmlformats.org/officeDocument/2006/relationships/hyperlink" Target="https://unsplash.com/photos/eRl8DXqwlcE" TargetMode="External"/><Relationship Id="rId17" Type="http://schemas.openxmlformats.org/officeDocument/2006/relationships/image" Target="../media/image13.png"/><Relationship Id="rId25" Type="http://schemas.openxmlformats.org/officeDocument/2006/relationships/image" Target="../media/image17.jpeg"/><Relationship Id="rId2" Type="http://schemas.openxmlformats.org/officeDocument/2006/relationships/audio" Target="../media/media5.wav"/><Relationship Id="rId16" Type="http://schemas.openxmlformats.org/officeDocument/2006/relationships/hyperlink" Target="https://unsplash.com/photos/LTtgPUZ-cTo" TargetMode="External"/><Relationship Id="rId20" Type="http://schemas.openxmlformats.org/officeDocument/2006/relationships/hyperlink" Target="https://unsplash.com/photos/4Nk5PCQ8Ht4" TargetMode="External"/><Relationship Id="rId1" Type="http://schemas.microsoft.com/office/2007/relationships/media" Target="../media/media5.wav"/><Relationship Id="rId6" Type="http://schemas.openxmlformats.org/officeDocument/2006/relationships/hyperlink" Target="https://unsplash.com/photos/iftBhUFfecE" TargetMode="External"/><Relationship Id="rId11" Type="http://schemas.openxmlformats.org/officeDocument/2006/relationships/image" Target="../media/image10.jpeg"/><Relationship Id="rId24" Type="http://schemas.openxmlformats.org/officeDocument/2006/relationships/hyperlink" Target="https://unsplash.com/photos/v8Un2Roo1Ak" TargetMode="External"/><Relationship Id="rId5" Type="http://schemas.openxmlformats.org/officeDocument/2006/relationships/image" Target="../media/image7.jpeg"/><Relationship Id="rId15" Type="http://schemas.openxmlformats.org/officeDocument/2006/relationships/image" Target="../media/image12.jpeg"/><Relationship Id="rId23" Type="http://schemas.openxmlformats.org/officeDocument/2006/relationships/image" Target="../media/image16.png"/><Relationship Id="rId10" Type="http://schemas.openxmlformats.org/officeDocument/2006/relationships/hyperlink" Target="https://pixnio.com/hu/tajak/vizesesek/vizeses-viz-patak-folyo-fa-termeszet-creek-moss-level" TargetMode="External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hyperlink" Target="https://unsplash.com/photos/5AiWn2U10cw" TargetMode="External"/><Relationship Id="rId22" Type="http://schemas.openxmlformats.org/officeDocument/2006/relationships/hyperlink" Target="https://unsplash.com/photos/xBHP5rbj9Gk" TargetMode="External"/><Relationship Id="rId27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hyperlink" Target="https://unsplash.com/photos/1braZySlEKA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619100" y="360000"/>
            <a:ext cx="7524900" cy="12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>
                <a:latin typeface="Roboto"/>
                <a:ea typeface="Roboto"/>
                <a:cs typeface="Roboto"/>
                <a:sym typeface="Roboto"/>
              </a:rPr>
              <a:t>Élményből tudást Természetesen</a:t>
            </a:r>
            <a:br>
              <a:rPr lang="hu" sz="3600">
                <a:latin typeface="Roboto"/>
                <a:ea typeface="Roboto"/>
                <a:cs typeface="Roboto"/>
                <a:sym typeface="Roboto"/>
              </a:rPr>
            </a:br>
            <a:r>
              <a:rPr lang="hu" sz="3600">
                <a:latin typeface="Roboto"/>
                <a:ea typeface="Roboto"/>
                <a:cs typeface="Roboto"/>
                <a:sym typeface="Roboto"/>
              </a:rPr>
              <a:t>a Mátra Múzeumban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33" y="360000"/>
            <a:ext cx="895225" cy="12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608825" y="4680000"/>
            <a:ext cx="4790400" cy="4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</a:t>
            </a:r>
            <a:br>
              <a:rPr lang="hu" sz="1200">
                <a:latin typeface="Roboto"/>
                <a:ea typeface="Roboto"/>
                <a:cs typeface="Roboto"/>
                <a:sym typeface="Roboto"/>
              </a:rPr>
            </a:br>
            <a:r>
              <a:rPr lang="hu" sz="1200">
                <a:latin typeface="Roboto"/>
                <a:ea typeface="Roboto"/>
                <a:cs typeface="Roboto"/>
                <a:sym typeface="Roboto"/>
              </a:rPr>
              <a:t>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739" y="1833405"/>
            <a:ext cx="4790399" cy="3310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2381" y="4704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590551" y="1581150"/>
            <a:ext cx="3676650" cy="1733550"/>
          </a:xfrm>
          <a:prstGeom prst="roundRect">
            <a:avLst/>
          </a:prstGeom>
          <a:solidFill>
            <a:srgbClr val="FEDEEC"/>
          </a:solidFill>
          <a:ln>
            <a:solidFill>
              <a:srgbClr val="FF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9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502" y="914400"/>
            <a:ext cx="4488819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62475" y="4048125"/>
            <a:ext cx="32385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ea typeface="Roboto" panose="020B060402020202020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ea typeface="Roboto" panose="020B0604020202020204" charset="0"/>
                <a:hlinkClick r:id="rId6"/>
              </a:rPr>
              <a:t>https://pixabay.com/hu/photos/tea-inni-a-levest-te%C3%A1skanna-2238290</a:t>
            </a:r>
            <a:endParaRPr lang="hu-HU" sz="600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76282" y="714345"/>
            <a:ext cx="399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Miért csurog az asztalra a tea?</a:t>
            </a:r>
            <a:endParaRPr lang="hu-HU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6275" y="1657350"/>
            <a:ext cx="367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Legközelebb, mikor teát főzöl, figyeld meg, hogy mikor a teát ki akarod önteni a kannából, akkor a folyadék nem a csészébe, hanem a kanna nyakán végig csurogva az asztalra folyik. Mit gondolsz, miért történik ez?</a:t>
            </a:r>
            <a:endParaRPr lang="hu-HU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4047" y="925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28658" y="1074741"/>
            <a:ext cx="3324225" cy="31543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615" y="1074741"/>
            <a:ext cx="44926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33904" y="4229100"/>
            <a:ext cx="38576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ea typeface="Roboto" panose="020B060402020202020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ea typeface="Roboto" panose="020B0604020202020204" charset="0"/>
                <a:hlinkClick r:id="rId6"/>
              </a:rPr>
              <a:t>https://</a:t>
            </a:r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  <a:ea typeface="Roboto" panose="020B0604020202020204" charset="0"/>
                <a:hlinkClick r:id="rId6"/>
              </a:rPr>
              <a:t>pixabay.com/hu/photos/tea-inni-a-levest-te%C3%A1skanna-2238290</a:t>
            </a:r>
            <a:endParaRPr lang="hu-HU" sz="600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28657" y="1074741"/>
            <a:ext cx="339090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Ez is az adhézió műve: </a:t>
            </a:r>
          </a:p>
          <a:p>
            <a:pPr>
              <a:lnSpc>
                <a:spcPct val="150000"/>
              </a:lnSpc>
            </a:pPr>
            <a:r>
              <a:rPr lang="hu-HU" sz="1800" b="1" kern="1200" dirty="0" smtClean="0">
                <a:latin typeface="Calibri" panose="020F0502020204030204" pitchFamily="34" charset="0"/>
                <a:ea typeface="Roboto" panose="020B0604020202020204" charset="0"/>
                <a:cs typeface="Times New Roman"/>
              </a:rPr>
              <a:t>a tea </a:t>
            </a:r>
            <a:r>
              <a:rPr lang="hu-HU" sz="1800" b="1" kern="1200" dirty="0">
                <a:latin typeface="Calibri" panose="020F0502020204030204" pitchFamily="34" charset="0"/>
                <a:ea typeface="Roboto" panose="020B0604020202020204" charset="0"/>
                <a:cs typeface="Times New Roman"/>
              </a:rPr>
              <a:t>inkább megtapad a kannán, minthogy a „légi utat” válassza, </a:t>
            </a:r>
            <a:r>
              <a:rPr lang="hu-HU" sz="1800" kern="1200" dirty="0">
                <a:latin typeface="Calibri" panose="020F0502020204030204" pitchFamily="34" charset="0"/>
                <a:ea typeface="Roboto" panose="020B0604020202020204" charset="0"/>
                <a:cs typeface="Times New Roman"/>
              </a:rPr>
              <a:t>ugyanis a tea részecskéi sokkal erősebben „ragaszkodnak” a kanna részecskéihez, mint a levegő részecskéihez.</a:t>
            </a:r>
            <a:endParaRPr lang="hu-HU" sz="1800" kern="1200" dirty="0">
              <a:solidFill>
                <a:srgbClr val="002060"/>
              </a:solidFill>
              <a:latin typeface="Calibri" panose="020F0502020204030204" pitchFamily="34" charset="0"/>
              <a:ea typeface="Roboto" panose="020B0604020202020204" charset="0"/>
              <a:cs typeface="Times New Roman"/>
            </a:endParaRPr>
          </a:p>
          <a:p>
            <a:endParaRPr lang="hu-HU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3139" y="465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867028" y="352425"/>
            <a:ext cx="3819525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Hajszálcsövesség a mindennapokban</a:t>
            </a:r>
            <a:endParaRPr 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95361" y="990600"/>
            <a:ext cx="7448550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dirty="0">
                <a:latin typeface="Calibri" panose="020F0502020204030204" pitchFamily="34" charset="0"/>
              </a:rPr>
              <a:t>A kerti kapálásnak a gyomirtáson kívül még egy nagyon fontos szerepe van. A talajban, ha kiszárad, nagy méretű repedések keletkeznek, melyekben az eső vagy öntözővíz mélyre lefolyik, s így a növények gyökerei már nem érik el azt. Ha megkapáljuk a földet, a nagyobb rögöket felaprítjuk, s ezzel sok kicsi, apró hajszálcsövet hozunk létre. Ezekben a víz megmarad, s a gyökerek hozzájutnak az éltető nedvességhez.</a:t>
            </a:r>
          </a:p>
        </p:txBody>
      </p:sp>
      <p:sp>
        <p:nvSpPr>
          <p:cNvPr id="4" name="Téglalap 3"/>
          <p:cNvSpPr/>
          <p:nvPr/>
        </p:nvSpPr>
        <p:spPr>
          <a:xfrm>
            <a:off x="742955" y="1123952"/>
            <a:ext cx="238125" cy="219075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014419" y="3127220"/>
            <a:ext cx="4238625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dirty="0">
                <a:latin typeface="Calibri" panose="020F0502020204030204" pitchFamily="34" charset="0"/>
              </a:rPr>
              <a:t>A hajszálcsövességnek köszönhetően tudunk tollal írni: a tinta beszívódik a papír rostjai közé.</a:t>
            </a:r>
          </a:p>
        </p:txBody>
      </p:sp>
      <p:sp>
        <p:nvSpPr>
          <p:cNvPr id="9" name="Téglalap 8"/>
          <p:cNvSpPr/>
          <p:nvPr/>
        </p:nvSpPr>
        <p:spPr>
          <a:xfrm>
            <a:off x="766768" y="3262190"/>
            <a:ext cx="238125" cy="219075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33" y="2496944"/>
            <a:ext cx="1852613" cy="199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791451" y="3968735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https://www.piqsels.com/hu/public-domain-photo-skgdx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6470" y="13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12</a:t>
            </a: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00182" y="622055"/>
            <a:ext cx="7058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hu-HU" dirty="0">
                <a:latin typeface="Calibri" panose="020F0502020204030204" pitchFamily="34" charset="0"/>
              </a:rPr>
              <a:t>A növények tápanyag szállításában szerepet játszik a hajszálcsövesség is. A növényekben edénynyalábokon keresztül, amelyek valójában hajszálvékony csövek kötegei, jut el a tápanyag a legtávolabbi sejtekig.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3" y="703267"/>
            <a:ext cx="261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09698" y="1557308"/>
            <a:ext cx="695325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dirty="0">
                <a:latin typeface="Calibri" panose="020F0502020204030204" pitchFamily="34" charset="0"/>
              </a:rPr>
              <a:t>Készíts elő 4</a:t>
            </a:r>
            <a:r>
              <a:rPr lang="hu-HU" dirty="0" smtClean="0">
                <a:latin typeface="Calibri" panose="020F0502020204030204" pitchFamily="34" charset="0"/>
              </a:rPr>
              <a:t> </a:t>
            </a:r>
            <a:r>
              <a:rPr lang="hu-HU" dirty="0">
                <a:latin typeface="Calibri" panose="020F0502020204030204" pitchFamily="34" charset="0"/>
              </a:rPr>
              <a:t>db kocka cukrot, egy kisebb tányért, és színezett vizet! Tegyél a tányérba 2 kocka </a:t>
            </a:r>
            <a:r>
              <a:rPr lang="hu-HU" dirty="0" smtClean="0">
                <a:latin typeface="Calibri" panose="020F0502020204030204" pitchFamily="34" charset="0"/>
              </a:rPr>
              <a:t>cukrot!Ezután </a:t>
            </a:r>
            <a:r>
              <a:rPr lang="hu-HU" dirty="0">
                <a:latin typeface="Calibri" panose="020F0502020204030204" pitchFamily="34" charset="0"/>
              </a:rPr>
              <a:t>önts a tányérba a cukrok alá színezett vizet! Figyeld meg mi történik!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2" y="1698629"/>
            <a:ext cx="261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81056" y="2741469"/>
            <a:ext cx="3152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latin typeface="Calibri" panose="020F0502020204030204" pitchFamily="34" charset="0"/>
              </a:rPr>
              <a:t>A kocka cukor beszívja a vizet és elszíneződik.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latin typeface="Calibri" panose="020F0502020204030204" pitchFamily="34" charset="0"/>
              </a:rPr>
              <a:t>A cukorban is rengeteg kis hajszálcső van, nagyon szívja a nedvességet.</a:t>
            </a:r>
            <a:endParaRPr lang="hu-HU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scontent-vie1-1.xx.fbcdn.net/v/t1.15752-9/98182623_280275283011835_7920763813811453952_n.jpg?_nc_cat=105&amp;_nc_sid=b96e70&amp;_nc_ohc=v-29GWpcUNUAX-_RN7d&amp;_nc_ht=scontent-vie1-1.xx&amp;oh=78216f4cbda617ebe67523b2d8954426&amp;oe=5EE66E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46" y="2430466"/>
            <a:ext cx="1350754" cy="20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-vie1-1.xx.fbcdn.net/v/t1.15752-9/97787063_371255570505937_6729028225894187008_n.jpg?_nc_cat=109&amp;_nc_sid=b96e70&amp;_nc_ohc=tQi8FcxrudgAX-NaVng&amp;_nc_ht=scontent-vie1-1.xx&amp;oh=a4f0c33d66a678f8cd71dc0cfdb7a7cd&amp;oe=5EE679A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144" y="2430464"/>
            <a:ext cx="1497854" cy="20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124832" y="4249698"/>
            <a:ext cx="9048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7986" y="622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76287" y="3009900"/>
            <a:ext cx="7786688" cy="1466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38175" y="514354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Ezután ismételd meg a kísérletet úgy,hogy a két kockacukor közé egy kisebb nejlon darabot teszel! Mit veszel észre?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81108" y="1613750"/>
            <a:ext cx="26574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Ebben az esetben a nejlon megakadályozta, hogy a víz átszivárogjon a felső cukorra.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000127" y="3543304"/>
            <a:ext cx="3457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2050" name="Picture 2" descr="https://scontent-vie1-1.xx.fbcdn.net/v/t1.15752-9/97703821_1097629110601486_471433516127617024_n.jpg?_nc_cat=106&amp;_nc_sid=b96e70&amp;_nc_ohc=d6W4u0hVpE8AX96Bp-k&amp;_nc_ht=scontent-vie1-1.xx&amp;oh=030740b15d9bf0683a7822b4cb5952e5&amp;oe=5EE7CB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6" y="1490191"/>
            <a:ext cx="1847850" cy="13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1469378"/>
            <a:ext cx="1524000" cy="134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105775" y="2628190"/>
            <a:ext cx="6858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6287" y="3086100"/>
            <a:ext cx="76723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500" dirty="0">
                <a:latin typeface="Calibri" panose="020F0502020204030204" pitchFamily="34" charset="0"/>
              </a:rPr>
              <a:t>Ezzel a kísérlettel azt is bemutattad, hogy miért szigetelik a házakat</a:t>
            </a:r>
            <a:r>
              <a:rPr lang="hu-HU" sz="1500" dirty="0" smtClean="0">
                <a:latin typeface="Calibri" panose="020F0502020204030204" pitchFamily="34" charset="0"/>
              </a:rPr>
              <a:t>:</a:t>
            </a:r>
          </a:p>
          <a:p>
            <a:r>
              <a:rPr lang="hu-HU" sz="1500" dirty="0" smtClean="0">
                <a:latin typeface="Calibri" panose="020F0502020204030204" pitchFamily="34" charset="0"/>
              </a:rPr>
              <a:t>nagyon fontos a házak építésénél, hogy a téglában levő kis hajszálcsöveken keresztül ne szívódjon fel az épületekbe a talajvíz. </a:t>
            </a:r>
            <a:r>
              <a:rPr lang="hu-HU" sz="1500" dirty="0">
                <a:solidFill>
                  <a:srgbClr val="002060"/>
                </a:solidFill>
                <a:latin typeface="Calibri" panose="020F0502020204030204" pitchFamily="34" charset="0"/>
              </a:rPr>
              <a:t>A házak szigetelésénél szigetelőanyaggal zárják el a hajszálcsöveket a felszivárgó talajvíz miatt</a:t>
            </a:r>
            <a:r>
              <a:rPr lang="hu-HU" sz="15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hu-HU" sz="1500" dirty="0" smtClean="0">
                <a:latin typeface="Calibri" panose="020F0502020204030204" pitchFamily="34" charset="0"/>
              </a:rPr>
              <a:t>A hajszálcsövekre a téglában szükség van egyébként, mert a benne levő levegő jó hőszigetelő.</a:t>
            </a: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1624" y="514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1057275" y="1381125"/>
            <a:ext cx="7048500" cy="2381250"/>
          </a:xfrm>
          <a:prstGeom prst="roundRect">
            <a:avLst/>
          </a:prstGeom>
          <a:solidFill>
            <a:srgbClr val="FEDEEC"/>
          </a:solidFill>
          <a:ln>
            <a:solidFill>
              <a:srgbClr val="FF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85875" y="1381129"/>
            <a:ext cx="66865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Készíts elő két üveglapot (fényképkeretből is kölcsönvehető, ha a szüleid megengedik), vagy két, kisebb műanyag lapot (pl. az üzletekben használatos hűségkártyák is jók)!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Csepegtess néhány csepp vizet az üveglapra, s tedd rá a másikat! 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Próbáld szétszedni őket! Mit tapasztalsz?</a:t>
            </a:r>
            <a:endParaRPr 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3289" y="911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209675" y="152404"/>
            <a:ext cx="6800850" cy="2324099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22" name="Picture 2" descr="https://scontent-vie1-1.xx.fbcdn.net/v/t1.15752-9/97324285_693918808108726_7145472644370923520_n.jpg?_nc_cat=111&amp;_nc_sid=b96e70&amp;_nc_ohc=npk27F2diDIAX_Fa_dK&amp;_nc_ht=scontent-vie1-1.xx&amp;oh=ec34004b02821ca694d8f247e48ebd4a&amp;oe=5EDFBBE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9457" y="2709097"/>
            <a:ext cx="3470275" cy="172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057525" y="4540508"/>
            <a:ext cx="27051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85875" y="186679"/>
            <a:ext cx="65151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A víz vékony rétegben oszlik el az üveglapok között. Nagy erő szükséges a széthúzásukhoz, </a:t>
            </a: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le kell győzni az adhéziót</a:t>
            </a:r>
            <a:r>
              <a:rPr lang="hu-HU" sz="1800" dirty="0" smtClean="0">
                <a:latin typeface="Calibri" panose="020F0502020204030204" pitchFamily="34" charset="0"/>
              </a:rPr>
              <a:t>. Az alsó üveglap akkor sem esik le, ha csak a felsőt fogod.)</a:t>
            </a:r>
          </a:p>
          <a:p>
            <a:pPr>
              <a:lnSpc>
                <a:spcPct val="1500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( </a:t>
            </a:r>
            <a:r>
              <a:rPr lang="hu-HU" sz="1800" i="1" dirty="0" smtClean="0">
                <a:latin typeface="Calibri" panose="020F0502020204030204" pitchFamily="34" charset="0"/>
              </a:rPr>
              <a:t>Az alsó </a:t>
            </a:r>
            <a:r>
              <a:rPr lang="hu-HU" sz="1800" i="1" smtClean="0">
                <a:latin typeface="Calibri" panose="020F0502020204030204" pitchFamily="34" charset="0"/>
              </a:rPr>
              <a:t>üveglap tartásában </a:t>
            </a:r>
            <a:r>
              <a:rPr lang="hu-HU" sz="1800" i="1" dirty="0" smtClean="0">
                <a:latin typeface="Calibri" panose="020F0502020204030204" pitchFamily="34" charset="0"/>
              </a:rPr>
              <a:t>segítségre van az alsó lap alatti légoszlop nyomása is. </a:t>
            </a:r>
            <a:r>
              <a:rPr lang="hu-HU" sz="1800" dirty="0" smtClean="0">
                <a:latin typeface="Calibri" panose="020F0502020204030204" pitchFamily="34" charset="0"/>
              </a:rPr>
              <a:t>)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631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323975" y="1114429"/>
            <a:ext cx="676275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 typeface="Wingdings" panose="05000000000000000000" pitchFamily="2" charset="2"/>
              <a:buChar char="q"/>
            </a:pPr>
            <a:r>
              <a:rPr lang="hu-HU" sz="1800" dirty="0">
                <a:latin typeface="Calibri" panose="020F0502020204030204" pitchFamily="34" charset="0"/>
              </a:rPr>
              <a:t>A </a:t>
            </a:r>
            <a:r>
              <a:rPr lang="hu-HU" sz="1800" i="1" dirty="0">
                <a:latin typeface="Calibri" panose="020F0502020204030204" pitchFamily="34" charset="0"/>
              </a:rPr>
              <a:t>különböző</a:t>
            </a:r>
            <a:r>
              <a:rPr lang="hu-HU" sz="1800" dirty="0">
                <a:latin typeface="Calibri" panose="020F0502020204030204" pitchFamily="34" charset="0"/>
              </a:rPr>
              <a:t> </a:t>
            </a:r>
            <a:r>
              <a:rPr lang="hu-HU" sz="1800" dirty="0" smtClean="0">
                <a:latin typeface="Calibri" panose="020F0502020204030204" pitchFamily="34" charset="0"/>
              </a:rPr>
              <a:t>anyagok</a:t>
            </a:r>
            <a:r>
              <a:rPr lang="hu-HU" sz="1800" dirty="0">
                <a:latin typeface="Calibri" panose="020F0502020204030204" pitchFamily="34" charset="0"/>
              </a:rPr>
              <a:t> </a:t>
            </a:r>
            <a:r>
              <a:rPr lang="hu-HU" sz="1800" dirty="0" smtClean="0">
                <a:latin typeface="Calibri" panose="020F0502020204030204" pitchFamily="34" charset="0"/>
              </a:rPr>
              <a:t>részecskéi (molekulái) </a:t>
            </a:r>
            <a:r>
              <a:rPr lang="hu-HU" sz="1800" dirty="0">
                <a:latin typeface="Calibri" panose="020F0502020204030204" pitchFamily="34" charset="0"/>
              </a:rPr>
              <a:t>között tapadást okozó </a:t>
            </a:r>
            <a:r>
              <a:rPr lang="hu-HU" sz="1800" dirty="0" smtClean="0">
                <a:latin typeface="Calibri" panose="020F0502020204030204" pitchFamily="34" charset="0"/>
              </a:rPr>
              <a:t>erőt</a:t>
            </a:r>
            <a:r>
              <a:rPr lang="hu-HU" sz="1800" dirty="0">
                <a:latin typeface="Calibri" panose="020F0502020204030204" pitchFamily="34" charset="0"/>
              </a:rPr>
              <a:t> </a:t>
            </a:r>
            <a:r>
              <a:rPr lang="hu-HU" sz="1800" b="1" i="1" dirty="0">
                <a:solidFill>
                  <a:srgbClr val="990033"/>
                </a:solidFill>
                <a:latin typeface="Calibri" panose="020F0502020204030204" pitchFamily="34" charset="0"/>
              </a:rPr>
              <a:t>adhéziós erő</a:t>
            </a:r>
            <a:r>
              <a:rPr lang="hu-HU" sz="1800" dirty="0">
                <a:latin typeface="Calibri" panose="020F0502020204030204" pitchFamily="34" charset="0"/>
              </a:rPr>
              <a:t>nek, a jelenséget pedig </a:t>
            </a:r>
            <a:r>
              <a:rPr lang="hu-HU" sz="1800" b="1" i="1" dirty="0">
                <a:solidFill>
                  <a:srgbClr val="990033"/>
                </a:solidFill>
                <a:latin typeface="Calibri" panose="020F0502020204030204" pitchFamily="34" charset="0"/>
              </a:rPr>
              <a:t>adhézió</a:t>
            </a:r>
            <a:r>
              <a:rPr lang="hu-HU" sz="1800" dirty="0">
                <a:latin typeface="Calibri" panose="020F0502020204030204" pitchFamily="34" charset="0"/>
              </a:rPr>
              <a:t>nak nevezzük</a:t>
            </a:r>
            <a:r>
              <a:rPr lang="hu-HU" sz="18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buClr>
                <a:srgbClr val="FF0066"/>
              </a:buClr>
            </a:pPr>
            <a:endParaRPr lang="hu-HU" sz="1800" dirty="0" smtClean="0">
              <a:latin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 typeface="Wingdings" panose="05000000000000000000" pitchFamily="2" charset="2"/>
              <a:buChar char="q"/>
            </a:pPr>
            <a:r>
              <a:rPr lang="hu-HU" sz="1800" dirty="0">
                <a:latin typeface="Calibri" panose="020F0502020204030204" pitchFamily="34" charset="0"/>
              </a:rPr>
              <a:t>Az </a:t>
            </a:r>
            <a:r>
              <a:rPr lang="hu-HU" sz="1800" dirty="0" smtClean="0">
                <a:latin typeface="Calibri" panose="020F0502020204030204" pitchFamily="34" charset="0"/>
              </a:rPr>
              <a:t>(</a:t>
            </a:r>
            <a:r>
              <a:rPr lang="hu-HU" sz="1800" i="1" dirty="0">
                <a:latin typeface="Calibri" panose="020F0502020204030204" pitchFamily="34" charset="0"/>
              </a:rPr>
              <a:t>azonos</a:t>
            </a:r>
            <a:r>
              <a:rPr lang="hu-HU" sz="1800" dirty="0" smtClean="0">
                <a:latin typeface="Calibri" panose="020F0502020204030204" pitchFamily="34" charset="0"/>
              </a:rPr>
              <a:t>) anyagot </a:t>
            </a:r>
            <a:r>
              <a:rPr lang="hu-HU" sz="1800" dirty="0">
                <a:latin typeface="Calibri" panose="020F0502020204030204" pitchFamily="34" charset="0"/>
              </a:rPr>
              <a:t>felépítő atomok, illetve molekulák közötti összetartó erőt </a:t>
            </a:r>
            <a:r>
              <a:rPr lang="hu-HU" sz="1800" b="1" dirty="0">
                <a:solidFill>
                  <a:srgbClr val="990033"/>
                </a:solidFill>
                <a:latin typeface="Calibri" panose="020F0502020204030204" pitchFamily="34" charset="0"/>
              </a:rPr>
              <a:t>kohéziós erő</a:t>
            </a:r>
            <a:r>
              <a:rPr lang="hu-HU" sz="1800" dirty="0">
                <a:latin typeface="Calibri" panose="020F0502020204030204" pitchFamily="34" charset="0"/>
              </a:rPr>
              <a:t>nek, a jelenséget pedig </a:t>
            </a:r>
            <a:r>
              <a:rPr lang="hu-HU" sz="1800" b="1" dirty="0">
                <a:solidFill>
                  <a:srgbClr val="990033"/>
                </a:solidFill>
                <a:latin typeface="Calibri" panose="020F0502020204030204" pitchFamily="34" charset="0"/>
              </a:rPr>
              <a:t>kohézió</a:t>
            </a:r>
            <a:r>
              <a:rPr lang="hu-HU" sz="1800" dirty="0">
                <a:latin typeface="Calibri" panose="020F0502020204030204" pitchFamily="34" charset="0"/>
              </a:rPr>
              <a:t>nak nevezzük</a:t>
            </a:r>
            <a:r>
              <a:rPr lang="hu-HU" sz="1800" dirty="0" smtClean="0">
                <a:latin typeface="Calibri" panose="020F0502020204030204" pitchFamily="34" charset="0"/>
              </a:rPr>
              <a:t>.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169" y="1363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églalap 128"/>
          <p:cNvSpPr/>
          <p:nvPr/>
        </p:nvSpPr>
        <p:spPr>
          <a:xfrm>
            <a:off x="750463" y="942977"/>
            <a:ext cx="7589576" cy="1628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" name="Csoportba foglalás 30"/>
          <p:cNvGrpSpPr/>
          <p:nvPr/>
        </p:nvGrpSpPr>
        <p:grpSpPr>
          <a:xfrm>
            <a:off x="5266201" y="3128964"/>
            <a:ext cx="3574811" cy="1604962"/>
            <a:chOff x="447675" y="2895600"/>
            <a:chExt cx="3574811" cy="1604962"/>
          </a:xfrm>
        </p:grpSpPr>
        <p:sp>
          <p:nvSpPr>
            <p:cNvPr id="9" name="Ív 8"/>
            <p:cNvSpPr/>
            <p:nvPr/>
          </p:nvSpPr>
          <p:spPr>
            <a:xfrm>
              <a:off x="619125" y="3114676"/>
              <a:ext cx="2181224" cy="1385886"/>
            </a:xfrm>
            <a:prstGeom prst="arc">
              <a:avLst>
                <a:gd name="adj1" fmla="val 10328078"/>
                <a:gd name="adj2" fmla="val 269662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30" name="Csoportba foglalás 29"/>
            <p:cNvGrpSpPr/>
            <p:nvPr/>
          </p:nvGrpSpPr>
          <p:grpSpPr>
            <a:xfrm>
              <a:off x="447675" y="2895600"/>
              <a:ext cx="3574811" cy="1309904"/>
              <a:chOff x="447675" y="2895600"/>
              <a:chExt cx="3574811" cy="1309904"/>
            </a:xfrm>
          </p:grpSpPr>
          <p:pic>
            <p:nvPicPr>
              <p:cNvPr id="6190" name="Picture 46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1373" y="3343274"/>
                <a:ext cx="292100" cy="244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4" name="Picture 40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368015">
                <a:off x="1676818" y="3358354"/>
                <a:ext cx="244475" cy="15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3" name="Picture 39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03098">
                <a:off x="1953165" y="3568700"/>
                <a:ext cx="244475" cy="15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2" name="Picture 38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221930">
                <a:off x="2280185" y="3578513"/>
                <a:ext cx="244475" cy="158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1" name="Picture 37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6262">
                <a:off x="1867534" y="3379723"/>
                <a:ext cx="175880" cy="1142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0" name="Picture 36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09350" y="3191786"/>
                <a:ext cx="159544" cy="241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9" name="Picture 35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448520">
                <a:off x="1550926" y="3334369"/>
                <a:ext cx="157312" cy="2378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7" name="Picture 33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424" y="3194843"/>
                <a:ext cx="133350" cy="201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5" name="Picture 31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15188">
                <a:off x="2016576" y="3325171"/>
                <a:ext cx="145092" cy="219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4" name="Picture 30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2969" y="3539681"/>
                <a:ext cx="156368" cy="236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3" name="Picture 29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724024" y="3518466"/>
                <a:ext cx="171450" cy="259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2" name="Picture 28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5786" y="3547269"/>
                <a:ext cx="133350" cy="201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1" name="Picture 27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420016" y="3538537"/>
                <a:ext cx="161925" cy="2448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70" name="Picture 26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1943" y="3507581"/>
                <a:ext cx="133350" cy="201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9" name="Picture 25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0016" y="3336924"/>
                <a:ext cx="133350" cy="201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8" name="Picture 24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142205" y="3556000"/>
                <a:ext cx="127794" cy="193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7" name="Picture 23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318" y="3556000"/>
                <a:ext cx="133350" cy="2016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6" name="Egyenes összekötő 15"/>
              <p:cNvCxnSpPr/>
              <p:nvPr/>
            </p:nvCxnSpPr>
            <p:spPr>
              <a:xfrm flipV="1">
                <a:off x="1001316" y="3529013"/>
                <a:ext cx="117872" cy="1905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églalap 13"/>
              <p:cNvSpPr/>
              <p:nvPr/>
            </p:nvSpPr>
            <p:spPr>
              <a:xfrm>
                <a:off x="447675" y="3943350"/>
                <a:ext cx="3419475" cy="2381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3" name="Egyenes összekötő 2"/>
              <p:cNvCxnSpPr/>
              <p:nvPr/>
            </p:nvCxnSpPr>
            <p:spPr>
              <a:xfrm flipV="1">
                <a:off x="447675" y="3913660"/>
                <a:ext cx="3419475" cy="2969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" name="Egyenes összekötő 4"/>
              <p:cNvCxnSpPr/>
              <p:nvPr/>
            </p:nvCxnSpPr>
            <p:spPr>
              <a:xfrm>
                <a:off x="447675" y="4181475"/>
                <a:ext cx="3419475" cy="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188" y="4006056"/>
                <a:ext cx="122237" cy="10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3549" y="4019550"/>
                <a:ext cx="122237" cy="10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4019550"/>
                <a:ext cx="122237" cy="10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2" name="Picture 8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7594" y="3481388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3" name="Picture 9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7138" y="3683794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4" name="Picture 10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5093" y="3495675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5" name="Picture 11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8599" y="3695701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6" name="Picture 12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3700" y="3490912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8" name="Picture 14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3893" y="3490912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0" name="Picture 16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9981" y="3695700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1" name="Picture 17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7744" y="3495675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8280" y="3328988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3" name="Picture 19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0706" y="3324224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4" name="Picture 20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6930" y="3328988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66" name="Picture 22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4368" y="3200399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Egyenes összekötő 17"/>
              <p:cNvCxnSpPr>
                <a:stCxn id="7" idx="4"/>
                <a:endCxn id="6" idx="0"/>
              </p:cNvCxnSpPr>
              <p:nvPr/>
            </p:nvCxnSpPr>
            <p:spPr>
              <a:xfrm flipH="1">
                <a:off x="914400" y="3757613"/>
                <a:ext cx="86916" cy="261937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6185" name="Picture 41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506" y="3769519"/>
                <a:ext cx="162865" cy="295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6" name="Picture 42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40147">
                <a:off x="1427208" y="3786203"/>
                <a:ext cx="148459" cy="2691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7" name="Picture 43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416197">
                <a:off x="1717943" y="3765855"/>
                <a:ext cx="153449" cy="2782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Ellipszis 5"/>
              <p:cNvSpPr/>
              <p:nvPr/>
            </p:nvSpPr>
            <p:spPr>
              <a:xfrm>
                <a:off x="866775" y="4019550"/>
                <a:ext cx="95250" cy="76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7" name="Ellipszis 6"/>
              <p:cNvSpPr/>
              <p:nvPr/>
            </p:nvSpPr>
            <p:spPr>
              <a:xfrm>
                <a:off x="962025" y="3695701"/>
                <a:ext cx="78581" cy="6191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7481" y="4014787"/>
                <a:ext cx="122237" cy="10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8" name="Picture 44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6475" y="3736654"/>
                <a:ext cx="195263" cy="354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89" name="Picture 45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97005" y="3726657"/>
                <a:ext cx="195263" cy="3540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1" name="Picture 7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437" y="4019550"/>
                <a:ext cx="122237" cy="103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9" name="Picture 15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8674" y="3695701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57" name="Picture 13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4192" y="3695701"/>
                <a:ext cx="103187" cy="857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Egyenes összekötő nyíllal 22"/>
              <p:cNvCxnSpPr/>
              <p:nvPr/>
            </p:nvCxnSpPr>
            <p:spPr>
              <a:xfrm flipH="1">
                <a:off x="2550992" y="3133005"/>
                <a:ext cx="501652" cy="17938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Szövegdoboz 25"/>
              <p:cNvSpPr txBox="1"/>
              <p:nvPr/>
            </p:nvSpPr>
            <p:spPr>
              <a:xfrm>
                <a:off x="2550992" y="2895600"/>
                <a:ext cx="12018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b="1" dirty="0" smtClean="0">
                    <a:latin typeface="Calibri" panose="020F0502020204030204" pitchFamily="34" charset="0"/>
                  </a:rPr>
                  <a:t>Ragasztóanyag</a:t>
                </a:r>
                <a:endParaRPr lang="hu-HU" sz="1200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Szövegdoboz 26"/>
              <p:cNvSpPr txBox="1"/>
              <p:nvPr/>
            </p:nvSpPr>
            <p:spPr>
              <a:xfrm>
                <a:off x="2501659" y="3928505"/>
                <a:ext cx="15208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200" b="1" dirty="0">
                    <a:latin typeface="Calibri" panose="020F0502020204030204" pitchFamily="34" charset="0"/>
                  </a:rPr>
                  <a:t>Ragasztandó felület</a:t>
                </a:r>
              </a:p>
            </p:txBody>
          </p:sp>
        </p:grpSp>
      </p:grpSp>
      <p:sp>
        <p:nvSpPr>
          <p:cNvPr id="6144" name="Szövegdoboz 6143"/>
          <p:cNvSpPr txBox="1"/>
          <p:nvPr/>
        </p:nvSpPr>
        <p:spPr>
          <a:xfrm>
            <a:off x="1175228" y="173563"/>
            <a:ext cx="7200900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Tudtad, hogy a ragasztóanyagok is az adhéziót használják ki?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145" name="Szövegdoboz 6144"/>
          <p:cNvSpPr txBox="1"/>
          <p:nvPr/>
        </p:nvSpPr>
        <p:spPr>
          <a:xfrm>
            <a:off x="803968" y="1002090"/>
            <a:ext cx="7536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Azért tapadnak olyan jól, mert a ragasztóanyag molekulái (részecskéi) és a ragasztandó anyag részecskéi között nagyon erős a vonzóerő (adhézió) (sárgával jelöli a kép). 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 ragasztóanyag molekulái között is erős összetartó erő (kohéziós erő) van (fekete vonal jelöli a képen), ezáltal stabil réteget alkotnak.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128" name="Szövegdoboz 127"/>
          <p:cNvSpPr txBox="1"/>
          <p:nvPr/>
        </p:nvSpPr>
        <p:spPr>
          <a:xfrm>
            <a:off x="1632429" y="3154385"/>
            <a:ext cx="310515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Ma már gyakran olyan felületeket  is ragasztanak, ahol azelőtt hegesztettek vagy szögeltek. A ragasztó egyszerűbb és tartósabb.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130" name="Téglalap 129"/>
          <p:cNvSpPr/>
          <p:nvPr/>
        </p:nvSpPr>
        <p:spPr>
          <a:xfrm>
            <a:off x="1343025" y="3267463"/>
            <a:ext cx="289404" cy="209162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69807" y="1177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1028708" y="266702"/>
            <a:ext cx="5457825" cy="4181475"/>
          </a:xfrm>
          <a:prstGeom prst="roundRect">
            <a:avLst/>
          </a:prstGeom>
          <a:solidFill>
            <a:srgbClr val="FEDEEC"/>
          </a:solidFill>
          <a:ln>
            <a:solidFill>
              <a:srgbClr val="FF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18.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85875" y="458124"/>
            <a:ext cx="520065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Egy műanyag flakon alját óvatosan vágd le 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(kérj felnőttől segítséget!) és erősíts rá egy gumihártyát (mondjuk egy lufi darabot befőttes gumival)!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Majd függőlegesen tartva önts kevés vizet a flakonba! 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Figyeld közben, hogyan változik a gumihártya alakja!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Ezután töltsd tele a flakont vízzel, és ismét figyeld meg a gumihártya alakját!</a:t>
            </a:r>
            <a:endParaRPr lang="hu-HU" sz="18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scontent-vie1-1.xx.fbcdn.net/v/t1.15752-9/97075838_2553377318215845_1722810291227459584_n.jpg?_nc_cat=102&amp;_nc_sid=b96e70&amp;_nc_ohc=_LQrFQFgpSAAX9LWb29&amp;_nc_ht=scontent-vie1-1.xx&amp;oh=7f59ad91c1b9072fc483e770744d0c09&amp;oe=5EE2CAC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4309" y="1081088"/>
            <a:ext cx="1822644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904309" y="4105277"/>
            <a:ext cx="152531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5261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blue lake and rainbow under nimbus clouds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2" t="-11277" b="-528"/>
          <a:stretch/>
        </p:blipFill>
        <p:spPr bwMode="auto">
          <a:xfrm>
            <a:off x="144000" y="-652500"/>
            <a:ext cx="9000000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Google Shape;135;p22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/>
          <p:nvPr/>
        </p:nvSpPr>
        <p:spPr>
          <a:xfrm>
            <a:off x="2525900" y="160338"/>
            <a:ext cx="36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Ismerd meg a környezeted</a:t>
            </a:r>
            <a:endParaRPr sz="2400" b="1" dirty="0">
              <a:solidFill>
                <a:schemeClr val="tx1"/>
              </a:solidFill>
              <a:latin typeface="Calibri" panose="020F0502020204030204" pitchFamily="34" charset="0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4644005" y="733038"/>
            <a:ext cx="231277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Merről fúj a szél?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Tó vagy tenger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Milyen kemény a „kő”?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Olvadt kőzet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Esik?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Ameddig a szem ellát…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Hogy csinálja?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Miért éppen a Föld?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Védjük együtt!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400"/>
              <a:buFont typeface="Wingdings" panose="05000000000000000000" pitchFamily="2" charset="2"/>
              <a:buChar char="q"/>
            </a:pP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  <a:ea typeface="Roboto"/>
                <a:cs typeface="Roboto"/>
                <a:sym typeface="Roboto"/>
              </a:rPr>
              <a:t>Kitalálsz?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595" y="360000"/>
            <a:ext cx="1857375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2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1.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AutoShape 2" descr="reflective photo of mountains and lake under blue sk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858000" y="4838700"/>
            <a:ext cx="18097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7"/>
              </a:rPr>
              <a:t>https://unsplash.com/photos/t_ZdxJsE8iM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8442" y="446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790580" y="3181351"/>
            <a:ext cx="3990977" cy="847130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90573" y="1066802"/>
            <a:ext cx="4991102" cy="183832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19.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90582" y="314325"/>
            <a:ext cx="2257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Calibri" panose="020F0502020204030204" pitchFamily="34" charset="0"/>
              </a:rPr>
              <a:t>Tapasztalat</a:t>
            </a:r>
            <a:endParaRPr lang="hu-HU" sz="2000" b="1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90574" y="1000125"/>
            <a:ext cx="5057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Ahogy emelkedik a víz szintje a </a:t>
            </a:r>
            <a:r>
              <a:rPr lang="hu-HU" sz="1800" dirty="0" smtClean="0">
                <a:latin typeface="Calibri" panose="020F0502020204030204" pitchFamily="34" charset="0"/>
              </a:rPr>
              <a:t>flakonban, </a:t>
            </a:r>
            <a:r>
              <a:rPr lang="hu-HU" sz="1800" dirty="0">
                <a:latin typeface="Calibri" panose="020F0502020204030204" pitchFamily="34" charset="0"/>
              </a:rPr>
              <a:t>úgy domborodik ki egyre inkább a gumihártya az alján</a:t>
            </a:r>
            <a:r>
              <a:rPr lang="hu-HU" sz="18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800" b="1" dirty="0">
                <a:latin typeface="Calibri" panose="020F0502020204030204" pitchFamily="34" charset="0"/>
              </a:rPr>
              <a:t>Nagyobb mennyiségű víznek nagyobb súlya van, amitől a gumihártya jobban meg fog nyúlni! </a:t>
            </a:r>
          </a:p>
        </p:txBody>
      </p:sp>
      <p:pic>
        <p:nvPicPr>
          <p:cNvPr id="2050" name="Picture 2" descr="https://scontent-vie1-1.xx.fbcdn.net/v/t1.15752-9/97292438_618089202122363_8061022658126413824_n.jpg?_nc_cat=106&amp;_nc_sid=b96e70&amp;_nc_ohc=UC38Vl86kDgAX_JsGwu&amp;_nc_ht=scontent-vie1-1.xx&amp;oh=d7338b7e400cffd5b3494f4c61fc9bed&amp;oe=5EE1530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25" y="584202"/>
            <a:ext cx="2237306" cy="397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90575" y="3105150"/>
            <a:ext cx="4514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folyadék súlyából származó nyomást </a:t>
            </a:r>
            <a:r>
              <a:rPr lang="hu-HU" sz="18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hidrosztatikai nyomás</a:t>
            </a: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nak nevezzük.</a:t>
            </a:r>
            <a:endParaRPr 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257933" y="4607183"/>
            <a:ext cx="13620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2989" y="768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kerekített téglalap 2"/>
          <p:cNvSpPr/>
          <p:nvPr/>
        </p:nvSpPr>
        <p:spPr>
          <a:xfrm>
            <a:off x="1333500" y="973921"/>
            <a:ext cx="5524500" cy="3195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ED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47845" y="1152133"/>
            <a:ext cx="4695825" cy="283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b="1" dirty="0" smtClean="0">
                <a:latin typeface="Calibri" panose="020F0502020204030204" pitchFamily="34" charset="0"/>
              </a:rPr>
              <a:t>A vízzel teli flakont ezután merítsd bele egy átlátszó edényben lévő vízbe, lassan! </a:t>
            </a:r>
          </a:p>
          <a:p>
            <a:pPr>
              <a:lnSpc>
                <a:spcPct val="150000"/>
              </a:lnSpc>
            </a:pPr>
            <a:r>
              <a:rPr lang="hu-HU" sz="1700" b="1" dirty="0" smtClean="0">
                <a:latin typeface="Calibri" panose="020F0502020204030204" pitchFamily="34" charset="0"/>
              </a:rPr>
              <a:t>Próbáld elérni, hogy a gumihártya kidudorodása „visszaugorjon”, visszamenjen vízszintes helyzetbe! Hasonlítsd össze ekkor a flakonban és az edényben levő folyadékok szintjét! </a:t>
            </a:r>
            <a:r>
              <a:rPr lang="hu-HU" sz="1700" dirty="0" smtClean="0">
                <a:latin typeface="Calibri" panose="020F0502020204030204" pitchFamily="34" charset="0"/>
              </a:rPr>
              <a:t>(A jobb láthatóság kedvéért sárgára színeztük a vizet.)</a:t>
            </a:r>
            <a:endParaRPr lang="hu-HU" sz="1700" dirty="0">
              <a:latin typeface="Calibri" panose="020F0502020204030204" pitchFamily="34" charset="0"/>
            </a:endParaRPr>
          </a:p>
        </p:txBody>
      </p:sp>
      <p:pic>
        <p:nvPicPr>
          <p:cNvPr id="6146" name="Picture 2" descr="https://scontent-vie1-1.xx.fbcdn.net/v/t1.15752-9/96941051_1685617008267069_484839174210322432_n.jpg?_nc_cat=102&amp;_nc_sid=b96e70&amp;_nc_ohc=5DyaEptm0KcAX9WfPoj&amp;_nc_ht=scontent-vie1-1.xx&amp;oh=0ca7a568cb7d2b3af331e023519aa53d&amp;oe=5EE15B4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41607" y="1331119"/>
            <a:ext cx="1618543" cy="25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184455" y="3982392"/>
            <a:ext cx="12858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0866" y="459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904875" y="2903697"/>
            <a:ext cx="4133850" cy="1153957"/>
          </a:xfrm>
          <a:prstGeom prst="rect">
            <a:avLst/>
          </a:prstGeom>
          <a:solidFill>
            <a:schemeClr val="tx2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904883" y="876416"/>
            <a:ext cx="4848225" cy="178106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904883" y="259318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 smtClean="0">
                <a:latin typeface="Calibri" panose="020F0502020204030204" pitchFamily="34" charset="0"/>
              </a:rPr>
              <a:t>Tapasztalat</a:t>
            </a:r>
            <a:endParaRPr lang="hu-HU" sz="1800" b="1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04883" y="876414"/>
            <a:ext cx="5019675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Ha ügyesen csináltad azt vetted észre, hogy van egy helyzet amikor a gumihártya kidomborodása „megszűnik”, visszaugrik. </a:t>
            </a:r>
          </a:p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Azt is megfigyelhetted, hogy ekkor a flakonban levő víz szintje és az edényben levő víz szintje megegyezik.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04883" y="2903698"/>
            <a:ext cx="475297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7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víz nyomása felfelé is hat! </a:t>
            </a:r>
          </a:p>
          <a:p>
            <a:pPr>
              <a:lnSpc>
                <a:spcPts val="2500"/>
              </a:lnSpc>
            </a:pPr>
            <a:r>
              <a:rPr lang="hu-HU" sz="1700" b="1" dirty="0" smtClean="0">
                <a:latin typeface="Calibri" panose="020F0502020204030204" pitchFamily="34" charset="0"/>
              </a:rPr>
              <a:t>Ekkor a gumihártyára belülről és kívülről is  ugyanakkora nyomás hat!</a:t>
            </a:r>
            <a:endParaRPr lang="hu-HU" sz="1700" b="1" dirty="0">
              <a:latin typeface="Calibri" panose="020F0502020204030204" pitchFamily="34" charset="0"/>
            </a:endParaRPr>
          </a:p>
        </p:txBody>
      </p:sp>
      <p:pic>
        <p:nvPicPr>
          <p:cNvPr id="7170" name="Picture 2" descr="https://scontent-vie1-1.xx.fbcdn.net/v/t1.15752-9/96680953_266182264577455_3337663164970958848_n.jpg?_nc_cat=100&amp;_nc_sid=b96e70&amp;_nc_ohc=0PfKEwQ68vEAX_VV1x8&amp;_nc_ht=scontent-vie1-1.xx&amp;oh=b6280d18b00bb8d397b378e3769e0eca&amp;oe=5EE3215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7900" y="628650"/>
            <a:ext cx="2523420" cy="390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029333" y="4536696"/>
            <a:ext cx="21050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97685" y="1157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22</a:t>
            </a: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47775" y="1314450"/>
            <a:ext cx="4762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Szoríts egy  </a:t>
            </a:r>
            <a:r>
              <a:rPr lang="hu-HU" sz="1800" b="1" dirty="0">
                <a:latin typeface="Calibri" panose="020F0502020204030204" pitchFamily="34" charset="0"/>
              </a:rPr>
              <a:t>műanyag lapot egy oldalra fordított pohár szájára, és </a:t>
            </a:r>
            <a:r>
              <a:rPr lang="hu-HU" sz="1800" b="1" dirty="0" smtClean="0">
                <a:latin typeface="Calibri" panose="020F0502020204030204" pitchFamily="34" charset="0"/>
              </a:rPr>
              <a:t>merítsd </a:t>
            </a:r>
            <a:r>
              <a:rPr lang="hu-HU" sz="1800" b="1" dirty="0">
                <a:latin typeface="Calibri" panose="020F0502020204030204" pitchFamily="34" charset="0"/>
              </a:rPr>
              <a:t>az egészet víz alá! </a:t>
            </a:r>
            <a:endParaRPr lang="hu-HU" sz="18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A </a:t>
            </a:r>
            <a:r>
              <a:rPr lang="hu-HU" sz="1800" b="1" dirty="0">
                <a:latin typeface="Calibri" panose="020F0502020204030204" pitchFamily="34" charset="0"/>
              </a:rPr>
              <a:t>víz alatt </a:t>
            </a:r>
            <a:r>
              <a:rPr lang="hu-HU" sz="1800" b="1" dirty="0" smtClean="0">
                <a:latin typeface="Calibri" panose="020F0502020204030204" pitchFamily="34" charset="0"/>
              </a:rPr>
              <a:t>engedd el </a:t>
            </a:r>
            <a:r>
              <a:rPr lang="hu-HU" sz="1800" b="1" dirty="0">
                <a:latin typeface="Calibri" panose="020F0502020204030204" pitchFamily="34" charset="0"/>
              </a:rPr>
              <a:t>óvatosan a lapot! </a:t>
            </a:r>
            <a:endParaRPr lang="hu-HU" sz="1800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Leesett </a:t>
            </a:r>
            <a:r>
              <a:rPr lang="hu-HU" sz="1800" b="1" dirty="0">
                <a:latin typeface="Calibri" panose="020F0502020204030204" pitchFamily="34" charset="0"/>
              </a:rPr>
              <a:t>a műanyag lap?</a:t>
            </a:r>
          </a:p>
        </p:txBody>
      </p:sp>
      <p:pic>
        <p:nvPicPr>
          <p:cNvPr id="3074" name="Picture 2" descr="https://scontent-vie1-1.xx.fbcdn.net/v/t1.15752-9/96757327_2748949728543854_7479785421153501184_n.jpg?_nc_cat=107&amp;_nc_sid=b96e70&amp;_nc_ohc=ISE38uqjbLEAX-wsGs2&amp;_nc_ht=scontent-vie1-1.xx&amp;oh=0a66bf28651a16d13f86751708fa0057&amp;oe=5EE293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5220" y="738982"/>
            <a:ext cx="2521001" cy="335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125220" y="4140458"/>
            <a:ext cx="19526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531" y="1492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71512" y="619130"/>
            <a:ext cx="493395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latin typeface="Calibri" panose="020F0502020204030204" pitchFamily="34" charset="0"/>
              </a:rPr>
              <a:t>Tapasztalat</a:t>
            </a:r>
            <a:r>
              <a:rPr lang="hu-HU" sz="1800" b="1" dirty="0" smtClean="0">
                <a:latin typeface="Calibri" panose="020F0502020204030204" pitchFamily="34" charset="0"/>
              </a:rPr>
              <a:t>:</a:t>
            </a:r>
          </a:p>
          <a:p>
            <a:endParaRPr lang="hu-HU" dirty="0" smtClean="0"/>
          </a:p>
          <a:p>
            <a:pPr>
              <a:lnSpc>
                <a:spcPts val="2500"/>
              </a:lnSpc>
            </a:pPr>
            <a:r>
              <a:rPr lang="hu-HU" dirty="0"/>
              <a:t/>
            </a:r>
            <a:br>
              <a:rPr lang="hu-HU" dirty="0"/>
            </a:br>
            <a:r>
              <a:rPr lang="hu-HU" sz="1800" b="1" dirty="0">
                <a:latin typeface="Calibri" panose="020F0502020204030204" pitchFamily="34" charset="0"/>
              </a:rPr>
              <a:t>Nem esett le. A műanyag lap csak akkor nem esik le, ha a pohár szájához valami odanyomja. Mielőtt vízbe merítettük, a kezünket használtuk, a víz alatt pedig maga a víz szorította a műanyag lapot a pohárhoz.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066808" y="3424176"/>
            <a:ext cx="414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A víz nyomása tehát oldalra is hat!</a:t>
            </a:r>
            <a:endParaRPr lang="hu-HU" sz="20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scontent-vie1-1.xx.fbcdn.net/v/t1.15752-9/97971892_3134557816601215_4504837449830105088_n.jpg?_nc_cat=107&amp;_nc_sid=b96e70&amp;_nc_ohc=XO8UYYsqsSgAX8n48XU&amp;_nc_ht=scontent-vie1-1.xx&amp;oh=5d9f1f36bd40aa736f16820483155ce6&amp;oe=5EE0B6C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893" y="619124"/>
            <a:ext cx="2726432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969900" y="4412992"/>
            <a:ext cx="16882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7078" y="760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723911" y="2676529"/>
            <a:ext cx="7524747" cy="1277273"/>
          </a:xfrm>
          <a:prstGeom prst="roundRect">
            <a:avLst/>
          </a:prstGeom>
          <a:solidFill>
            <a:srgbClr val="FFC1C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Lekerekített téglalap 2"/>
          <p:cNvSpPr/>
          <p:nvPr/>
        </p:nvSpPr>
        <p:spPr>
          <a:xfrm>
            <a:off x="809627" y="573228"/>
            <a:ext cx="7458074" cy="1569899"/>
          </a:xfrm>
          <a:prstGeom prst="roundRect">
            <a:avLst/>
          </a:prstGeom>
          <a:solidFill>
            <a:srgbClr val="FFC1C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09627" y="670811"/>
            <a:ext cx="741997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Lyukassz ki egy műanyag flakont két helyen azonos magasságban ( a flakon két átellenes oldalán). (Óvatosan dolgozz, kérj felnőttől segítséget!)</a:t>
            </a:r>
          </a:p>
          <a:p>
            <a:pPr>
              <a:lnSpc>
                <a:spcPts val="25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Majd fogd be a lyukakat, és mosogató felett öntsd tele vízzel a flakont! Engedd el a lyukakat, és </a:t>
            </a: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figyeld meg, hogyan folyik ki a víz a flakonból!</a:t>
            </a:r>
            <a:endParaRPr 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2488" y="2752725"/>
            <a:ext cx="7267576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dirty="0">
                <a:latin typeface="Calibri" panose="020F0502020204030204" pitchFamily="34" charset="0"/>
              </a:rPr>
              <a:t>Lyukassz ki egy műanyag flakont egymás alatt, 3 különböző helyen, majd fogd be a lyukakat, és töltsd meg a flakont vízzel! </a:t>
            </a:r>
          </a:p>
          <a:p>
            <a:pPr>
              <a:lnSpc>
                <a:spcPts val="2500"/>
              </a:lnSpc>
            </a:pP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Figyeld meg, hogyan fog kifolyni a víz a lyukas palackból!</a:t>
            </a:r>
          </a:p>
          <a:p>
            <a:endParaRPr lang="hu-HU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5562" y="96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4370" y="2122855"/>
            <a:ext cx="5648325" cy="2649173"/>
          </a:xfrm>
          <a:prstGeom prst="rect">
            <a:avLst/>
          </a:prstGeom>
          <a:solidFill>
            <a:srgbClr val="FEDEEC"/>
          </a:solidFill>
          <a:ln>
            <a:solidFill>
              <a:srgbClr val="FED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04845" y="738728"/>
            <a:ext cx="5586413" cy="1200329"/>
          </a:xfrm>
          <a:prstGeom prst="rect">
            <a:avLst/>
          </a:prstGeom>
          <a:solidFill>
            <a:srgbClr val="FED2F8"/>
          </a:solidFill>
          <a:ln>
            <a:solidFill>
              <a:srgbClr val="FED2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86133" y="199995"/>
            <a:ext cx="1971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Calibri" panose="020F0502020204030204" pitchFamily="34" charset="0"/>
              </a:rPr>
              <a:t>Tapasztalatok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04837" y="738726"/>
            <a:ext cx="56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Mikor a flakon azonos magasságban volt kilyukasztva, akkor a víz is mindkét nyíláson azonos mértékben, nagyjából egyenlő távolságra folyt ki.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0677" y="810878"/>
            <a:ext cx="1865173" cy="176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735906" y="2546092"/>
            <a:ext cx="146512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14362" y="2122856"/>
            <a:ext cx="5576888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Mikor egymás alatt volt kilyukasztva a flakon, akkor azt tapasztaltad, hogy </a:t>
            </a:r>
            <a:r>
              <a:rPr lang="hu-HU" sz="1600" b="1" dirty="0">
                <a:latin typeface="Calibri" panose="020F0502020204030204" pitchFamily="34" charset="0"/>
              </a:rPr>
              <a:t>m</a:t>
            </a:r>
            <a:r>
              <a:rPr lang="hu-HU" sz="1600" b="1" dirty="0" smtClean="0">
                <a:latin typeface="Calibri" panose="020F0502020204030204" pitchFamily="34" charset="0"/>
              </a:rPr>
              <a:t>inél </a:t>
            </a:r>
            <a:r>
              <a:rPr lang="hu-HU" sz="1600" b="1" dirty="0">
                <a:latin typeface="Calibri" panose="020F0502020204030204" pitchFamily="34" charset="0"/>
              </a:rPr>
              <a:t>magasabb a vízoszlop a lyuk felett, annál távolabb ér a vízsugár. Sőt, ahogy csökken a folyadékoszlop magassága, úgy csökken a kifolyó vízsugár íve</a:t>
            </a:r>
            <a:r>
              <a:rPr lang="hu-HU" sz="1600" b="1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 </a:t>
            </a:r>
            <a:r>
              <a:rPr lang="hu-HU" sz="1600" b="1" dirty="0">
                <a:latin typeface="Calibri" panose="020F0502020204030204" pitchFamily="34" charset="0"/>
              </a:rPr>
              <a:t>kifolyó vízsugár íve függ a lyuknál levő folyadéknyomástól. </a:t>
            </a:r>
            <a:r>
              <a:rPr lang="hu-HU" sz="1600" b="1" dirty="0" smtClean="0">
                <a:latin typeface="Calibri" panose="020F0502020204030204" pitchFamily="34" charset="0"/>
              </a:rPr>
              <a:t>Vagyis, </a:t>
            </a:r>
            <a:r>
              <a:rPr lang="hu-HU" sz="1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minél magasabb a vízoszlop a lyuk felett, annál nagyobb a víz nyomása.</a:t>
            </a:r>
          </a:p>
        </p:txBody>
      </p:sp>
      <p:pic>
        <p:nvPicPr>
          <p:cNvPr id="1026" name="Picture 2" descr="Nincs elérhető leírá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06" y="2881960"/>
            <a:ext cx="1869944" cy="149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zövegdoboz 19"/>
          <p:cNvSpPr txBox="1"/>
          <p:nvPr/>
        </p:nvSpPr>
        <p:spPr>
          <a:xfrm>
            <a:off x="6735906" y="4459393"/>
            <a:ext cx="1760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82532" y="163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362083" y="283467"/>
            <a:ext cx="7372349" cy="714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A folyadékba merülő testekre nem csak felülről hat</a:t>
            </a: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a folyadék nyomása</a:t>
            </a: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hu-HU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hanem</a:t>
            </a: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hu-HU" sz="1800" dirty="0">
                <a:latin typeface="Calibri" panose="020F0502020204030204" pitchFamily="34" charset="0"/>
              </a:rPr>
              <a:t>alulról is, oldalról is, </a:t>
            </a:r>
            <a:r>
              <a:rPr lang="hu-HU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minden irányból</a:t>
            </a:r>
            <a:r>
              <a:rPr lang="hu-HU" sz="18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8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131092" y="423856"/>
            <a:ext cx="238126" cy="200025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73188" y="1014053"/>
            <a:ext cx="70866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víz összenyomhatatlan. </a:t>
            </a:r>
            <a:r>
              <a:rPr lang="hu-HU" sz="1800" dirty="0" smtClean="0">
                <a:latin typeface="Calibri" panose="020F0502020204030204" pitchFamily="34" charset="0"/>
              </a:rPr>
              <a:t>Ezt tapasztalhatod, ha egy „üres” (levegővel teli) és egy vízzel színültig töltött, lezárt műanyag flakont próbálsz  a kezeddel összenyomni.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1" y="1119735"/>
            <a:ext cx="2619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362083" y="2022167"/>
            <a:ext cx="630078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A víznek nincs önálló alakja. </a:t>
            </a:r>
            <a:r>
              <a:rPr lang="hu-HU" sz="1800" dirty="0" smtClean="0">
                <a:latin typeface="Calibri" panose="020F0502020204030204" pitchFamily="34" charset="0"/>
              </a:rPr>
              <a:t>Tölts meg egy lufit vízzel, kösd el a nyílását és nyomogasd alaposan a kezeddel! Láthatod, hogy úgy formálódik a víz, ahogy a lufi engedi. Ha pohárba öntöd pohár alakú, ha tányérba, akkor tányér alakú, stb.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46" y="2107898"/>
            <a:ext cx="2619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495433" y="3419473"/>
            <a:ext cx="383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Calibri" panose="020F0502020204030204" pitchFamily="34" charset="0"/>
              </a:rPr>
              <a:t>Ezzel kapcsolatban érdemes megnézni a következő videót: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191125" y="3396899"/>
            <a:ext cx="3086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kern="1200" dirty="0">
                <a:latin typeface="Roboto" panose="020B0604020202020204" charset="0"/>
                <a:ea typeface="Roboto" panose="020B0604020202020204" charset="0"/>
                <a:hlinkClick r:id="rId6"/>
              </a:rPr>
              <a:t>https://www.youtube.com/watch?v=OIroNhbQ0XI</a:t>
            </a:r>
            <a:endParaRPr lang="hu-HU" kern="1200" dirty="0">
              <a:latin typeface="Roboto" panose="020B0604020202020204" charset="0"/>
              <a:ea typeface="Roboto" panose="020B0604020202020204" charset="0"/>
            </a:endParaRPr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2382" y="623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kerekített téglalap 8"/>
          <p:cNvSpPr/>
          <p:nvPr/>
        </p:nvSpPr>
        <p:spPr>
          <a:xfrm>
            <a:off x="514353" y="3473978"/>
            <a:ext cx="8239125" cy="974201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28658" y="2009726"/>
            <a:ext cx="7753351" cy="105413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628658" y="171452"/>
            <a:ext cx="78771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838575" y="1433189"/>
            <a:ext cx="45434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5"/>
              </a:rPr>
              <a:t>https://</a:t>
            </a:r>
            <a:r>
              <a:rPr lang="hu-HU" dirty="0" smtClean="0">
                <a:hlinkClick r:id="rId5"/>
              </a:rPr>
              <a:t>www.youtube.com/watch?v=rYguCmPycrk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628658" y="171454"/>
            <a:ext cx="763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Calibri" panose="020F0502020204030204" pitchFamily="34" charset="0"/>
              </a:rPr>
              <a:t>A folyadékot érő külső nyomás hatásának kimutatására szolgál az ismert kísérleti eszköz, </a:t>
            </a:r>
            <a:r>
              <a:rPr lang="hu-HU" sz="1600" b="1" dirty="0" smtClean="0">
                <a:latin typeface="Calibri" panose="020F0502020204030204" pitchFamily="34" charset="0"/>
              </a:rPr>
              <a:t>a </a:t>
            </a:r>
            <a:r>
              <a:rPr lang="hu-HU" sz="1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Pascal-féle „vízi buzogány”.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171582" y="1156191"/>
            <a:ext cx="2667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Calibri" panose="020F0502020204030204" pitchFamily="34" charset="0"/>
              </a:rPr>
              <a:t>Kérlek, tekints meg a következő rövid videót: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85811" y="2009728"/>
            <a:ext cx="747712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>
                <a:latin typeface="Calibri" panose="020F0502020204030204" pitchFamily="34" charset="0"/>
              </a:rPr>
              <a:t>Tapasztalatok szerint a folyadékok nem nyomódnak össze, térfogatuk nem változik, amennyiben az őt érő erő nem szélsőségesen nagy. Mivel összenyomhatatlan, de könnyen alakot változtat, a külső nyomás minden irányban továbbterjed.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14351" y="3473978"/>
            <a:ext cx="831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u-HU" sz="1600" b="1" dirty="0">
                <a:latin typeface="Calibri" panose="020F0502020204030204" pitchFamily="34" charset="0"/>
              </a:rPr>
              <a:t>Ezeket a tapasztalatokat a </a:t>
            </a:r>
            <a:r>
              <a:rPr lang="hu-HU" sz="1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Pascal-törvény</a:t>
            </a:r>
            <a:r>
              <a:rPr lang="hu-HU" sz="1600" b="1" dirty="0">
                <a:latin typeface="Calibri" panose="020F0502020204030204" pitchFamily="34" charset="0"/>
              </a:rPr>
              <a:t> fogalmazza meg: </a:t>
            </a:r>
            <a:r>
              <a:rPr lang="hu-HU" sz="1600" b="1" i="1" dirty="0">
                <a:solidFill>
                  <a:srgbClr val="0070C0"/>
                </a:solidFill>
                <a:latin typeface="Calibri" panose="020F0502020204030204" pitchFamily="34" charset="0"/>
              </a:rPr>
              <a:t>zárt térben lévő folyadékban a külső erő okozta nyomás minden irányban gyengítetlenül továbbterjed.</a:t>
            </a:r>
          </a:p>
        </p:txBody>
      </p:sp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3746" y="977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28.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872492" y="4"/>
            <a:ext cx="5657850" cy="5078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A Pascal-törvényen alapul a hidraulikus gépek működése.</a:t>
            </a:r>
          </a:p>
        </p:txBody>
      </p:sp>
      <p:pic>
        <p:nvPicPr>
          <p:cNvPr id="2050" name="Picture 2" descr="https://upload.wikimedia.org/wikipedia/commons/1/17/D%C3%A9pileur_empileur_de_palett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364" y="668509"/>
            <a:ext cx="1735858" cy="17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734863" y="2480523"/>
            <a:ext cx="1845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https://upload.wikimedia.org/wikipedia/commons/1/17/D%C3%A9pileur_empileur_de_palette.jpg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 descr="bobcat h39236 preview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59" y="702467"/>
            <a:ext cx="2187249" cy="16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51878" y="2372661"/>
            <a:ext cx="21912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https://www.peakpx.com/611098/bobcat-h39236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4" name="Picture 6" descr="File:Iveco waste trucks, Baross Street, 2017 Abony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4036" y="2991737"/>
            <a:ext cx="2303096" cy="172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547132" y="3789569"/>
            <a:ext cx="596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10"/>
              </a:rPr>
              <a:t>https://commons.wikimedia.org/wiki/File:Iveco_waste_trucks,_Baross_Street,_2017_Abony.jpg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6" name="Picture 8" descr="Építőipar, Bontási, Oldal, Építési Munkák, Munka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283" y="3209926"/>
            <a:ext cx="2270037" cy="151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777750" y="4092341"/>
            <a:ext cx="6277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2"/>
              </a:rPr>
              <a:t>https://pixabay.com/hu/photos/%C3%A9p%C3%ADt%C5%91ipar-bont%C3%A1si-oldal-3331414/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8" name="Picture 10" descr="Tilt Teherautók, Teherautó, Kieswerk, Kirakodási Helye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578" y="2771516"/>
            <a:ext cx="1463828" cy="19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02854" y="3938453"/>
            <a:ext cx="6300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4"/>
              </a:rPr>
              <a:t>https://pixabay.com/hu/photos/tilt-teheraut%C3%B3k-teheraut%C3%B3-kieswerk-482420/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781988"/>
            <a:ext cx="2476150" cy="148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980437" y="2341772"/>
            <a:ext cx="265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16"/>
              </a:rPr>
              <a:t>https://commons.wikimedia.org/wiki/File:Ancsi_b%C3%BCf%C3%A9_%C3%A9s_egy_Effedi_Gasolone_sittes_kont%C3%A9nerrel,_2018_R%C3%A1ckeve.jpg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14805" y="1261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2.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2" name="Picture 4" descr="Strand, Ünnep, Üveggolyó, Fénytörés, Homok, Utazá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8025" y="593727"/>
            <a:ext cx="5741042" cy="382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248025" y="4487108"/>
            <a:ext cx="44386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latin typeface="Calibri" panose="020F0502020204030204" pitchFamily="34" charset="0"/>
                <a:hlinkClick r:id="rId6"/>
              </a:rPr>
              <a:t>https://pixabay.com/hu/photos/strand-%C3%BCnnep-%C3%BCveggoly%C3%B3-f%C3%A9nyt%C3%B6r%C3%A9s-3549382/</a:t>
            </a:r>
            <a:endParaRPr lang="hu-HU" sz="600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38164" y="907111"/>
            <a:ext cx="238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Calibri" panose="020F0502020204030204" pitchFamily="34" charset="0"/>
              </a:rPr>
              <a:t>Tó vagy </a:t>
            </a:r>
            <a:r>
              <a:rPr lang="hu-HU" sz="2400" b="1" smtClean="0">
                <a:latin typeface="Calibri" panose="020F0502020204030204" pitchFamily="34" charset="0"/>
              </a:rPr>
              <a:t>tenger </a:t>
            </a:r>
          </a:p>
          <a:p>
            <a:r>
              <a:rPr lang="hu-HU" sz="2400" b="1" smtClean="0">
                <a:latin typeface="Calibri" panose="020F0502020204030204" pitchFamily="34" charset="0"/>
              </a:rPr>
              <a:t>I. </a:t>
            </a:r>
            <a:r>
              <a:rPr lang="hu-HU" sz="2400" b="1" dirty="0" smtClean="0">
                <a:latin typeface="Calibri" panose="020F0502020204030204" pitchFamily="34" charset="0"/>
              </a:rPr>
              <a:t>rész</a:t>
            </a:r>
          </a:p>
          <a:p>
            <a:endParaRPr lang="hu-HU" sz="2400" b="1" dirty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38164" y="1708517"/>
            <a:ext cx="254317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Calibri" panose="020F0502020204030204" pitchFamily="34" charset="0"/>
              </a:rPr>
              <a:t>Korosztály: </a:t>
            </a:r>
            <a:r>
              <a:rPr lang="hu-HU" sz="1600" dirty="0">
                <a:latin typeface="Calibri" panose="020F0502020204030204" pitchFamily="34" charset="0"/>
              </a:rPr>
              <a:t>5-7. osztály</a:t>
            </a:r>
          </a:p>
          <a:p>
            <a:r>
              <a:rPr lang="hu-HU" sz="1600" b="1" dirty="0">
                <a:latin typeface="Calibri" panose="020F0502020204030204" pitchFamily="34" charset="0"/>
              </a:rPr>
              <a:t>Kapcsolódás a NAT-hoz:</a:t>
            </a:r>
            <a:r>
              <a:rPr lang="hu-HU" sz="1600" dirty="0">
                <a:latin typeface="Calibri" panose="020F0502020204030204" pitchFamily="34" charset="0"/>
              </a:rPr>
              <a:t> Ember és természet &gt; Anyag, energia, információ &gt; a </a:t>
            </a:r>
            <a:r>
              <a:rPr lang="hu-HU" sz="1600" dirty="0" smtClean="0">
                <a:latin typeface="Calibri" panose="020F0502020204030204" pitchFamily="34" charset="0"/>
              </a:rPr>
              <a:t>természettudományos </a:t>
            </a:r>
            <a:r>
              <a:rPr lang="hu-HU" sz="1600" dirty="0">
                <a:latin typeface="Calibri" panose="020F0502020204030204" pitchFamily="34" charset="0"/>
              </a:rPr>
              <a:t>megismerés</a:t>
            </a:r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4504" y="1202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ekerekített téglalap 22"/>
          <p:cNvSpPr/>
          <p:nvPr/>
        </p:nvSpPr>
        <p:spPr>
          <a:xfrm>
            <a:off x="866773" y="3800475"/>
            <a:ext cx="3733798" cy="400050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/>
          <p:nvPr/>
        </p:nvSpPr>
        <p:spPr>
          <a:xfrm>
            <a:off x="754507" y="2133604"/>
            <a:ext cx="5570101" cy="1466885"/>
          </a:xfrm>
          <a:prstGeom prst="roundRect">
            <a:avLst/>
          </a:prstGeom>
          <a:solidFill>
            <a:srgbClr val="FEDEEC"/>
          </a:solidFill>
          <a:ln>
            <a:solidFill>
              <a:srgbClr val="FED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Lekerekített téglalap 20"/>
          <p:cNvSpPr/>
          <p:nvPr/>
        </p:nvSpPr>
        <p:spPr>
          <a:xfrm>
            <a:off x="876304" y="806429"/>
            <a:ext cx="5229229" cy="1054135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/>
          <p:cNvSpPr/>
          <p:nvPr/>
        </p:nvSpPr>
        <p:spPr>
          <a:xfrm>
            <a:off x="866773" y="104775"/>
            <a:ext cx="6679050" cy="514350"/>
          </a:xfrm>
          <a:prstGeom prst="roundRect">
            <a:avLst/>
          </a:prstGeom>
          <a:solidFill>
            <a:srgbClr val="FEDEEC"/>
          </a:solidFill>
          <a:ln>
            <a:solidFill>
              <a:srgbClr val="FED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29.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76296" y="104775"/>
            <a:ext cx="744855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dirty="0">
                <a:latin typeface="Calibri" panose="020F0502020204030204" pitchFamily="34" charset="0"/>
              </a:rPr>
              <a:t>A </a:t>
            </a:r>
            <a:r>
              <a:rPr lang="hu-HU" sz="1800" b="1" dirty="0" smtClean="0">
                <a:latin typeface="Calibri" panose="020F0502020204030204" pitchFamily="34" charset="0"/>
              </a:rPr>
              <a:t>gázban</a:t>
            </a:r>
            <a:r>
              <a:rPr lang="hu-HU" sz="1800" b="1" dirty="0">
                <a:latin typeface="Calibri" panose="020F0502020204030204" pitchFamily="34" charset="0"/>
              </a:rPr>
              <a:t>, illetve a folyadékban levő részecskék el tudnak mozdulni.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54499" y="2225754"/>
            <a:ext cx="577965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Most </a:t>
            </a:r>
            <a:r>
              <a:rPr lang="hu-HU" sz="1800" dirty="0">
                <a:latin typeface="Calibri" panose="020F0502020204030204" pitchFamily="34" charset="0"/>
              </a:rPr>
              <a:t>„engedd szabadon” a lufit! Kiáramlik a levegő a lufi száján. </a:t>
            </a:r>
            <a:r>
              <a:rPr lang="hu-HU" sz="1800" b="1" dirty="0">
                <a:latin typeface="Calibri" panose="020F0502020204030204" pitchFamily="34" charset="0"/>
              </a:rPr>
              <a:t>A nagyobb nyomású hely felől a kisebb nyomású hely felé áramlik a gáz, és ez az áramlás addig tart, míg ki nem egyenlítődik a nyomás.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4507" y="3733800"/>
            <a:ext cx="4619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b="1" dirty="0">
                <a:solidFill>
                  <a:srgbClr val="002060"/>
                </a:solidFill>
                <a:latin typeface="Calibri" panose="020F0502020204030204" pitchFamily="34" charset="0"/>
              </a:rPr>
              <a:t>Hasonlóan van ez a folyadékoknál is</a:t>
            </a:r>
            <a:r>
              <a:rPr lang="hu-HU" sz="1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76296" y="806432"/>
            <a:ext cx="544830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800" dirty="0">
                <a:latin typeface="Calibri" panose="020F0502020204030204" pitchFamily="34" charset="0"/>
              </a:rPr>
              <a:t>Fúj fel egy lufit!</a:t>
            </a:r>
          </a:p>
          <a:p>
            <a:pPr>
              <a:lnSpc>
                <a:spcPts val="25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Ekkor </a:t>
            </a:r>
            <a:r>
              <a:rPr lang="hu-HU" sz="1800" dirty="0">
                <a:latin typeface="Calibri" panose="020F0502020204030204" pitchFamily="34" charset="0"/>
              </a:rPr>
              <a:t>a </a:t>
            </a:r>
            <a:r>
              <a:rPr lang="hu-HU" sz="1800" dirty="0" smtClean="0">
                <a:latin typeface="Calibri" panose="020F0502020204030204" pitchFamily="34" charset="0"/>
              </a:rPr>
              <a:t>lufiban, bent, sűrűbb a levegő, </a:t>
            </a:r>
            <a:r>
              <a:rPr lang="hu-HU" sz="1800" dirty="0">
                <a:latin typeface="Calibri" panose="020F0502020204030204" pitchFamily="34" charset="0"/>
              </a:rPr>
              <a:t>nagyobb a nyomás, mint a kinti légnyomás</a:t>
            </a:r>
            <a:r>
              <a:rPr lang="hu-HU" sz="1800" dirty="0" smtClean="0">
                <a:latin typeface="Calibri" panose="020F0502020204030204" pitchFamily="34" charset="0"/>
              </a:rPr>
              <a:t>.</a:t>
            </a:r>
            <a:endParaRPr lang="hu-HU" sz="1800" dirty="0">
              <a:latin typeface="Calibri" panose="020F050202020403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7102911" y="1066798"/>
            <a:ext cx="1041246" cy="533400"/>
            <a:chOff x="6572250" y="1333500"/>
            <a:chExt cx="1041246" cy="533400"/>
          </a:xfrm>
        </p:grpSpPr>
        <p:sp>
          <p:nvSpPr>
            <p:cNvPr id="6" name="Ellipszis 5"/>
            <p:cNvSpPr/>
            <p:nvPr/>
          </p:nvSpPr>
          <p:spPr>
            <a:xfrm>
              <a:off x="6572250" y="1333500"/>
              <a:ext cx="885825" cy="533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Háromszög 6"/>
            <p:cNvSpPr/>
            <p:nvPr/>
          </p:nvSpPr>
          <p:spPr>
            <a:xfrm rot="16418679">
              <a:off x="7381207" y="1528095"/>
              <a:ext cx="320372" cy="144207"/>
            </a:xfrm>
            <a:prstGeom prst="triangl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8" name="Csoportba foglalás 17"/>
          <p:cNvGrpSpPr/>
          <p:nvPr/>
        </p:nvGrpSpPr>
        <p:grpSpPr>
          <a:xfrm>
            <a:off x="7102911" y="2571752"/>
            <a:ext cx="1486430" cy="574275"/>
            <a:chOff x="7102911" y="2571750"/>
            <a:chExt cx="1486430" cy="574275"/>
          </a:xfrm>
        </p:grpSpPr>
        <p:sp>
          <p:nvSpPr>
            <p:cNvPr id="9" name="Ellipszis 8"/>
            <p:cNvSpPr/>
            <p:nvPr/>
          </p:nvSpPr>
          <p:spPr>
            <a:xfrm>
              <a:off x="7102911" y="2599336"/>
              <a:ext cx="745689" cy="341367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Háromszög 10"/>
            <p:cNvSpPr/>
            <p:nvPr/>
          </p:nvSpPr>
          <p:spPr>
            <a:xfrm rot="16200000">
              <a:off x="7806788" y="2671333"/>
              <a:ext cx="320124" cy="210408"/>
            </a:xfrm>
            <a:prstGeom prst="triangl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3" name="Egyenes összekötő 12"/>
            <p:cNvCxnSpPr/>
            <p:nvPr/>
          </p:nvCxnSpPr>
          <p:spPr>
            <a:xfrm flipV="1">
              <a:off x="8119352" y="2571750"/>
              <a:ext cx="469989" cy="176214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811403">
              <a:off x="8114647" y="2676928"/>
              <a:ext cx="465817" cy="472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0" name="Egyenes összekötő 19"/>
            <p:cNvCxnSpPr/>
            <p:nvPr/>
          </p:nvCxnSpPr>
          <p:spPr>
            <a:xfrm flipV="1">
              <a:off x="8119352" y="2780779"/>
              <a:ext cx="456405" cy="1"/>
            </a:xfrm>
            <a:prstGeom prst="line">
              <a:avLst/>
            </a:prstGeom>
            <a:ln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4804" y="1295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2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9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809633" y="1905000"/>
            <a:ext cx="3400425" cy="2400300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609600" y="209550"/>
            <a:ext cx="8096250" cy="1504950"/>
          </a:xfrm>
          <a:prstGeom prst="roundRect">
            <a:avLst/>
          </a:prstGeom>
          <a:solidFill>
            <a:srgbClr val="FEE2E2"/>
          </a:solidFill>
          <a:ln>
            <a:solidFill>
              <a:srgbClr val="FEE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95333" y="209554"/>
            <a:ext cx="789622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 következő kísérlethez egy U alakú műanyag csőre, egy tölcsérre és színezett vízre lesz szükséged.</a:t>
            </a:r>
          </a:p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Önts a cső egyik szárába vizet, s figyeld meg, hogyan helyezkedik el a víz a csőben az egyensúlyi helyzet beállta után, azaz a folyadékmozgás megszűnése után!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81077" y="2102075"/>
            <a:ext cx="1790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Calibri" panose="020F0502020204030204" pitchFamily="34" charset="0"/>
              </a:rPr>
              <a:t>Tapasztalat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33450" y="2571754"/>
            <a:ext cx="327660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 víz „átközlekedik” a másik szárba. Mindkét szárban egyforma magasságban lesz a vízoszlop magassága.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Az U-alakú cs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2168039"/>
            <a:ext cx="3333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724525" y="401955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https://tudasbazis.sulinet.hu/hu/termeszettudomanyok/fizika/fizika-7-evfolyam/folyadekok-es-gazok/kozlekedoedenyek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0866" y="1541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28704" y="3476625"/>
            <a:ext cx="6829429" cy="8075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Lekerekített téglalap 3"/>
          <p:cNvSpPr/>
          <p:nvPr/>
        </p:nvSpPr>
        <p:spPr>
          <a:xfrm>
            <a:off x="619133" y="114300"/>
            <a:ext cx="7591425" cy="1390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33424" y="133350"/>
            <a:ext cx="7334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Most, a cső egyik szárát tartsd fixen, úgy, hogy ne mozogjon! A másik szárát pedig mozgasd: emeld feljebb, vidd lejjebb, fordítsd el Y alakúra is a csövet!</a:t>
            </a:r>
          </a:p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 Figyeld meg, ezekben a helyzetekben, hogyan alakul a cső két szárában a vízszint!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13" y="1730588"/>
            <a:ext cx="1046163" cy="150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86" y="1714502"/>
            <a:ext cx="981251" cy="15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28696" y="3550631"/>
            <a:ext cx="727710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Ezekben az esetekben is mindig ugyanott lesz a vízszint a cső mindkét szárában (azonos folyadék esetén).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38975" y="3070505"/>
            <a:ext cx="13906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11" y="1730587"/>
            <a:ext cx="1064964" cy="152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908" y="1847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ekerekített téglalap 12"/>
          <p:cNvSpPr/>
          <p:nvPr/>
        </p:nvSpPr>
        <p:spPr>
          <a:xfrm>
            <a:off x="819147" y="2964592"/>
            <a:ext cx="4752978" cy="1153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42956" y="1558808"/>
            <a:ext cx="5924551" cy="93148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609598" y="118394"/>
            <a:ext cx="7922952" cy="1150395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32</a:t>
            </a: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04848" y="206141"/>
            <a:ext cx="7827702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Az olyan nyitott edényt, amelyben a folyadék szabadon áramolhat, </a:t>
            </a:r>
            <a:r>
              <a:rPr lang="hu-HU" sz="1700" b="1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közlekedőedény</a:t>
            </a:r>
            <a:r>
              <a:rPr lang="hu-HU" sz="1600" b="1" dirty="0" smtClean="0">
                <a:latin typeface="Calibri" panose="020F0502020204030204" pitchFamily="34" charset="0"/>
              </a:rPr>
              <a:t>nek nevezzük.</a:t>
            </a:r>
          </a:p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Több ága is lehet.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19147" y="1558807"/>
            <a:ext cx="5848352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A nyitottságra azért van szükség, hogy a közlekedőedény minden ágában a légnyomás is egyformán ki tudja fejteni a hatását.</a:t>
            </a:r>
            <a:endParaRPr lang="hu-HU" sz="1600" dirty="0">
              <a:latin typeface="Calibri" panose="020F050202020403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054" y="1485903"/>
            <a:ext cx="839149" cy="119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7336389" y="2743318"/>
            <a:ext cx="157162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19155" y="2964590"/>
            <a:ext cx="4581527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i="1" dirty="0">
                <a:latin typeface="Calibri" panose="020F0502020204030204" pitchFamily="34" charset="0"/>
              </a:rPr>
              <a:t>Közlekedőedényekben a nyugvó, egynemű folyadék minden ágban egyenlő magasságban van, feltéve, hogy az edény szárai nem túl szűkek</a:t>
            </a:r>
            <a:r>
              <a:rPr lang="hu-HU" sz="1600" b="1" dirty="0">
                <a:latin typeface="Calibri" panose="020F0502020204030204" pitchFamily="34" charset="0"/>
              </a:rPr>
              <a:t>.</a:t>
            </a:r>
            <a:endParaRPr lang="hu-HU" sz="1600" dirty="0">
              <a:latin typeface="Calibri" panose="020F0502020204030204" pitchFamily="34" charset="0"/>
            </a:endParaRPr>
          </a:p>
          <a:p>
            <a:endParaRPr lang="hu-H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31" y="3081043"/>
            <a:ext cx="3005136" cy="103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5926931" y="4248150"/>
            <a:ext cx="271224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7"/>
              </a:rPr>
              <a:t>https://</a:t>
            </a:r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  <a:hlinkClick r:id="rId7"/>
              </a:rPr>
              <a:t>commons.wikimedia.org/wiki/File:Communicating_vessels.png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1624" y="1641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333758" y="1000125"/>
            <a:ext cx="2847973" cy="3124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3" y="1257300"/>
            <a:ext cx="263274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80057" y="3538839"/>
            <a:ext cx="2564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https://tudasbazis.sulinet.hu/hu/termeszettudomanyok/fizika/fizika-9-evfolyam/a-hidrosztatikai-nyomas-kozlekedoedenyek/kozlekedoedenyek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333500"/>
            <a:ext cx="261282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362700" y="3612956"/>
            <a:ext cx="2612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</a:t>
            </a:r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tudasbazis.sulinet.hu/hu/termeszettudomanyok/fizika/fizika-9-evfolyam/a-hidrosztatikai-nyomas-kozlekedoedenyek/kozlekedoedenyek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19482" y="1082881"/>
            <a:ext cx="2762249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500" b="1" dirty="0">
                <a:latin typeface="Calibri" panose="020F0502020204030204" pitchFamily="34" charset="0"/>
              </a:rPr>
              <a:t>Az alaktól és az üvegcső átmérőjétől függetlenül a folyadék felszíne minden ágban, a közlekedőedény legalsó pontjához képest ugyanolyan magasan van.</a:t>
            </a:r>
            <a:br>
              <a:rPr lang="hu-HU" sz="1500" b="1" dirty="0">
                <a:latin typeface="Calibri" panose="020F0502020204030204" pitchFamily="34" charset="0"/>
              </a:rPr>
            </a:br>
            <a:r>
              <a:rPr lang="hu-HU" sz="1500" b="1" dirty="0">
                <a:latin typeface="Calibri" panose="020F0502020204030204" pitchFamily="34" charset="0"/>
              </a:rPr>
              <a:t>Ez nem is lehet másképp, mert ugyanabban a vízszintes síkban a folyadék nyomása azonos.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0715" y="695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kerekített téglalap 6"/>
          <p:cNvSpPr/>
          <p:nvPr/>
        </p:nvSpPr>
        <p:spPr>
          <a:xfrm>
            <a:off x="3248025" y="2152652"/>
            <a:ext cx="2514600" cy="2319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343275" y="2152654"/>
            <a:ext cx="23241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Keress példákat, hogy a mindennapi életünkben hol találkozhatunk közlekedőedényekkel!</a:t>
            </a:r>
            <a:endParaRPr lang="hu-HU" sz="1800" b="1" dirty="0">
              <a:latin typeface="Calibri" panose="020F0502020204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32" y="2857502"/>
            <a:ext cx="193066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74432" y="4581525"/>
            <a:ext cx="20259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https://unsplash.com/photos/-0H__KjN62o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149" name="Picture 5" descr="Üdvözöljük My Gard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46" y="828675"/>
            <a:ext cx="1992189" cy="1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296367" y="350280"/>
            <a:ext cx="1992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https://www.publicdomainpictures.net/hu/view-image.php?image=132132&amp;picture=udvozoljuk-my-garden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151" name="Picture 7" descr="green and yellow hose on brown wooden tab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2" y="388081"/>
            <a:ext cx="1571625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62025" y="228599"/>
            <a:ext cx="18383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10"/>
              </a:rPr>
              <a:t>https://unsplash.com/photos/EyvNE_rXtSg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1" y="2264034"/>
            <a:ext cx="1603269" cy="214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527663" y="4410079"/>
            <a:ext cx="183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12"/>
              </a:rPr>
              <a:t>https://hu.wikipedia.org/wiki/Dugul%C3%A1selh%C3%A1r%C3%ADt%C3%A1s#/media/F%C3%A1jl:Vattenlaas.png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Duna Zsilip, Átjáró, Felső Víz, Jochen Kő, Németorszá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72" y="640797"/>
            <a:ext cx="2184306" cy="12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3413172" y="308966"/>
            <a:ext cx="2419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14"/>
              </a:rPr>
              <a:t>https://pixabay.com/hu/photos/duna-zsilip-%C3%A1tj%C3%A1r%C3%B3-fels%C5%91-v%C3%ADz-3448151/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2682" y="775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600074" y="2190501"/>
            <a:ext cx="5267326" cy="2314824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600074" y="514350"/>
            <a:ext cx="7896226" cy="12001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00074" y="514355"/>
            <a:ext cx="812482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>
                <a:latin typeface="Calibri" panose="020F0502020204030204" pitchFamily="34" charset="0"/>
              </a:rPr>
              <a:t>Egy gumicső két végére </a:t>
            </a:r>
            <a:r>
              <a:rPr lang="hu-HU" sz="1600" dirty="0" smtClean="0">
                <a:latin typeface="Calibri" panose="020F0502020204030204" pitchFamily="34" charset="0"/>
              </a:rPr>
              <a:t>illessz üvegcsövet! Tartsd </a:t>
            </a:r>
            <a:r>
              <a:rPr lang="hu-HU" sz="1600" dirty="0">
                <a:latin typeface="Calibri" panose="020F0502020204030204" pitchFamily="34" charset="0"/>
              </a:rPr>
              <a:t>U alakban úgy, hogy mindkét szára azonos magasságban legyen, majd </a:t>
            </a:r>
            <a:r>
              <a:rPr lang="hu-HU" sz="1600" dirty="0" smtClean="0">
                <a:latin typeface="Calibri" panose="020F0502020204030204" pitchFamily="34" charset="0"/>
              </a:rPr>
              <a:t>töltsd </a:t>
            </a:r>
            <a:r>
              <a:rPr lang="hu-HU" sz="1600" dirty="0">
                <a:latin typeface="Calibri" panose="020F0502020204030204" pitchFamily="34" charset="0"/>
              </a:rPr>
              <a:t>fel vízzel</a:t>
            </a:r>
            <a:r>
              <a:rPr lang="hu-HU" sz="1600" dirty="0" smtClean="0">
                <a:latin typeface="Calibri" panose="020F0502020204030204" pitchFamily="34" charset="0"/>
              </a:rPr>
              <a:t>! (Érdemes kád vagy lavór felett dolgozni.) Ezután emeld </a:t>
            </a:r>
            <a:r>
              <a:rPr lang="hu-HU" sz="1600" dirty="0">
                <a:latin typeface="Calibri" panose="020F0502020204030204" pitchFamily="34" charset="0"/>
              </a:rPr>
              <a:t>fel a cső egyik végét jóval </a:t>
            </a:r>
            <a:r>
              <a:rPr lang="hu-HU" sz="1600" dirty="0" smtClean="0">
                <a:latin typeface="Calibri" panose="020F0502020204030204" pitchFamily="34" charset="0"/>
              </a:rPr>
              <a:t>magasabbra! Figyeld </a:t>
            </a:r>
            <a:r>
              <a:rPr lang="hu-HU" sz="1600" dirty="0">
                <a:latin typeface="Calibri" panose="020F0502020204030204" pitchFamily="34" charset="0"/>
              </a:rPr>
              <a:t>meg, mi történik!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00082" y="2571750"/>
            <a:ext cx="5029201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>
                <a:latin typeface="Calibri" panose="020F0502020204030204" pitchFamily="34" charset="0"/>
              </a:rPr>
              <a:t>A cső másik végéből a víz felfelé spriccelve folyik ki! A felemelt ágban a vízoszlop magassága, és ezzel együtt a nyomás is, hirtelen megnőtt. A közlekedőedények elve szerint a másik ágban ugyanolyan magasan kellene állnia a víznek, ezért folyik ki a másikon.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66758" y="2190501"/>
            <a:ext cx="209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Calibri" panose="020F0502020204030204" pitchFamily="34" charset="0"/>
              </a:rPr>
              <a:t>Tapasztalat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1" y="2190502"/>
            <a:ext cx="2288736" cy="22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381751" y="4505325"/>
            <a:ext cx="22002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https://www.nkp.hu/tankonyv/fizika_7/lecke_04_004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1167" y="514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733674" y="960925"/>
            <a:ext cx="3457575" cy="308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590926" y="263632"/>
            <a:ext cx="1914524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Tudtad?</a:t>
            </a: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Picture 4" descr="https://upload.wikimedia.org/wikipedia/commons/thumb/8/80/Gell%C3%A9rthegyi_v%C3%ADzt%C3%A1roz%C3%B3-medence1.jpg/800px-Gell%C3%A9rthegyi_v%C3%ADzt%C3%A1roz%C3%B3-medenc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66" y="1329497"/>
            <a:ext cx="2271275" cy="17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6482207" y="3169234"/>
            <a:ext cx="1701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https://hu.wikipedia.org/wiki/Gell%C3%A9rthegyi_v%C3%ADzt%C3%A1rol%C3%B3#/media/F%C3%A1jl:Gell%C3%A9rthegyi_v%C3%ADzt%C3%A1roz%C3%B3-medence1.jpg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7" y="1193216"/>
            <a:ext cx="1942142" cy="197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32299" y="3361581"/>
            <a:ext cx="177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https://hu.wikipedia.org/wiki/Gell%C3%A9rthegyi_v%C3%ADzt%C3%A1rol%C3%B3#/media/F%C3%A1jl:Gell%C3%A9rthegyi_v%C3%ADztaroz%C3%B3_bej%C3%A1rat.jpg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733673" y="960924"/>
            <a:ext cx="345757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A Gellért-hegyen található víztározóban nagy mennyiségű vizet halmoznak fel, és így a folyadék nagy rétegvastagsága miatt nagy lesz a nyomás is. Ezért a közlekedőedények elve alapján tud eljutni a víz a lakásokba.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93289" y="948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552450" y="265717"/>
            <a:ext cx="8001000" cy="15630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38175" y="265717"/>
            <a:ext cx="807720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Az olyan községekben, falvakban, ahol ezt nem tudják megoldani, ott ún. hidroglóbuszokat, </a:t>
            </a:r>
            <a:r>
              <a:rPr lang="hu-HU" sz="1600" b="1" dirty="0" smtClean="0">
                <a:latin typeface="Calibri" panose="020F0502020204030204" pitchFamily="34" charset="0"/>
              </a:rPr>
              <a:t>víztornyokat</a:t>
            </a:r>
            <a:r>
              <a:rPr lang="hu-HU" sz="1600" dirty="0" smtClean="0">
                <a:latin typeface="Calibri" panose="020F0502020204030204" pitchFamily="34" charset="0"/>
              </a:rPr>
              <a:t> állítanak. A legnagyobb mesterséges közlekedőedény a települések vízvezetékrendszere. A víztorony gömb alakú részébe szivattyú emeli fel a vizet. A közlekedőedények működési elve alapján innen kerül a víz a felhasználókhoz. </a:t>
            </a:r>
            <a:endParaRPr lang="hu-HU" sz="1600" dirty="0"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53" y="2226746"/>
            <a:ext cx="2535197" cy="189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474829" y="4150131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https://commons.wikimedia.org/wiki/File:Hidrogl%C3%B3busz,_</a:t>
            </a:r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Zichy%C3%BAjfalu_01.jpg</a:t>
            </a:r>
            <a:endParaRPr lang="hu-HU" sz="600" dirty="0" smtClean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064" y="2242906"/>
            <a:ext cx="2737411" cy="188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127064" y="4150131"/>
            <a:ext cx="2640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https://hu.wikipedia.org/wiki/V%C3%ADztorony#/</a:t>
            </a:r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media/F%C3%A1jl:Roihuvuori_watertower2.svg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935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914399" y="819150"/>
            <a:ext cx="7524751" cy="1828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39.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050957" y="323850"/>
            <a:ext cx="2828925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Ellenőrizd tudásod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14399" y="885825"/>
            <a:ext cx="7200901" cy="1910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buClrTx/>
              <a:buFontTx/>
              <a:buNone/>
            </a:pPr>
            <a:r>
              <a:rPr lang="hu-HU" dirty="0" smtClean="0"/>
              <a:t>1</a:t>
            </a:r>
            <a:r>
              <a:rPr lang="hu-HU" dirty="0" smtClean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hu-HU" kern="1200" dirty="0">
                <a:solidFill>
                  <a:schemeClr val="tx1"/>
                </a:solidFill>
                <a:latin typeface="Calibri" panose="020F0502020204030204" pitchFamily="34" charset="0"/>
                <a:ea typeface="Roboto" panose="020B0604020202020204" charset="0"/>
              </a:rPr>
              <a:t>Tegyél egymás mellé 3 poharat, majd a két szélsőbe  önts vizet és színezd be néhány csepp ételfestékkel a képen látható módon. Hajts össze két papírtörlő darabot és helyezd az egyik végét az üres, a másik végét a vizes pohárba úgy, hogy beleérjen a vízbe. Tedd félre a kísérletet és később nézd meg mi fog történni!</a:t>
            </a:r>
          </a:p>
          <a:p>
            <a:pPr>
              <a:lnSpc>
                <a:spcPts val="2500"/>
              </a:lnSpc>
              <a:buClrTx/>
              <a:buFontTx/>
              <a:buNone/>
            </a:pPr>
            <a:r>
              <a:rPr lang="hu-HU" b="1" kern="1200" dirty="0">
                <a:solidFill>
                  <a:srgbClr val="002060"/>
                </a:solidFill>
                <a:latin typeface="Calibri" panose="020F0502020204030204" pitchFamily="34" charset="0"/>
                <a:ea typeface="Roboto" panose="020B0604020202020204" charset="0"/>
              </a:rPr>
              <a:t>Mi történt? Mi köze van ennek a kísérletnek a színkeveréshez?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57" y="2807145"/>
            <a:ext cx="3408581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050957" y="4569270"/>
            <a:ext cx="19115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4805" y="723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2381252" y="2047877"/>
            <a:ext cx="4857749" cy="164782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619382" y="685800"/>
            <a:ext cx="5210175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Üdvözöllek Kedves Olvasó!</a:t>
            </a:r>
            <a:endParaRPr lang="hu-HU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486025" y="2114550"/>
            <a:ext cx="49149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 smtClean="0">
                <a:latin typeface="Calibri" panose="020F0502020204030204" pitchFamily="34" charset="0"/>
              </a:rPr>
              <a:t>A következő dián képeket fogsz látni. 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latin typeface="Calibri" panose="020F0502020204030204" pitchFamily="34" charset="0"/>
              </a:rPr>
              <a:t>Arra kérlek, gondolkodj el azon, hogy mi lehet a közös ezekben a képekben?</a:t>
            </a:r>
            <a:endParaRPr lang="hu-HU" sz="1800" b="1" dirty="0"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0409" y="904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152978" y="1464024"/>
            <a:ext cx="6848475" cy="20652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40.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403982" y="1510872"/>
            <a:ext cx="674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latin typeface="Calibri" panose="020F0502020204030204" pitchFamily="34" charset="0"/>
              </a:rPr>
              <a:t>2</a:t>
            </a:r>
            <a:r>
              <a:rPr lang="hu-HU" sz="1800" dirty="0" smtClean="0">
                <a:latin typeface="Calibri" panose="020F0502020204030204" pitchFamily="34" charset="0"/>
              </a:rPr>
              <a:t>. Miért nedvesednek alulról felfelé a rosszul szigetelt családi házak?</a:t>
            </a:r>
            <a:endParaRPr lang="hu-HU" sz="1800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982" y="2070735"/>
            <a:ext cx="683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latin typeface="Calibri" panose="020F0502020204030204" pitchFamily="34" charset="0"/>
              </a:rPr>
              <a:t>3. </a:t>
            </a:r>
            <a:r>
              <a:rPr lang="hu-HU" sz="1800" dirty="0">
                <a:solidFill>
                  <a:srgbClr val="002060"/>
                </a:solidFill>
                <a:latin typeface="Calibri" panose="020F0502020204030204" pitchFamily="34" charset="0"/>
              </a:rPr>
              <a:t>Miért dugulhat be a fülünk ha mélyebbre merülünk egy  medence vízében?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382467" y="2717066"/>
            <a:ext cx="600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latin typeface="Calibri" panose="020F0502020204030204" pitchFamily="34" charset="0"/>
              </a:rPr>
              <a:t>4. Ha betegség miatt infúziót kell adni valakinek, a palacknak mindig magasabban kell lennie a beteg testénél. Miért?</a:t>
            </a: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7685" y="854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685800" y="552451"/>
            <a:ext cx="7943850" cy="2714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685800" y="11698"/>
            <a:ext cx="1914525" cy="3385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41.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71525" y="11698"/>
            <a:ext cx="246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>
                <a:latin typeface="Calibri" panose="020F0502020204030204" pitchFamily="34" charset="0"/>
              </a:rPr>
              <a:t>5</a:t>
            </a:r>
            <a:r>
              <a:rPr lang="hu-HU" sz="1600" b="1" dirty="0" smtClean="0">
                <a:latin typeface="Calibri" panose="020F0502020204030204" pitchFamily="34" charset="0"/>
              </a:rPr>
              <a:t>.</a:t>
            </a:r>
            <a:r>
              <a:rPr lang="hu-HU" sz="1600" dirty="0" smtClean="0">
                <a:latin typeface="Calibri" panose="020F0502020204030204" pitchFamily="34" charset="0"/>
              </a:rPr>
              <a:t> </a:t>
            </a:r>
            <a:r>
              <a:rPr lang="hu-HU" sz="1600" b="1" dirty="0">
                <a:latin typeface="Calibri" panose="020F0502020204030204" pitchFamily="34" charset="0"/>
              </a:rPr>
              <a:t>Igaz vagy hamis</a:t>
            </a:r>
            <a:r>
              <a:rPr lang="hu-HU" sz="1600" b="1" dirty="0" smtClean="0">
                <a:latin typeface="Calibri" panose="020F0502020204030204" pitchFamily="34" charset="0"/>
              </a:rPr>
              <a:t>?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5800" y="449947"/>
            <a:ext cx="7858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a,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Ha egy vékony és egy vastag szívószálat egyszerre vízbe </a:t>
            </a: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merítünk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, akkor a vastagabb szívószálban emelkedik magasabbra a víz</a:t>
            </a: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b, </a:t>
            </a:r>
            <a:r>
              <a:rPr lang="hu-HU" sz="1600" b="1" dirty="0">
                <a:latin typeface="Calibri" panose="020F0502020204030204" pitchFamily="34" charset="0"/>
              </a:rPr>
              <a:t>Mikor a kávékiöntőből a csészébe akarjuk </a:t>
            </a:r>
            <a:r>
              <a:rPr lang="hu-HU" sz="1600" b="1" dirty="0" smtClean="0">
                <a:latin typeface="Calibri" panose="020F0502020204030204" pitchFamily="34" charset="0"/>
              </a:rPr>
              <a:t>önteni </a:t>
            </a:r>
            <a:r>
              <a:rPr lang="hu-HU" sz="1600" b="1" dirty="0">
                <a:latin typeface="Calibri" panose="020F0502020204030204" pitchFamily="34" charset="0"/>
              </a:rPr>
              <a:t>a kávét, akkor a kávé egy része a kiöntőn végig folyva az asztalra csöpög. </a:t>
            </a:r>
            <a:r>
              <a:rPr lang="hu-HU" sz="1600" b="1" dirty="0" smtClean="0">
                <a:latin typeface="Calibri" panose="020F0502020204030204" pitchFamily="34" charset="0"/>
              </a:rPr>
              <a:t>Ennek </a:t>
            </a:r>
            <a:r>
              <a:rPr lang="hu-HU" sz="1600" b="1" dirty="0">
                <a:latin typeface="Calibri" panose="020F0502020204030204" pitchFamily="34" charset="0"/>
              </a:rPr>
              <a:t>oka a kohézió  jelensége</a:t>
            </a:r>
            <a:r>
              <a:rPr lang="hu-HU" sz="1600" b="1" dirty="0" smtClean="0">
                <a:latin typeface="Calibri" panose="020F0502020204030204" pitchFamily="34" charset="0"/>
              </a:rPr>
              <a:t>.</a:t>
            </a:r>
            <a:endParaRPr lang="hu-HU" sz="1600" b="1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c, 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 víz nyomása oldalra is hat</a:t>
            </a: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d, </a:t>
            </a:r>
            <a:r>
              <a:rPr lang="hu-HU" sz="1600" b="1" dirty="0">
                <a:latin typeface="Calibri" panose="020F0502020204030204" pitchFamily="34" charset="0"/>
              </a:rPr>
              <a:t>Figyeld meg az alábbi képet! </a:t>
            </a:r>
            <a:r>
              <a:rPr lang="hu-HU" sz="1600" b="1" dirty="0" smtClean="0">
                <a:latin typeface="Calibri" panose="020F0502020204030204" pitchFamily="34" charset="0"/>
              </a:rPr>
              <a:t>Az </a:t>
            </a:r>
            <a:r>
              <a:rPr lang="hu-HU" sz="1600" b="1" dirty="0">
                <a:latin typeface="Calibri" panose="020F0502020204030204" pitchFamily="34" charset="0"/>
              </a:rPr>
              <a:t>első  edényben háromszor annyi víz van, mint a másodikban. Igaz-e, hogy ekkor az első edényben 3-szor nagyobb lesz a víz nyomása?</a:t>
            </a:r>
          </a:p>
        </p:txBody>
      </p:sp>
      <p:pic>
        <p:nvPicPr>
          <p:cNvPr id="3074" name="Picture 2" descr="Nincs elérhető leírá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2134" y="3038473"/>
            <a:ext cx="1042645" cy="22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334000" y="4489966"/>
            <a:ext cx="9525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latin typeface="Calibri" panose="020F0502020204030204" pitchFamily="34" charset="0"/>
              </a:rPr>
              <a:t>Forrás: saját</a:t>
            </a:r>
            <a:endParaRPr lang="hu-HU" sz="600" dirty="0"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4805" y="911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580913" y="119115"/>
            <a:ext cx="8143539" cy="40225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42.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86469" y="119114"/>
            <a:ext cx="80379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e,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Vegyünk egy nagy medencét, amiben jó sok víz van, jó nagy a súlya, tömege! Legyen mellette egy vékony csőben magasra téve jó sok víz! Igaz-e, hogy ha megnyitjuk közöttük a kapcsolatot, akkor a vékonyabb csőből fog átáramolni a víz a medencébe</a:t>
            </a: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hu-HU" sz="16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hu-HU" sz="16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f, </a:t>
            </a:r>
            <a:r>
              <a:rPr lang="hu-HU" sz="1600" b="1" dirty="0">
                <a:latin typeface="Calibri" panose="020F0502020204030204" pitchFamily="34" charset="0"/>
              </a:rPr>
              <a:t>A települések vízvezetékrendszere mesterséges közlekedőedényeknek tekinthető</a:t>
            </a:r>
            <a:r>
              <a:rPr lang="hu-HU" sz="1600" b="1" dirty="0" smtClean="0">
                <a:latin typeface="Calibri" panose="020F0502020204030204" pitchFamily="34" charset="0"/>
              </a:rPr>
              <a:t>.</a:t>
            </a:r>
            <a:endParaRPr lang="hu-HU" sz="1600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g, </a:t>
            </a:r>
            <a:r>
              <a:rPr lang="hu-HU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Az új közeg határához érkező fény egy része behatol az új közegbe, és eközben általában megváltozik a terjedésének iránya</a:t>
            </a: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>
                <a:latin typeface="Calibri" panose="020F0502020204030204" pitchFamily="34" charset="0"/>
              </a:rPr>
              <a:t>h,  </a:t>
            </a:r>
            <a:r>
              <a:rPr lang="hu-HU" sz="1600" b="1" dirty="0">
                <a:latin typeface="Calibri" panose="020F0502020204030204" pitchFamily="34" charset="0"/>
              </a:rPr>
              <a:t>Az </a:t>
            </a:r>
            <a:r>
              <a:rPr lang="hu-HU" sz="1600" b="1" dirty="0" smtClean="0">
                <a:latin typeface="Calibri" panose="020F0502020204030204" pitchFamily="34" charset="0"/>
              </a:rPr>
              <a:t>úszómedence </a:t>
            </a:r>
            <a:r>
              <a:rPr lang="hu-HU" sz="1600" b="1" dirty="0">
                <a:latin typeface="Calibri" panose="020F0502020204030204" pitchFamily="34" charset="0"/>
              </a:rPr>
              <a:t>mélysége a valóságnál kisebbnek tűnik a víz nyomása miatt.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43" y="1410923"/>
            <a:ext cx="1173816" cy="8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453666" y="2107385"/>
            <a:ext cx="138773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2230" y="1106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723897" y="914400"/>
            <a:ext cx="7858128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43.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486148" y="142875"/>
            <a:ext cx="1762125" cy="400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Megoldások</a:t>
            </a:r>
            <a:endParaRPr lang="hu-HU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23897" y="981075"/>
            <a:ext cx="8115301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1. </a:t>
            </a:r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A papír rostjai (szemmel láthatatlan részecskéi) közé beszivárog a színes víz  és szépen „átvándorol” a középső pohárba. Ott pedig a piros és kék víz összekeveredve lila színű lesz (színkeverés</a:t>
            </a:r>
            <a:r>
              <a:rPr lang="hu-HU" sz="1600" b="1" kern="1200" dirty="0" smtClean="0">
                <a:latin typeface="Calibri" panose="020F0502020204030204" pitchFamily="34" charset="0"/>
                <a:ea typeface="Roboto" panose="020B0604020202020204" charset="0"/>
              </a:rPr>
              <a:t>).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23897" y="3009682"/>
            <a:ext cx="2905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3. A víz nyomása miatt.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23897" y="2089671"/>
            <a:ext cx="7286626" cy="70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2. A hajszálcsövesség miatt. A porózus téglák likacsain, mint hajszálcsöveken a talaj nedvessége felszívódik.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723897" y="3636085"/>
            <a:ext cx="7732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4. Mert akkor fog a folyadék átáramolni a közlekedőedények elve alapján a beteg testébe.</a:t>
            </a:r>
          </a:p>
          <a:p>
            <a:endParaRPr lang="hu-HU" dirty="0"/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65412" y="1203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44.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62075" y="609600"/>
            <a:ext cx="7502226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5</a:t>
            </a:r>
            <a:r>
              <a:rPr lang="hu-HU" sz="1800" smtClean="0">
                <a:latin typeface="Calibri" panose="020F0502020204030204" pitchFamily="34" charset="0"/>
              </a:rPr>
              <a:t>. </a:t>
            </a:r>
            <a:r>
              <a:rPr lang="hu-HU" sz="1800" dirty="0" smtClean="0">
                <a:latin typeface="Calibri" panose="020F0502020204030204" pitchFamily="34" charset="0"/>
              </a:rPr>
              <a:t>a, Hamis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b, Hamis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c, Igaz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d, Hamis( mert az egységnyi felületet ugyanakkora vízoszlop nyom, tehát                  	   a víz nyomása ugyanannyi lesz mindkét edényben. )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e, Igaz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f, Igaz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g, Igaz</a:t>
            </a:r>
          </a:p>
          <a:p>
            <a:pPr>
              <a:lnSpc>
                <a:spcPct val="150000"/>
              </a:lnSpc>
            </a:pPr>
            <a:r>
              <a:rPr lang="hu-HU" sz="1800" dirty="0">
                <a:latin typeface="Calibri" panose="020F0502020204030204" pitchFamily="34" charset="0"/>
              </a:rPr>
              <a:t> </a:t>
            </a:r>
            <a:r>
              <a:rPr lang="hu-HU" sz="1800" dirty="0" smtClean="0">
                <a:latin typeface="Calibri" panose="020F0502020204030204" pitchFamily="34" charset="0"/>
              </a:rPr>
              <a:t>   h, Hamis (a fénytörés miatt) </a:t>
            </a:r>
            <a:endParaRPr lang="hu-HU" sz="1800" dirty="0"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596" y="2403595"/>
            <a:ext cx="1207656" cy="8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7519596" y="3345628"/>
            <a:ext cx="11108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5713" y="1513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914402" y="1506071"/>
            <a:ext cx="7186106" cy="15792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smtClean="0">
                <a:latin typeface="Roboto"/>
                <a:ea typeface="Roboto"/>
                <a:cs typeface="Roboto"/>
                <a:sym typeface="Roboto"/>
              </a:rPr>
              <a:t>45.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14402" y="1269402"/>
            <a:ext cx="73582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Köszönöm, hogy velem tartottál </a:t>
            </a:r>
            <a:r>
              <a:rPr lang="hu-HU" sz="2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Kedves Olvasó</a:t>
            </a:r>
            <a:r>
              <a:rPr lang="hu-H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  <a:p>
            <a:pPr>
              <a:lnSpc>
                <a:spcPct val="200000"/>
              </a:lnSpc>
            </a:pP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Tarts velem a </a:t>
            </a:r>
            <a:r>
              <a:rPr lang="hu-HU" sz="28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 vagy tenger II</a:t>
            </a:r>
            <a:r>
              <a:rPr lang="hu-H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. részében is!</a:t>
            </a:r>
            <a:endParaRPr lang="hu-H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8593" y="1072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3" y="360002"/>
            <a:ext cx="176696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2689688" y="359988"/>
            <a:ext cx="5845500" cy="23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800">
                <a:latin typeface="Roboto"/>
                <a:ea typeface="Roboto"/>
                <a:cs typeface="Roboto"/>
                <a:sym typeface="Roboto"/>
              </a:rPr>
              <a:t>Köszönöm a figyelmet!</a:t>
            </a:r>
            <a:endParaRPr sz="48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ctrTitle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8593" y="902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4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6" name="Picture 2" descr="time-lapse photography of ocean wav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916" y="3529609"/>
            <a:ext cx="1555835" cy="11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782387" y="4687614"/>
            <a:ext cx="178435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https://unsplash.com/photos/iftBhUFfecE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30" name="Picture 6" descr="white boat on sea near mountain during daytim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369" y="279527"/>
            <a:ext cx="2080547" cy="138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711026" y="61401"/>
            <a:ext cx="192898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https://</a:t>
            </a:r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  <a:hlinkClick r:id="rId8"/>
              </a:rPr>
              <a:t>unsplash.com/photos/dxG-m-IRdyE</a:t>
            </a:r>
            <a:endParaRPr lang="hu-HU" sz="500" dirty="0" smtClean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AutoShape 8" descr="vízesés, víz, patak, folyó, fa, természet, creek, moss, levé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5955" y="1857504"/>
            <a:ext cx="2112875" cy="140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675525" y="3266731"/>
            <a:ext cx="2362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0"/>
              </a:rPr>
              <a:t>https://pixnio.com/hu/tajak/vizesesek/vizeses-viz-patak-folyo-fa-termeszet-creek-moss-level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35" name="Picture 11" descr="timelapse photography of waterfalls with melted snow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7240" y="281473"/>
            <a:ext cx="2461426" cy="138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667425" y="75686"/>
            <a:ext cx="198763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2"/>
              </a:rPr>
              <a:t>https://unsplash.com/photos/eRl8DXqwlcE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88617" y="192603"/>
            <a:ext cx="1464310" cy="16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16276" y="66083"/>
            <a:ext cx="189832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4"/>
              </a:rPr>
              <a:t>https://</a:t>
            </a:r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  <a:hlinkClick r:id="rId14"/>
              </a:rPr>
              <a:t>unsplash.com/photos/5AiWn2U10cw</a:t>
            </a:r>
            <a:endParaRPr lang="hu-HU" sz="500" dirty="0" smtClean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2" name="Picture 18" descr="grayscale photography of water drops ice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481" y="3519335"/>
            <a:ext cx="1583033" cy="116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2162174" y="4687614"/>
            <a:ext cx="189547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6"/>
              </a:rPr>
              <a:t>https://unsplash.com/photos/LTtgPUZ-cTo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78" y="3207130"/>
            <a:ext cx="1084565" cy="127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06090" y="4526031"/>
            <a:ext cx="10739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18"/>
              </a:rPr>
              <a:t>https://</a:t>
            </a:r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  <a:hlinkClick r:id="rId18"/>
              </a:rPr>
              <a:t>unsplash.com/photos/AqYgZOlxA28</a:t>
            </a:r>
            <a:endParaRPr lang="hu-HU" sz="500" dirty="0" smtClean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351" y="281472"/>
            <a:ext cx="1016957" cy="138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905297" y="61400"/>
            <a:ext cx="171132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20"/>
              </a:rPr>
              <a:t>https://unsplash.com/photos/4Nk5PCQ8Ht4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6" name="Picture 22" descr="blue and red outdoor fountains during night time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701" y="3266728"/>
            <a:ext cx="1685910" cy="134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7050776" y="4660231"/>
            <a:ext cx="172719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22"/>
              </a:rPr>
              <a:t>https://unsplash.com/photos/xBHP5rbj9Gk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0" y="1876962"/>
            <a:ext cx="1756558" cy="117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zövegdoboz 12"/>
          <p:cNvSpPr txBox="1"/>
          <p:nvPr/>
        </p:nvSpPr>
        <p:spPr>
          <a:xfrm flipH="1">
            <a:off x="8227226" y="2368206"/>
            <a:ext cx="550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24"/>
              </a:rPr>
              <a:t>https://unsplash.com/photos/v8Un2Roo1Ak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1051" name="Picture 27" descr="Snowhotel, Jég Bar, Jégszobrok, Kirkenes, Norvégia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555" y="1876962"/>
            <a:ext cx="1996106" cy="11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zövegdoboz 13"/>
          <p:cNvSpPr txBox="1"/>
          <p:nvPr/>
        </p:nvSpPr>
        <p:spPr>
          <a:xfrm>
            <a:off x="566411" y="2388190"/>
            <a:ext cx="5921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500" dirty="0">
                <a:solidFill>
                  <a:srgbClr val="00B0F0"/>
                </a:solidFill>
                <a:latin typeface="Calibri" panose="020F0502020204030204" pitchFamily="34" charset="0"/>
                <a:hlinkClick r:id="rId26"/>
              </a:rPr>
              <a:t>https://pixabay.com/hu/photos/snowhotel-j%C3%A9g-bar-j%C3%A9gszobrok-2068904/</a:t>
            </a:r>
            <a:endParaRPr lang="hu-HU" sz="5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047077" y="545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4" t="-4862" r="5303" b="-9026"/>
          <a:stretch/>
        </p:blipFill>
        <p:spPr bwMode="auto">
          <a:xfrm>
            <a:off x="360000" y="-252000"/>
            <a:ext cx="8784000" cy="59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5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733426" y="1884592"/>
            <a:ext cx="385762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7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Nem volt nehéz kitalálnod, hogy a víz a közös a képekben.</a:t>
            </a:r>
          </a:p>
          <a:p>
            <a:pPr>
              <a:lnSpc>
                <a:spcPct val="150000"/>
              </a:lnSpc>
            </a:pPr>
            <a:r>
              <a:rPr lang="hu-HU" sz="17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Nem véletlenül, hiszen a víz néhány tulajdonságával fogsz megismerkedni, egyszerű, otthon is elvégezhető kísérleteken keresztül.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752007" y="1884596"/>
            <a:ext cx="40147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Először mindig gondold át, hogy mi fog vajon történni, és csak azután vágj bele! Ha mindez megtörtént, utána olvasd el a magyarázatot!</a:t>
            </a:r>
          </a:p>
          <a:p>
            <a:pPr>
              <a:lnSpc>
                <a:spcPct val="150000"/>
              </a:lnSpc>
            </a:pPr>
            <a:r>
              <a:rPr lang="hu-HU" sz="1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Jó munkát, jó szórakozást! </a:t>
            </a:r>
            <a:r>
              <a:rPr lang="hu-HU" sz="1800" b="1" dirty="0" smtClean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hu-HU" sz="1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759400" y="4876804"/>
            <a:ext cx="1517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</a:t>
            </a:r>
            <a:r>
              <a:rPr lang="hu-HU" sz="600" dirty="0">
                <a:solidFill>
                  <a:srgbClr val="00B0F0"/>
                </a:solidFill>
                <a:latin typeface="Calibri" panose="020F0502020204030204" pitchFamily="34" charset="0"/>
                <a:hlinkClick r:id="rId6"/>
              </a:rPr>
              <a:t>https://unsplash.com/photos/1braZySlEKA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65412" y="7286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923928" y="3238501"/>
            <a:ext cx="7419975" cy="1162050"/>
          </a:xfrm>
          <a:prstGeom prst="roundRect">
            <a:avLst/>
          </a:prstGeom>
          <a:solidFill>
            <a:srgbClr val="FEDEEC"/>
          </a:solidFill>
          <a:ln>
            <a:solidFill>
              <a:srgbClr val="FF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076333" y="1800227"/>
            <a:ext cx="6715125" cy="103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EDE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752483" y="664165"/>
            <a:ext cx="7686675" cy="952500"/>
          </a:xfrm>
          <a:prstGeom prst="roundRect">
            <a:avLst/>
          </a:prstGeom>
          <a:solidFill>
            <a:srgbClr val="FEDEEC"/>
          </a:solidFill>
          <a:ln>
            <a:solidFill>
              <a:srgbClr val="FFC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6.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428882" y="93021"/>
            <a:ext cx="4200525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Miért kúszik fel a papíron a víz?</a:t>
            </a:r>
            <a:endParaRPr lang="hu-HU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23950" y="773648"/>
            <a:ext cx="6819900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1. Mártsd egy darab papírtörlő, vagy zsebkendő alsó peremét ételfestékkel megszínezett vízbe! Mi történik? Hogyan lehetséges ez?</a:t>
            </a: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238258" y="1914525"/>
            <a:ext cx="6457949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2. Meríts vízbe egy vékony és egy vastag, átlátszó szívószálat azonos mélységig! Figyeld meg, hogyan kúszik felfelé a víz a két szívószálban!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76333" y="3248030"/>
            <a:ext cx="736282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hu-HU" sz="1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3. Állíts fel 2 üveglapot úgy, hogy szétnyílóak legyenek! Az egyik végükön fogd őket össze egy befőttes gumival, a másik végük közé pedig illessz be egy gyufaszálat! Ezután tedd az üveglapokat színezett vízzel töltött tányérba!</a:t>
            </a:r>
            <a:endParaRPr lang="hu-HU" sz="1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0259" y="664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882593" y="3404668"/>
            <a:ext cx="4695824" cy="1091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3882975" y="1925180"/>
            <a:ext cx="2517833" cy="923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857258" y="172954"/>
            <a:ext cx="5819775" cy="1312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7.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82593" y="172954"/>
            <a:ext cx="600074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1. </a:t>
            </a:r>
            <a:r>
              <a:rPr lang="hu-HU" sz="1600" b="1" kern="1200" dirty="0" smtClean="0">
                <a:latin typeface="Calibri" panose="020F0502020204030204" pitchFamily="34" charset="0"/>
                <a:ea typeface="Roboto" panose="020B0604020202020204" charset="0"/>
              </a:rPr>
              <a:t>A papírtörlőn azonnal </a:t>
            </a:r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felfelé szivárog a víz. A papír részecskék (rostok) között apró, szemmel láthatatlan „hézagok” vannak, amin beszivárog a víz.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109" y="252071"/>
            <a:ext cx="1085850" cy="167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882976" y="1925180"/>
            <a:ext cx="293369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>
                <a:latin typeface="Calibri" panose="020F0502020204030204" pitchFamily="34" charset="0"/>
              </a:rPr>
              <a:t>2. </a:t>
            </a:r>
            <a:r>
              <a:rPr lang="hu-HU" sz="1600" b="1" kern="1200" dirty="0">
                <a:latin typeface="Calibri" panose="020F0502020204030204" pitchFamily="34" charset="0"/>
                <a:ea typeface="Roboto" panose="020B0604020202020204" charset="0"/>
              </a:rPr>
              <a:t>A vékonyabb szívószálban magasabbra szökik a víz.</a:t>
            </a:r>
          </a:p>
          <a:p>
            <a:endParaRPr lang="hu-HU" dirty="0"/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1789904" y="1877315"/>
            <a:ext cx="1600996" cy="971550"/>
            <a:chOff x="6657975" y="2295525"/>
            <a:chExt cx="1600996" cy="971550"/>
          </a:xfrm>
        </p:grpSpPr>
        <p:sp>
          <p:nvSpPr>
            <p:cNvPr id="25" name="Téglalap 24"/>
            <p:cNvSpPr/>
            <p:nvPr/>
          </p:nvSpPr>
          <p:spPr>
            <a:xfrm>
              <a:off x="7360842" y="2747962"/>
              <a:ext cx="306783" cy="176213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 23"/>
            <p:cNvSpPr/>
            <p:nvPr/>
          </p:nvSpPr>
          <p:spPr>
            <a:xfrm>
              <a:off x="7010400" y="2571750"/>
              <a:ext cx="161924" cy="352425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Téglalap 22"/>
            <p:cNvSpPr/>
            <p:nvPr/>
          </p:nvSpPr>
          <p:spPr>
            <a:xfrm>
              <a:off x="6657975" y="2924175"/>
              <a:ext cx="1600996" cy="342900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6" name="Egyenes összekötő 5"/>
            <p:cNvCxnSpPr/>
            <p:nvPr/>
          </p:nvCxnSpPr>
          <p:spPr>
            <a:xfrm>
              <a:off x="7010400" y="2295525"/>
              <a:ext cx="9525" cy="752475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Egyenes összekötő 7"/>
            <p:cNvCxnSpPr/>
            <p:nvPr/>
          </p:nvCxnSpPr>
          <p:spPr>
            <a:xfrm>
              <a:off x="7172324" y="2295525"/>
              <a:ext cx="0" cy="752475"/>
            </a:xfrm>
            <a:prstGeom prst="line">
              <a:avLst/>
            </a:prstGeom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Egyenes összekötő 10"/>
            <p:cNvCxnSpPr/>
            <p:nvPr/>
          </p:nvCxnSpPr>
          <p:spPr>
            <a:xfrm>
              <a:off x="6657975" y="2743200"/>
              <a:ext cx="9525" cy="52387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7360842" y="2295525"/>
              <a:ext cx="0" cy="752475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7667625" y="2295525"/>
              <a:ext cx="0" cy="752475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6667500" y="3267075"/>
              <a:ext cx="159147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flipV="1">
              <a:off x="8258971" y="2819400"/>
              <a:ext cx="0" cy="44767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Szövegdoboz 26"/>
          <p:cNvSpPr txBox="1"/>
          <p:nvPr/>
        </p:nvSpPr>
        <p:spPr>
          <a:xfrm>
            <a:off x="7073117" y="1998463"/>
            <a:ext cx="8981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857252" y="3404670"/>
            <a:ext cx="4721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dirty="0" smtClean="0">
                <a:latin typeface="Calibri" panose="020F0502020204030204" pitchFamily="34" charset="0"/>
              </a:rPr>
              <a:t>3. Az üveglapok esetében is azt tapasztalhattad, hogy a szűkebb helyen emelkedik a legmagasabbra a víz.</a:t>
            </a:r>
            <a:endParaRPr lang="hu-HU" sz="1600" b="1" dirty="0"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973" y="2999332"/>
            <a:ext cx="2317388" cy="149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Szövegdoboz 28"/>
          <p:cNvSpPr txBox="1"/>
          <p:nvPr/>
        </p:nvSpPr>
        <p:spPr>
          <a:xfrm>
            <a:off x="5994621" y="4543425"/>
            <a:ext cx="1510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Forrás: saját</a:t>
            </a:r>
            <a:endParaRPr lang="hu-HU" sz="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22381" y="783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kerekített téglalap 7"/>
          <p:cNvSpPr/>
          <p:nvPr/>
        </p:nvSpPr>
        <p:spPr>
          <a:xfrm>
            <a:off x="700095" y="3621525"/>
            <a:ext cx="7777163" cy="569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28682" y="2286000"/>
            <a:ext cx="7877175" cy="118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828675" y="352425"/>
            <a:ext cx="7777162" cy="15234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5" name="Google Shape;145;p23"/>
          <p:cNvSpPr/>
          <p:nvPr/>
        </p:nvSpPr>
        <p:spPr>
          <a:xfrm>
            <a:off x="0" y="0"/>
            <a:ext cx="360000" cy="5143500"/>
          </a:xfrm>
          <a:prstGeom prst="rect">
            <a:avLst/>
          </a:prstGeom>
          <a:solidFill>
            <a:srgbClr val="E51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ctrTitle" idx="4294967295"/>
          </p:nvPr>
        </p:nvSpPr>
        <p:spPr>
          <a:xfrm>
            <a:off x="510600" y="4788650"/>
            <a:ext cx="65247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ctrTitle" idx="4294967295"/>
          </p:nvPr>
        </p:nvSpPr>
        <p:spPr>
          <a:xfrm>
            <a:off x="8126100" y="4788600"/>
            <a:ext cx="6579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hu" sz="1200" dirty="0" smtClean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28683" y="352425"/>
            <a:ext cx="76485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A víz más tárgyakon is megtapad. </a:t>
            </a:r>
            <a:r>
              <a:rPr lang="hu-HU" sz="1600" b="1" i="1" dirty="0" smtClean="0">
                <a:latin typeface="Calibri" panose="020F0502020204030204" pitchFamily="34" charset="0"/>
              </a:rPr>
              <a:t>Ezt a tapadó erőt </a:t>
            </a:r>
            <a:r>
              <a:rPr lang="hu-HU" sz="1600" b="1" i="1" dirty="0">
                <a:solidFill>
                  <a:srgbClr val="FF0066"/>
                </a:solidFill>
                <a:latin typeface="Calibri" panose="020F0502020204030204" pitchFamily="34" charset="0"/>
              </a:rPr>
              <a:t>adhézió</a:t>
            </a:r>
            <a:r>
              <a:rPr lang="hu-HU" sz="1600" b="1" i="1" dirty="0">
                <a:latin typeface="Calibri" panose="020F0502020204030204" pitchFamily="34" charset="0"/>
              </a:rPr>
              <a:t>nak nevezzük</a:t>
            </a:r>
            <a:r>
              <a:rPr lang="hu-HU" sz="1600" i="1" dirty="0" smtClean="0">
                <a:latin typeface="Calibri" panose="020F0502020204030204" pitchFamily="34" charset="0"/>
              </a:rPr>
              <a:t>. </a:t>
            </a:r>
            <a:r>
              <a:rPr lang="hu-HU" sz="1600" dirty="0" smtClean="0">
                <a:latin typeface="Calibri" panose="020F0502020204030204" pitchFamily="34" charset="0"/>
              </a:rPr>
              <a:t>Ettől kúszik fel a víz a szűk helyeken, ahol a teret elválasztó falak egészen közel vannak egymáshoz – mint például a papír egyes rostjai, vagy az üveglapok között, vagy a vékony csövekben. Az adhézió a különböző anyagoknál más és más jellegű.</a:t>
            </a:r>
          </a:p>
          <a:p>
            <a:pPr>
              <a:lnSpc>
                <a:spcPct val="150000"/>
              </a:lnSpc>
            </a:pPr>
            <a:endParaRPr lang="hu-HU" sz="1600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600" dirty="0" smtClean="0">
                <a:latin typeface="Calibri" panose="020F0502020204030204" pitchFamily="34" charset="0"/>
              </a:rPr>
              <a:t>Ezt tapasztalhatod, ha rövid ideig egyszerre vízbe mártod az egyik ujjadat és egy gyertyát: az ujjad vizes lesz, a gyertya nem. A gyertya felületén nem tapad meg a víz.(A víz nedvesíti az ujjadat, de nem nedvesíti a viaszt.)</a:t>
            </a:r>
            <a:endParaRPr lang="hu-HU" sz="1600" dirty="0">
              <a:latin typeface="Calibri" panose="020F050202020403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00087" y="3621524"/>
            <a:ext cx="79057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600" b="1" i="1" dirty="0">
                <a:latin typeface="Calibri" panose="020F0502020204030204" pitchFamily="34" charset="0"/>
              </a:rPr>
              <a:t>A kicsiny belső átmérőjű, vékonyka csöveket </a:t>
            </a:r>
            <a:r>
              <a:rPr lang="hu-HU" sz="1600" b="1" i="1" dirty="0">
                <a:solidFill>
                  <a:srgbClr val="FF0066"/>
                </a:solidFill>
                <a:latin typeface="Calibri" panose="020F0502020204030204" pitchFamily="34" charset="0"/>
              </a:rPr>
              <a:t>hajszálcsöveknek (kapilláris csöveknek) </a:t>
            </a:r>
            <a:r>
              <a:rPr lang="hu-HU" sz="1600" b="1" i="1" dirty="0">
                <a:latin typeface="Calibri" panose="020F0502020204030204" pitchFamily="34" charset="0"/>
              </a:rPr>
              <a:t>hívják.</a:t>
            </a:r>
          </a:p>
          <a:p>
            <a:endParaRPr lang="hu-HU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7535" y="1266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6111</TotalTime>
  <Words>3253</Words>
  <Application>Microsoft Office PowerPoint</Application>
  <PresentationFormat>Diavetítés a képernyőre (16:9 oldalarány)</PresentationFormat>
  <Paragraphs>312</Paragraphs>
  <Slides>46</Slides>
  <Notes>46</Notes>
  <HiddenSlides>0</HiddenSlides>
  <MMClips>46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Roboto</vt:lpstr>
      <vt:lpstr>Wingdings</vt:lpstr>
      <vt:lpstr>Simple Light</vt:lpstr>
      <vt:lpstr>Élményből tudást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  <vt:lpstr>EFOP-3.3.6-17-2017-00001 Élményből tudást – Természetesen a Mátra Múzeumban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File Tibor</dc:creator>
  <cp:lastModifiedBy>elmenykozpont4@outlook.hu</cp:lastModifiedBy>
  <cp:revision>267</cp:revision>
  <dcterms:modified xsi:type="dcterms:W3CDTF">2021-01-25T12:46:02Z</dcterms:modified>
</cp:coreProperties>
</file>