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28"/>
  </p:notesMasterIdLst>
  <p:sldIdLst>
    <p:sldId id="256" r:id="rId3"/>
    <p:sldId id="28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1520488" cy="64801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750" y="-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8675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8676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8677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8678" name="AutoShape 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8679" name="AutoShape 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8680" name="Rectangle 7"/>
          <p:cNvSpPr>
            <a:spLocks noGrp="1" noChangeArrowheads="1"/>
          </p:cNvSpPr>
          <p:nvPr>
            <p:ph type="sldImg"/>
          </p:nvPr>
        </p:nvSpPr>
        <p:spPr bwMode="auto">
          <a:xfrm>
            <a:off x="1106488" y="812800"/>
            <a:ext cx="5334000" cy="399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0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7263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hu-HU" noProof="0" smtClean="0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02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02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02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02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fld id="{D4EA67B8-46E2-4E74-95E9-6D62EAE9E59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76822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AF27195D-6C3D-4882-974F-C296EDEB2D02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1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9699" name="Rectangle 1"/>
          <p:cNvSpPr>
            <a:spLocks noChangeArrowheads="1"/>
          </p:cNvSpPr>
          <p:nvPr>
            <p:ph type="body"/>
          </p:nvPr>
        </p:nvSpPr>
        <p:spPr>
          <a:xfrm>
            <a:off x="833438" y="5938838"/>
            <a:ext cx="6667500" cy="56261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29700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1588" y="949325"/>
            <a:ext cx="8331200" cy="46878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7320EBD1-61BB-481E-B6AD-0D2AD18E2C81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10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8915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38916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4AAC8C5F-40E5-4467-BC39-FC783C195D8B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11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9939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39940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DAE7F9A5-9CDD-4459-970F-D3E2A453E25D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12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0963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40964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2DE8EAE6-96BA-425A-B4A2-5CAF28CD676A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13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1987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41988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0821E7D7-19B9-4CF8-9632-DF9150228AD5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14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3011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43012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CB2A81D4-232E-4DCC-A7D9-78AC3455DE9B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15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4035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44036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D69A1F87-2D6D-4F49-9D97-97E538E2D094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16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5059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45060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F06276FF-5872-456A-97C1-A756846E79AF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17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6083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46084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5EADFD84-3FB5-46F4-830B-5C0651E2648D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18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7107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47108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921C6EBC-9DDA-4566-8A53-5318A6C3B696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19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8131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48132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0DB51C09-8F3F-4C23-8700-FC77D527A604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2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0723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30724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39743DC7-4CF7-4754-B1DA-56D6AA01FA78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20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9155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49156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814087BB-CC97-4EE7-B2F2-48A57F07ABE9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21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50179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50180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45DFBA89-1F1E-4D43-B430-8A39DC0F4020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22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51203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51204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932C93C0-5088-4CC3-8E26-A6C70BBDD9A9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23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52227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52228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8C1ABD90-A472-4418-9777-58E8321696DE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24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53251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53252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CEA1B731-FAD2-4DE0-9D2D-2805E26F7AB6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25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54275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54276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A7AAF32A-DAF8-43F3-B81B-A73769E5FC56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3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1747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31748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62F4D60F-9068-4E0E-943C-1A82F733B836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4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2771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32772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5259D6B2-E939-457E-B5B2-7003CDB3681A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5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3795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33796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77DD682A-435E-4603-9F18-45A372225F20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6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4819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34820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F69DAABE-E92C-4F7D-86B9-861D4D0D5BF7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7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5843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35844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7D5727AC-5BD9-49B7-9185-D6CD099D7260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8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6867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36868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9A21BFF5-D1ED-4EF3-ADE4-E1429D558C06}" type="slidenum">
              <a:rPr lang="hu-HU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pPr eaLnBrk="1"/>
              <a:t>9</a:t>
            </a:fld>
            <a:endParaRPr lang="hu-HU" smtClean="0">
              <a:solidFill>
                <a:srgbClr val="000000"/>
              </a:solidFill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7891" name="Rectangle 1"/>
          <p:cNvSpPr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8" charset="0"/>
            </a:endParaRPr>
          </a:p>
        </p:txBody>
      </p:sp>
      <p:sp>
        <p:nvSpPr>
          <p:cNvPr id="37892" name="Rectangle 2"/>
          <p:cNvSpPr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63600" y="2012950"/>
            <a:ext cx="9793288" cy="13890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28788" y="3671888"/>
            <a:ext cx="8062912" cy="16557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C368A-C0CA-42D2-953C-18EF1CFF465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9483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A3FE1-2E21-476F-A3C2-AF2461ECCEB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1456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343900" y="258763"/>
            <a:ext cx="2589213" cy="552291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76263" y="258763"/>
            <a:ext cx="7615237" cy="552291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0B504-9352-451A-8789-A54A42F3687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5412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63600" y="2012950"/>
            <a:ext cx="9793288" cy="13890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28788" y="3671888"/>
            <a:ext cx="8062912" cy="16557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AFD2F-FDE3-46EE-8114-EDC644C3A0E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8082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5AE1C-095D-420E-8D00-9AE5678F8CD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9219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09638" y="4164013"/>
            <a:ext cx="9793287" cy="12874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09638" y="2746375"/>
            <a:ext cx="9793287" cy="14176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50CD2-F6EC-4218-93E2-1796C2DB1AE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8205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203325"/>
            <a:ext cx="4032250" cy="3382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1850" y="1203325"/>
            <a:ext cx="4033838" cy="3382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3CAA1-4C80-46D9-A22F-DCB57223D2F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0541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10367962" cy="1081087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76263" y="1450975"/>
            <a:ext cx="5089525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76263" y="2055813"/>
            <a:ext cx="5089525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851525" y="1450975"/>
            <a:ext cx="5092700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851525" y="2055813"/>
            <a:ext cx="5092700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07DAD-2C98-4B87-9401-48FE5CD0A42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216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5590F-6B85-4024-9E1A-3781F06FD31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8468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6EDFE-48E5-4528-ABF6-63EA88AA3C0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7895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3789362" cy="109696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03738" y="258763"/>
            <a:ext cx="6440487" cy="5529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76263" y="1355725"/>
            <a:ext cx="3789362" cy="4432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5E4D8-8E81-4195-B39F-79140AE6B37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2966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E1203-3320-40D8-BB20-1C72E51B883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4746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57425" y="4535488"/>
            <a:ext cx="6913563" cy="5365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257425" y="579438"/>
            <a:ext cx="6913563" cy="38877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257425" y="5072063"/>
            <a:ext cx="6913563" cy="760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C222F-78B7-41A5-A60C-C857B3CFCDC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4599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C4A5E-34A1-4C7F-AB63-3F88D7B7349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4670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92900" y="744538"/>
            <a:ext cx="2127250" cy="384175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311150" y="744538"/>
            <a:ext cx="6229350" cy="38417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E4C9A-065C-49D1-A6D3-EF4B6D47E16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4878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1150" y="744538"/>
            <a:ext cx="8509000" cy="20415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6EBD2-C63F-4613-8CD2-824E3BE5A41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935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09638" y="4164013"/>
            <a:ext cx="9793287" cy="12874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09638" y="2746375"/>
            <a:ext cx="9793287" cy="14176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1367D-126A-43D1-B3B8-B786473D68D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9225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76263" y="1516063"/>
            <a:ext cx="5102225" cy="4265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830888" y="1516063"/>
            <a:ext cx="5102225" cy="4265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F9213-50D6-4ED1-A200-40B3BCFCDDA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747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10367962" cy="1081087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76263" y="1450975"/>
            <a:ext cx="5089525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76263" y="2055813"/>
            <a:ext cx="5089525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851525" y="1450975"/>
            <a:ext cx="5092700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851525" y="2055813"/>
            <a:ext cx="5092700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D4966-109D-468E-B3B1-F9A1880D917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4600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959C6-4B4D-4DE2-8FD6-629FF760F24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6801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01E4E-F30F-44F7-9B63-24BF5FBF742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3254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3789362" cy="10969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03738" y="258763"/>
            <a:ext cx="6440487" cy="5529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76263" y="1355725"/>
            <a:ext cx="3789362" cy="4432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E9F3C-0B20-434C-9DA2-A739BA79A78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269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57425" y="4535488"/>
            <a:ext cx="6913563" cy="5365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257425" y="579438"/>
            <a:ext cx="6913563" cy="38877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257425" y="5072063"/>
            <a:ext cx="6913563" cy="760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41AE9-A3D0-4EAB-8AD7-49B29162897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091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6263" y="258763"/>
            <a:ext cx="103568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Címszöveg formátumának szerkesztése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6263" y="1516063"/>
            <a:ext cx="10356850" cy="426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37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Vázlatszöveg formátumának szerkesztése</a:t>
            </a:r>
          </a:p>
          <a:p>
            <a:pPr lvl="1"/>
            <a:r>
              <a:rPr lang="en-GB" smtClean="0"/>
              <a:t>Második vázlatszint</a:t>
            </a:r>
          </a:p>
          <a:p>
            <a:pPr lvl="2"/>
            <a:r>
              <a:rPr lang="en-GB" smtClean="0"/>
              <a:t>Harmadik vázlatszint</a:t>
            </a:r>
          </a:p>
          <a:p>
            <a:pPr lvl="3"/>
            <a:r>
              <a:rPr lang="en-GB" smtClean="0"/>
              <a:t>Negyedik vázlatszint</a:t>
            </a:r>
          </a:p>
          <a:p>
            <a:pPr lvl="4"/>
            <a:r>
              <a:rPr lang="en-GB" smtClean="0"/>
              <a:t>Ötödik vázlatszint</a:t>
            </a:r>
          </a:p>
          <a:p>
            <a:pPr lvl="4"/>
            <a:r>
              <a:rPr lang="en-GB" smtClean="0"/>
              <a:t>Hatodik vázlatszint</a:t>
            </a:r>
          </a:p>
          <a:p>
            <a:pPr lvl="4"/>
            <a:r>
              <a:rPr lang="en-GB" smtClean="0"/>
              <a:t>Hetedik vázlatszint</a:t>
            </a:r>
          </a:p>
          <a:p>
            <a:pPr lvl="4"/>
            <a:r>
              <a:rPr lang="en-GB" smtClean="0"/>
              <a:t>Nyolcadik vázlatszint</a:t>
            </a:r>
          </a:p>
          <a:p>
            <a:pPr lvl="4"/>
            <a:r>
              <a:rPr lang="en-GB" smtClean="0"/>
              <a:t>Kilencedik vázlatszint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76263" y="5903913"/>
            <a:ext cx="2673350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940175" y="5903913"/>
            <a:ext cx="3640138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259763" y="5903913"/>
            <a:ext cx="2673350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E3BA16E-9CFC-464A-9CB6-265EE77897F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00"/>
          </a:solidFill>
          <a:latin typeface="Arial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800">
          <a:solidFill>
            <a:srgbClr val="000000"/>
          </a:solidFill>
          <a:latin typeface="Arial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800">
          <a:solidFill>
            <a:srgbClr val="000000"/>
          </a:solidFill>
          <a:latin typeface="Arial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800">
          <a:solidFill>
            <a:srgbClr val="000000"/>
          </a:solidFill>
          <a:latin typeface="Arial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8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213"/>
        </a:spcAft>
        <a:buClr>
          <a:srgbClr val="000000"/>
        </a:buClr>
        <a:buSzPct val="100000"/>
        <a:buFont typeface="Times New Roman" pitchFamily="18" charset="0"/>
        <a:defRPr sz="27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975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738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488"/>
        </a:spcAft>
        <a:buClr>
          <a:srgbClr val="000000"/>
        </a:buClr>
        <a:buSzPct val="100000"/>
        <a:buFont typeface="Times New Roman" pitchFamily="18" charset="0"/>
        <a:defRPr sz="17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8" charset="0"/>
        <a:defRPr sz="1700">
          <a:solidFill>
            <a:srgbClr val="000000"/>
          </a:solidFill>
          <a:latin typeface="+mn-lt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11150" y="744538"/>
            <a:ext cx="85090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Címszöveg formátumának szerkesztése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8472488" y="4662488"/>
            <a:ext cx="536575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722D74B0-6505-48DF-8F84-6590CB3113F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3325"/>
            <a:ext cx="8218488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2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Vázlatszöveg formátumának szerkesztése</a:t>
            </a:r>
          </a:p>
          <a:p>
            <a:pPr lvl="1"/>
            <a:r>
              <a:rPr lang="en-GB" smtClean="0"/>
              <a:t>Második vázlatszint</a:t>
            </a:r>
          </a:p>
          <a:p>
            <a:pPr lvl="2"/>
            <a:r>
              <a:rPr lang="en-GB" smtClean="0"/>
              <a:t>Harmadik vázlatszint</a:t>
            </a:r>
          </a:p>
          <a:p>
            <a:pPr lvl="3"/>
            <a:r>
              <a:rPr lang="en-GB" smtClean="0"/>
              <a:t>Negyedik vázlatszint</a:t>
            </a:r>
          </a:p>
          <a:p>
            <a:pPr lvl="4"/>
            <a:r>
              <a:rPr lang="en-GB" smtClean="0"/>
              <a:t>Ötödik vázlatszint</a:t>
            </a:r>
          </a:p>
          <a:p>
            <a:pPr lvl="4"/>
            <a:r>
              <a:rPr lang="en-GB" smtClean="0"/>
              <a:t>Hatodik vázlatszint</a:t>
            </a:r>
          </a:p>
          <a:p>
            <a:pPr lvl="4"/>
            <a:r>
              <a:rPr lang="en-GB" smtClean="0"/>
              <a:t>Hetedik vázlatszint</a:t>
            </a:r>
          </a:p>
          <a:p>
            <a:pPr lvl="4"/>
            <a:r>
              <a:rPr lang="en-GB" smtClean="0"/>
              <a:t>Nyolcadik vázlatszint</a:t>
            </a:r>
          </a:p>
          <a:p>
            <a:pPr lvl="4"/>
            <a:r>
              <a:rPr lang="en-GB" smtClean="0"/>
              <a:t>Kilencedik vázlatszint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Arial" charset="0"/>
          <a:cs typeface="Arial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Arial" charset="0"/>
          <a:cs typeface="Arial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Arial" charset="0"/>
          <a:cs typeface="Arial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0.wav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1.wav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2.wav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3.wav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4.wav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5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6.wav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7.wav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8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9.wav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0.wav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1.wav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2.wav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3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4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5.wav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3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4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5.wav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6.wav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7.wav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8.wav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9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2039938" y="454025"/>
            <a:ext cx="9480550" cy="15128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anchor="t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hu-HU" sz="3600" smtClean="0">
                <a:latin typeface="Roboto" charset="0"/>
              </a:rPr>
              <a:t>Élményből tudást Természetesen</a:t>
            </a:r>
            <a:br>
              <a:rPr lang="hu-HU" sz="3600" smtClean="0">
                <a:latin typeface="Roboto" charset="0"/>
              </a:rPr>
            </a:br>
            <a:r>
              <a:rPr lang="hu-HU" sz="3600" smtClean="0">
                <a:latin typeface="Roboto" charset="0"/>
              </a:rPr>
              <a:t>a Mátra Múzeumban</a:t>
            </a: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3" y="454025"/>
            <a:ext cx="1127125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5A5B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766763" y="5895975"/>
            <a:ext cx="603408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</a:t>
            </a:r>
            <a:br>
              <a:rPr lang="hu-HU" sz="1200">
                <a:solidFill>
                  <a:srgbClr val="000000"/>
                </a:solidFill>
                <a:latin typeface="Roboto" charset="0"/>
              </a:rPr>
            </a:br>
            <a:r>
              <a:rPr lang="hu-HU" sz="1200">
                <a:solidFill>
                  <a:srgbClr val="000000"/>
                </a:solidFill>
                <a:latin typeface="Roboto" charset="0"/>
              </a:rPr>
              <a:t>Élményből tudást – Természetesen a Mátra Múzeumban</a:t>
            </a:r>
          </a:p>
        </p:txBody>
      </p:sp>
      <p:pic>
        <p:nvPicPr>
          <p:cNvPr id="3078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4813" y="2309813"/>
            <a:ext cx="6034087" cy="417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DBB42160.wav">
            <a:hlinkClick r:id="" action="ppaction://media"/>
          </p:cNvPr>
          <p:cNvPicPr>
            <a:picLocks noChangeAspect="1"/>
          </p:cNvPicPr>
          <p:nvPr>
            <a:wavAudioFile r:embed="rId1" name="DBB4E6C0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8813" y="2160588"/>
            <a:ext cx="4319587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2592388" y="752475"/>
            <a:ext cx="82804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308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3200">
                <a:solidFill>
                  <a:srgbClr val="000000"/>
                </a:solidFill>
              </a:rPr>
              <a:t>a) Reduktív vagy London típusú szmog</a:t>
            </a:r>
          </a:p>
        </p:txBody>
      </p:sp>
      <p:sp>
        <p:nvSpPr>
          <p:cNvPr id="12295" name="Text Box 6"/>
          <p:cNvSpPr txBox="1">
            <a:spLocks noChangeArrowheads="1"/>
          </p:cNvSpPr>
          <p:nvPr/>
        </p:nvSpPr>
        <p:spPr bwMode="auto">
          <a:xfrm>
            <a:off x="7056438" y="5184775"/>
            <a:ext cx="4319587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Forrás:https://hu.pinterest.com/pin/280771358005410839/</a:t>
            </a:r>
          </a:p>
        </p:txBody>
      </p:sp>
      <p:sp>
        <p:nvSpPr>
          <p:cNvPr id="12296" name="Text Box 7"/>
          <p:cNvSpPr txBox="1">
            <a:spLocks noChangeArrowheads="1"/>
          </p:cNvSpPr>
          <p:nvPr/>
        </p:nvSpPr>
        <p:spPr bwMode="auto">
          <a:xfrm>
            <a:off x="720725" y="1863725"/>
            <a:ext cx="6048375" cy="404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Kialakulásáért a nehézipar és a lakossági fűtés szennyezése a felelős. A kén-dioxid mellett a szén égéstermékei (főként szén-dioxid) és más mérgező gázok, valamint por jutnak ekkor a légkörbe. A létrejöttében kedvező a tartósan szélcsendes idő, illetve a hideg, magas páratartalmú levegő, így főleg télen jellemző.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1950-es években több angliai iparvárosban ezrek halálát okozták a szmog miatt fellépő légúti megbetegedések. Innen származik az elnevezése is.</a:t>
            </a:r>
          </a:p>
        </p:txBody>
      </p:sp>
      <p:pic>
        <p:nvPicPr>
          <p:cNvPr id="2" name="A73C2379.wav">
            <a:hlinkClick r:id="" action="ppaction://media"/>
          </p:cNvPr>
          <p:cNvPicPr>
            <a:picLocks noChangeAspect="1"/>
          </p:cNvPicPr>
          <p:nvPr>
            <a:wavAudioFile r:embed="rId1" name="A73CC3FF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2232025" y="366713"/>
            <a:ext cx="8856663" cy="100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308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3200">
                <a:solidFill>
                  <a:srgbClr val="000000"/>
                </a:solidFill>
              </a:rPr>
              <a:t>b) Oxidatív vagy fotokémiai vagy Los Angeles típusú szmog</a:t>
            </a:r>
          </a:p>
        </p:txBody>
      </p:sp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3413" y="2087563"/>
            <a:ext cx="4319587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9" name="Text Box 6"/>
          <p:cNvSpPr txBox="1">
            <a:spLocks noChangeArrowheads="1"/>
          </p:cNvSpPr>
          <p:nvPr/>
        </p:nvSpPr>
        <p:spPr bwMode="auto">
          <a:xfrm>
            <a:off x="7272338" y="5194300"/>
            <a:ext cx="3671887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Forrás:https://innowood.com/wp-content/uploads/2017/07/INNOWOOD-EPD-Brochure.pdf</a:t>
            </a:r>
          </a:p>
        </p:txBody>
      </p:sp>
      <p:sp>
        <p:nvSpPr>
          <p:cNvPr id="13320" name="Text Box 7"/>
          <p:cNvSpPr txBox="1">
            <a:spLocks noChangeArrowheads="1"/>
          </p:cNvSpPr>
          <p:nvPr/>
        </p:nvSpPr>
        <p:spPr bwMode="auto">
          <a:xfrm>
            <a:off x="1800225" y="1368425"/>
            <a:ext cx="4895850" cy="475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3321" name="Text Box 8"/>
          <p:cNvSpPr txBox="1">
            <a:spLocks noChangeArrowheads="1"/>
          </p:cNvSpPr>
          <p:nvPr/>
        </p:nvSpPr>
        <p:spPr bwMode="auto">
          <a:xfrm>
            <a:off x="642938" y="1690688"/>
            <a:ext cx="6119812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Forrása nem a nehézipar és a lakossági fűtés, hanem a közlekedés. Általában napfényes, derült nyári napokon alakul ki, amikor erős az UV sugárzás is. Utóbbi hatására az oxigén (O</a:t>
            </a:r>
            <a:r>
              <a:rPr lang="hu-HU" sz="2200" baseline="-33000">
                <a:solidFill>
                  <a:srgbClr val="000000"/>
                </a:solidFill>
              </a:rPr>
              <a:t>2</a:t>
            </a:r>
            <a:r>
              <a:rPr lang="hu-HU" sz="2200">
                <a:solidFill>
                  <a:srgbClr val="000000"/>
                </a:solidFill>
              </a:rPr>
              <a:t>) atomokra bomlik, majd ózonná (O</a:t>
            </a:r>
            <a:r>
              <a:rPr lang="hu-HU" sz="2200" baseline="-33000">
                <a:solidFill>
                  <a:srgbClr val="000000"/>
                </a:solidFill>
              </a:rPr>
              <a:t>3</a:t>
            </a:r>
            <a:r>
              <a:rPr lang="hu-HU" sz="2200">
                <a:solidFill>
                  <a:srgbClr val="000000"/>
                </a:solidFill>
              </a:rPr>
              <a:t>) alakul. Az ózon a troposzférában védi az élővilágot a káros sugárzástól, de a felszín közelében, mérgező lévén, veszélyt jelent az élő szervezeteknek.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Los Angelesben jelentős a közlekedő autók száma, így az 1940-es évektől kezdődően többször is kialakult ilyen típusú szmog, melynek nevet is adott.</a:t>
            </a:r>
          </a:p>
        </p:txBody>
      </p:sp>
      <p:pic>
        <p:nvPicPr>
          <p:cNvPr id="5" name="2E1F2395.wav">
            <a:hlinkClick r:id="" action="ppaction://media"/>
          </p:cNvPr>
          <p:cNvPicPr>
            <a:picLocks noChangeAspect="1"/>
          </p:cNvPicPr>
          <p:nvPr>
            <a:wavAudioFile r:embed="rId1" name="2E1FFE1B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975" y="215900"/>
            <a:ext cx="4319588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1728788" y="431800"/>
            <a:ext cx="504031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028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5. Vízszennyezés</a:t>
            </a:r>
          </a:p>
        </p:txBody>
      </p:sp>
      <p:sp>
        <p:nvSpPr>
          <p:cNvPr id="14343" name="Text Box 6"/>
          <p:cNvSpPr txBox="1">
            <a:spLocks noChangeArrowheads="1"/>
          </p:cNvSpPr>
          <p:nvPr/>
        </p:nvSpPr>
        <p:spPr bwMode="auto">
          <a:xfrm>
            <a:off x="7056438" y="2808288"/>
            <a:ext cx="4103687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Forrás:https://www.stockfreeimages.com/20649059/Fish.html</a:t>
            </a:r>
          </a:p>
        </p:txBody>
      </p:sp>
      <p:sp>
        <p:nvSpPr>
          <p:cNvPr id="14344" name="Text Box 7"/>
          <p:cNvSpPr txBox="1">
            <a:spLocks noChangeArrowheads="1"/>
          </p:cNvSpPr>
          <p:nvPr/>
        </p:nvSpPr>
        <p:spPr bwMode="auto">
          <a:xfrm>
            <a:off x="792163" y="1295400"/>
            <a:ext cx="5832475" cy="475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Miért probléma?</a:t>
            </a:r>
          </a:p>
          <a:p>
            <a:pPr algn="just" eaLnBrk="1">
              <a:buClrTx/>
              <a:buFontTx/>
              <a:buNone/>
            </a:pPr>
            <a:endParaRPr lang="hu-HU">
              <a:solidFill>
                <a:srgbClr val="000000"/>
              </a:solidFill>
            </a:endParaRPr>
          </a:p>
          <a:p>
            <a:pPr algn="just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Ha a szennyeződés folyamatosan érkezik és kisebb  mennyiségben, akkor feldolgozható a természetes vizek számára, de a hirtelen jött nagy mennyiség filmréteget képezve a víz és a levegő között oxigénhiányhoz vezethet, és a vízi élőlények pusztulását okozhatja.</a:t>
            </a:r>
          </a:p>
          <a:p>
            <a:pPr algn="just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tiszta víz a földi élet alapja, az óceánok pedig a földi élet bölcsője. Minden élőlénynek szüksége van valamennyi vízre ahhoz, hogy életben maradhasson. Ezért is nagyon fontos, hogy óvjuk felszíni és felszín alatti vizeinket a szennyeződésektől.</a:t>
            </a:r>
          </a:p>
        </p:txBody>
      </p:sp>
      <p:sp>
        <p:nvSpPr>
          <p:cNvPr id="14345" name="Text Box 8"/>
          <p:cNvSpPr txBox="1">
            <a:spLocks noChangeArrowheads="1"/>
          </p:cNvSpPr>
          <p:nvPr/>
        </p:nvSpPr>
        <p:spPr bwMode="auto">
          <a:xfrm>
            <a:off x="6888163" y="3095625"/>
            <a:ext cx="4535487" cy="295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szennyezés fő forrását az ipari (50%), a lakossági (25%) és a mezőgazdasági (25%) szennyvíz adja. Ezek különböző vegyi anyagokat, műtrágyát, növényvédő szereket és hígtrágyát is tartalmaznak. A szennyezéshez kis mértékben a közlekedés és a turizmus is hozzájárul.</a:t>
            </a:r>
          </a:p>
        </p:txBody>
      </p:sp>
      <p:pic>
        <p:nvPicPr>
          <p:cNvPr id="4" name="4E722410.wav">
            <a:hlinkClick r:id="" action="ppaction://media"/>
          </p:cNvPr>
          <p:cNvPicPr>
            <a:picLocks noChangeAspect="1"/>
          </p:cNvPicPr>
          <p:nvPr>
            <a:wavAudioFile r:embed="rId1" name="4E729CDC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438" y="215900"/>
            <a:ext cx="4319587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2016125" y="287338"/>
            <a:ext cx="460851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6. Talajszennyezés</a:t>
            </a:r>
          </a:p>
        </p:txBody>
      </p: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7199313" y="2824163"/>
            <a:ext cx="4103687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Forrás:https://smoglab.pl/bomby-ekologiczne-nadal-grozne-jedna-czwarta-kontrolowanych-powiatow-nie-identyfikuje-skazonych-terenow/</a:t>
            </a:r>
          </a:p>
        </p:txBody>
      </p:sp>
      <p:sp>
        <p:nvSpPr>
          <p:cNvPr id="15368" name="Text Box 7"/>
          <p:cNvSpPr txBox="1">
            <a:spLocks noChangeArrowheads="1"/>
          </p:cNvSpPr>
          <p:nvPr/>
        </p:nvSpPr>
        <p:spPr bwMode="auto">
          <a:xfrm>
            <a:off x="7043738" y="3236913"/>
            <a:ext cx="4332287" cy="295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talajba jutó szennyeződésnek több forrása is lehet. Származhat nem megfelelően kialakított hulladéklerakókból, az iparból (vegyi anyagok szivárgása, olajszennyezés), a bányászatból (tározókból zagy kerül ki), a mezőgazdaságból (növényvédő szererek, műtrágyák).</a:t>
            </a:r>
          </a:p>
        </p:txBody>
      </p:sp>
      <p:sp>
        <p:nvSpPr>
          <p:cNvPr id="15369" name="Text Box 8"/>
          <p:cNvSpPr txBox="1">
            <a:spLocks noChangeArrowheads="1"/>
          </p:cNvSpPr>
          <p:nvPr/>
        </p:nvSpPr>
        <p:spPr bwMode="auto">
          <a:xfrm>
            <a:off x="720725" y="1079500"/>
            <a:ext cx="6119813" cy="495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Miért probléma?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endParaRPr lang="hu-HU" sz="1400">
              <a:solidFill>
                <a:srgbClr val="000000"/>
              </a:solidFill>
            </a:endParaRP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talajba jutó mérgező anyagok elszennyezhetik a felszín alatti vizeket (pl. az ivóvízbázist is – nitrátos vizek).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növények a talajból a vízben oldott vegyi anyagokat is felveszik, így ezek rajtuk keresztül az emberi szervezetbe is bekerülhetnek.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talajszennyezés nagyon alattomos jelenség, hiszen sokszor hosszú ideig észrevétlen marad.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szennyezett talajok megtisztítása igen költséges, gyakran csak talajcserével oldható meg.</a:t>
            </a:r>
          </a:p>
        </p:txBody>
      </p:sp>
      <p:pic>
        <p:nvPicPr>
          <p:cNvPr id="3" name="CE5E2441.wav">
            <a:hlinkClick r:id="" action="ppaction://media"/>
          </p:cNvPr>
          <p:cNvPicPr>
            <a:picLocks noChangeAspect="1"/>
          </p:cNvPicPr>
          <p:nvPr>
            <a:wavAudioFile r:embed="rId1" name="CE5E9C13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2735263" y="3024188"/>
            <a:ext cx="424815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438" y="215900"/>
            <a:ext cx="4319587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1" name="Text Box 6"/>
          <p:cNvSpPr txBox="1">
            <a:spLocks noChangeArrowheads="1"/>
          </p:cNvSpPr>
          <p:nvPr/>
        </p:nvSpPr>
        <p:spPr bwMode="auto">
          <a:xfrm>
            <a:off x="6983413" y="2824163"/>
            <a:ext cx="4392612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Forrás:https://ujszo.com/panorama/a-szovjetek-atombombat-robbantottak-volna-a-holdon</a:t>
            </a:r>
          </a:p>
        </p:txBody>
      </p:sp>
      <p:sp>
        <p:nvSpPr>
          <p:cNvPr id="16392" name="Text Box 7"/>
          <p:cNvSpPr txBox="1">
            <a:spLocks noChangeArrowheads="1"/>
          </p:cNvSpPr>
          <p:nvPr/>
        </p:nvSpPr>
        <p:spPr bwMode="auto">
          <a:xfrm>
            <a:off x="1584325" y="287338"/>
            <a:ext cx="547211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3600">
                <a:solidFill>
                  <a:srgbClr val="000000"/>
                </a:solidFill>
              </a:rPr>
              <a:t>7. Radioaktív szennyezés</a:t>
            </a:r>
          </a:p>
        </p:txBody>
      </p:sp>
      <p:sp>
        <p:nvSpPr>
          <p:cNvPr id="16393" name="Text Box 8"/>
          <p:cNvSpPr txBox="1">
            <a:spLocks noChangeArrowheads="1"/>
          </p:cNvSpPr>
          <p:nvPr/>
        </p:nvSpPr>
        <p:spPr bwMode="auto">
          <a:xfrm>
            <a:off x="7007225" y="3168650"/>
            <a:ext cx="4441825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100000"/>
              </a:lnSpc>
              <a:buClrTx/>
              <a:buFontTx/>
              <a:buNone/>
            </a:pPr>
            <a:r>
              <a:rPr lang="hu-HU" sz="2000">
                <a:solidFill>
                  <a:srgbClr val="000000"/>
                </a:solidFill>
              </a:rPr>
              <a:t>A radioaktív sugárzás a természet része volt mindaddig, amíg a 20. század elején az emberiség tudomást nem szerzett róla. A természetben előforduló radioaktív elemek az ember kezébe kerülve pusztító fegyverek részei lettek, illetve az energiatermelés új módját is jelentették. </a:t>
            </a:r>
          </a:p>
        </p:txBody>
      </p:sp>
      <p:sp>
        <p:nvSpPr>
          <p:cNvPr id="16394" name="Text Box 9"/>
          <p:cNvSpPr txBox="1">
            <a:spLocks noChangeArrowheads="1"/>
          </p:cNvSpPr>
          <p:nvPr/>
        </p:nvSpPr>
        <p:spPr bwMode="auto">
          <a:xfrm>
            <a:off x="642938" y="1223963"/>
            <a:ext cx="6264275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Miért probléma?</a:t>
            </a:r>
          </a:p>
          <a:p>
            <a:pPr algn="ctr" eaLnBrk="1">
              <a:buClrTx/>
              <a:buFontTx/>
              <a:buNone/>
            </a:pPr>
            <a:endParaRPr lang="hu-HU" sz="1400">
              <a:solidFill>
                <a:srgbClr val="000000"/>
              </a:solidFill>
            </a:endParaRPr>
          </a:p>
          <a:p>
            <a:pPr algn="just" eaLnBrk="1">
              <a:buClrTx/>
              <a:buFontTx/>
              <a:buNone/>
            </a:pPr>
            <a:r>
              <a:rPr lang="hu-HU" sz="2100">
                <a:solidFill>
                  <a:srgbClr val="000000"/>
                </a:solidFill>
              </a:rPr>
              <a:t>- Ha a radioaktív sugárzás hosszú időn keresztül éri az élő szervezetet, akkor az komoly károsodást szenved el. (pl. daganatos betegségek kialakulása, genetikai anyag módosulása)</a:t>
            </a:r>
          </a:p>
          <a:p>
            <a:pPr algn="just" eaLnBrk="1">
              <a:buClrTx/>
              <a:buFontTx/>
              <a:buNone/>
            </a:pPr>
            <a:r>
              <a:rPr lang="hu-HU" sz="2100">
                <a:solidFill>
                  <a:srgbClr val="000000"/>
                </a:solidFill>
              </a:rPr>
              <a:t>- Ha határérték feletti dózisú sugárzás ér valakit, akkor olyan szinten károsodik a szervezete, hogy napokon belül meg is hal. (sugárbetegség)</a:t>
            </a:r>
          </a:p>
          <a:p>
            <a:pPr algn="just" eaLnBrk="1">
              <a:buClrTx/>
              <a:buFontTx/>
              <a:buNone/>
            </a:pPr>
            <a:r>
              <a:rPr lang="hu-HU" sz="2100">
                <a:solidFill>
                  <a:srgbClr val="000000"/>
                </a:solidFill>
              </a:rPr>
              <a:t>- A radioaktív anyagok felezési ideje több száz év is lehet, a bomlás során pedig folyamatosan sugárzást bocsátanak ki. Tehát, ha nagy mennyiségű nukleáris szennyezés kerül a környezetbe (pl. erőműbaleset, atomrobbantás), akkor több ezer évbe is telhet, amíg a veszélyes sugárzás megszűnik. </a:t>
            </a:r>
          </a:p>
        </p:txBody>
      </p:sp>
      <p:pic>
        <p:nvPicPr>
          <p:cNvPr id="3" name="A14C2457.wav">
            <a:hlinkClick r:id="" action="ppaction://media"/>
          </p:cNvPr>
          <p:cNvPicPr>
            <a:picLocks noChangeAspect="1"/>
          </p:cNvPicPr>
          <p:nvPr>
            <a:wavAudioFile r:embed="rId1" name="A14C97CE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1728788" y="188913"/>
            <a:ext cx="9504362" cy="584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Az előző diákon az ember által okozott környezetszennyezés több formáját is érintettük. Ugyan külön-külön tárgyaltuk őket, mégsem lehet ezeket ilyen pontos határok mentén elkülöníteni. Hiszen a talajszennyezés a felszíni vagy felszín alatti vizekbe kerülve már vízszennyezést okoz, vagy a nukleáris szennyezés nemcsak az élő szervezeteket károsítja, hanem a levegőt, a vizeket és a talajt is szennyezheti. Tehát a különböző környezetszennyezési formák szoros kapcsolatban állnak egymással (mint minden a természeti rendszerekben), és a legnagyobb probléma velük, hogy nem ismerik az országhatárokat. Ha nagy mértékű a szennyezés, kontinensnyi területekre vagy akár az egész Földre kihathat.</a:t>
            </a:r>
          </a:p>
          <a:p>
            <a:pPr algn="just" eaLnBrk="1">
              <a:lnSpc>
                <a:spcPct val="100000"/>
              </a:lnSpc>
              <a:buClrTx/>
              <a:buFontTx/>
              <a:buNone/>
            </a:pPr>
            <a:endParaRPr lang="hu-HU" sz="2200">
              <a:solidFill>
                <a:srgbClr val="000000"/>
              </a:solidFill>
            </a:endParaRP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 b="1">
                <a:solidFill>
                  <a:srgbClr val="000000"/>
                </a:solidFill>
              </a:rPr>
              <a:t>Nézz utána!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Milyen környezeti katasztrófák történtek Magyarországon az elmúlt évtizedekben?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folytatásban ezekről ejtünk pár szót.</a:t>
            </a:r>
          </a:p>
        </p:txBody>
      </p:sp>
      <p:pic>
        <p:nvPicPr>
          <p:cNvPr id="3" name="6FB52488.wav">
            <a:hlinkClick r:id="" action="ppaction://media"/>
          </p:cNvPr>
          <p:cNvPicPr>
            <a:picLocks noChangeAspect="1"/>
          </p:cNvPicPr>
          <p:nvPr>
            <a:wavAudioFile r:embed="rId1" name="6FB505E8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438" y="144463"/>
            <a:ext cx="4319587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1655763" y="360363"/>
            <a:ext cx="54006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spcBef>
                <a:spcPts val="288"/>
              </a:spcBef>
              <a:spcAft>
                <a:spcPts val="288"/>
              </a:spcAft>
              <a:buClrTx/>
              <a:buFontTx/>
              <a:buNone/>
            </a:pPr>
            <a:r>
              <a:rPr lang="hu-HU" sz="3600">
                <a:solidFill>
                  <a:srgbClr val="000000"/>
                </a:solidFill>
              </a:rPr>
              <a:t>Ciánszennyezés a Tiszán</a:t>
            </a:r>
          </a:p>
          <a:p>
            <a:pPr algn="ctr" eaLnBrk="1">
              <a:spcBef>
                <a:spcPts val="288"/>
              </a:spcBef>
              <a:spcAft>
                <a:spcPts val="288"/>
              </a:spcAft>
              <a:buClrTx/>
              <a:buFontTx/>
              <a:buNone/>
            </a:pPr>
            <a:r>
              <a:rPr lang="hu-HU" sz="2800">
                <a:solidFill>
                  <a:srgbClr val="000000"/>
                </a:solidFill>
              </a:rPr>
              <a:t>(2000. január)</a:t>
            </a:r>
          </a:p>
        </p:txBody>
      </p:sp>
      <p:sp>
        <p:nvSpPr>
          <p:cNvPr id="18439" name="Text Box 6"/>
          <p:cNvSpPr txBox="1">
            <a:spLocks noChangeArrowheads="1"/>
          </p:cNvSpPr>
          <p:nvPr/>
        </p:nvSpPr>
        <p:spPr bwMode="auto">
          <a:xfrm>
            <a:off x="642938" y="1728788"/>
            <a:ext cx="6335712" cy="433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000">
                <a:solidFill>
                  <a:srgbClr val="000000"/>
                </a:solidFill>
              </a:rPr>
              <a:t>A nagybányai Aurul vállalat létesítményéhez tartozó ülepítő gátja szakadt át. A bányában ciános oldással nyerték ki az aranyat és az ezüstöt. Ennek az ipari folyamatnak a százezer köbméternyi szennyvize ömlött a Lápos patakba, majd onnan a Szamosba, nagy mennyiségű ciánt és nehézfémeket juttatva az élő vizekbe. A romániai vállalat nem próbált tenni semmit a katasztrófa enyhítése érdekében, így a megengedett határérték 180-szorosa érkezett a mérgező anyagokból hazánk területére és a Tiszába. A szennyezés ugyan hígult, de még Szegednél is 15-szörös volt a megengedett határérték túllépése. A vízügyi szakemberek csak annyit tehettek, hogy próbálták minél gyorsabban átengedni a mérgezett vizet az ország területén. </a:t>
            </a:r>
          </a:p>
        </p:txBody>
      </p:sp>
      <p:sp>
        <p:nvSpPr>
          <p:cNvPr id="18440" name="Text Box 7"/>
          <p:cNvSpPr txBox="1">
            <a:spLocks noChangeArrowheads="1"/>
          </p:cNvSpPr>
          <p:nvPr/>
        </p:nvSpPr>
        <p:spPr bwMode="auto">
          <a:xfrm>
            <a:off x="7199313" y="3024188"/>
            <a:ext cx="4103687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000">
                <a:solidFill>
                  <a:srgbClr val="000000"/>
                </a:solidFill>
              </a:rPr>
              <a:t>Az élővilágot teljesen megtizedelte ez a környezeti katasztrófa. Több mint 1000 t hal pusztult el, nem beszélve az egyéb élőlényekről. Szerencsére az élővilág a Tisza-tóból, és a gyors levonulás miatt kevésbé érintett oldalágakból vissza tudott térni, de a mérgezés hatásai még mindig érezhetők.</a:t>
            </a:r>
          </a:p>
        </p:txBody>
      </p:sp>
      <p:sp>
        <p:nvSpPr>
          <p:cNvPr id="18441" name="Text Box 8"/>
          <p:cNvSpPr txBox="1">
            <a:spLocks noChangeArrowheads="1"/>
          </p:cNvSpPr>
          <p:nvPr/>
        </p:nvSpPr>
        <p:spPr bwMode="auto">
          <a:xfrm>
            <a:off x="7056438" y="2735263"/>
            <a:ext cx="4248150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Forrás:https://admin.delmagyar.hu/galeria/azonnal-olt-a-cian-a-tiszaban-1009807/39</a:t>
            </a:r>
          </a:p>
        </p:txBody>
      </p:sp>
      <p:pic>
        <p:nvPicPr>
          <p:cNvPr id="2" name="31142504.wav">
            <a:hlinkClick r:id="" action="ppaction://media"/>
          </p:cNvPr>
          <p:cNvPicPr>
            <a:picLocks noChangeAspect="1"/>
          </p:cNvPicPr>
          <p:nvPr>
            <a:wavAudioFile r:embed="rId1" name="31140A8E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438" y="215900"/>
            <a:ext cx="4319587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7127875" y="2806700"/>
            <a:ext cx="4176713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Forrás:http://users.itk.ppke.hu/~nasma1/bipa/segm_test/</a:t>
            </a:r>
          </a:p>
        </p:txBody>
      </p:sp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1728788" y="503238"/>
            <a:ext cx="504031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spcBef>
                <a:spcPts val="288"/>
              </a:spcBef>
              <a:spcAft>
                <a:spcPts val="288"/>
              </a:spcAft>
              <a:buClrTx/>
              <a:buFontTx/>
              <a:buNone/>
            </a:pPr>
            <a:r>
              <a:rPr lang="hu-HU" sz="3600">
                <a:solidFill>
                  <a:srgbClr val="000000"/>
                </a:solidFill>
              </a:rPr>
              <a:t>Vörösiszap katasztrófa</a:t>
            </a:r>
          </a:p>
          <a:p>
            <a:pPr algn="ctr" eaLnBrk="1">
              <a:spcBef>
                <a:spcPts val="288"/>
              </a:spcBef>
              <a:spcAft>
                <a:spcPts val="288"/>
              </a:spcAft>
              <a:buClrTx/>
              <a:buFontTx/>
              <a:buNone/>
            </a:pPr>
            <a:r>
              <a:rPr lang="hu-HU" sz="2800">
                <a:solidFill>
                  <a:srgbClr val="000000"/>
                </a:solidFill>
              </a:rPr>
              <a:t>(2010. október)</a:t>
            </a:r>
          </a:p>
        </p:txBody>
      </p:sp>
      <p:sp>
        <p:nvSpPr>
          <p:cNvPr id="19464" name="Text Box 7"/>
          <p:cNvSpPr txBox="1">
            <a:spLocks noChangeArrowheads="1"/>
          </p:cNvSpPr>
          <p:nvPr/>
        </p:nvSpPr>
        <p:spPr bwMode="auto">
          <a:xfrm>
            <a:off x="642938" y="1800225"/>
            <a:ext cx="626427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Az Ajkai Timföldgyár Ajka és Kolontár között létesített vörösiszap tározójának gátja szakadt át, és több mint 1 millió köbméter zagy árasztotta el a környező településeket és mezőgazdasági területeket. A lúgos kémhatású erősen maró folyadék felbecsülhetetlen anyagi és ökológiai károkat okozott. Az elöntött településeken (Devecser, Kolontár, Somlóvásárhely) a mérgező ár a sok sérült mellett több emberéletet is követelt. A szennyezés elérte a Torna-patakon keresztül a Marcalt is, kipusztítva ezen felszíni vizek teljes élővilágát, de a mérgezés hatásait a Rábán és a Dunán is észlelték.</a:t>
            </a:r>
          </a:p>
        </p:txBody>
      </p:sp>
      <p:sp>
        <p:nvSpPr>
          <p:cNvPr id="19465" name="Text Box 8"/>
          <p:cNvSpPr txBox="1">
            <a:spLocks noChangeArrowheads="1"/>
          </p:cNvSpPr>
          <p:nvPr/>
        </p:nvSpPr>
        <p:spPr bwMode="auto">
          <a:xfrm>
            <a:off x="7343775" y="3168650"/>
            <a:ext cx="3816350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000">
                <a:solidFill>
                  <a:srgbClr val="000000"/>
                </a:solidFill>
              </a:rPr>
              <a:t>Feltételezik, hogy a katasztrófát emberi mulasztás okozta. Azóta megtörtént a gyanúsítottak felelősségre vonása, és az elöntött terület kármentesítése is. Igaz, hogy az érintett települések lakói sohasem fogják kiheverni a történteket.</a:t>
            </a:r>
          </a:p>
        </p:txBody>
      </p:sp>
      <p:pic>
        <p:nvPicPr>
          <p:cNvPr id="3" name="3D7D2535.wav">
            <a:hlinkClick r:id="" action="ppaction://media"/>
          </p:cNvPr>
          <p:cNvPicPr>
            <a:picLocks noChangeAspect="1"/>
          </p:cNvPicPr>
          <p:nvPr>
            <a:wavAudioFile r:embed="rId1" name="3D7D4BFB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2232025" y="1008063"/>
            <a:ext cx="8280400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Eddig egész Magyarországot megrázó környezeti katasztrófákról volt szó. A következő diákon a Mátrát érintő környezetterhelési/környezetszennyezési problémákból fogunk szemezgetni.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endParaRPr lang="hu-HU" sz="2400">
              <a:solidFill>
                <a:srgbClr val="000000"/>
              </a:solidFill>
            </a:endParaRP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endParaRPr lang="hu-HU" sz="2400">
              <a:solidFill>
                <a:srgbClr val="000000"/>
              </a:solidFill>
            </a:endParaRP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400" b="1">
                <a:solidFill>
                  <a:srgbClr val="000000"/>
                </a:solidFill>
              </a:rPr>
              <a:t>Nézz utána!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Milyen környezetterhelési/környezetszennyezési problémák vannak a lakóhelyed szűkebb és tágabb környezetében? </a:t>
            </a:r>
          </a:p>
        </p:txBody>
      </p:sp>
      <p:pic>
        <p:nvPicPr>
          <p:cNvPr id="3" name="AE5F2551.wav">
            <a:hlinkClick r:id="" action="ppaction://media"/>
          </p:cNvPr>
          <p:cNvPicPr>
            <a:picLocks noChangeAspect="1"/>
          </p:cNvPicPr>
          <p:nvPr>
            <a:wavAudioFile r:embed="rId1" name="AE5FCBA2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975" y="215900"/>
            <a:ext cx="4319588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1655763" y="431800"/>
            <a:ext cx="4824412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Mátrai Hőerőmű,</a:t>
            </a:r>
          </a:p>
          <a:p>
            <a:pPr algn="ctr"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Visonta</a:t>
            </a:r>
          </a:p>
        </p:txBody>
      </p:sp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936625" y="1728788"/>
            <a:ext cx="5616575" cy="432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hőerőmű egy elég összetett problémát jelent a Mátra lábánál. A rendszerváltás előtt nagyon komoly légszennyezés volt írható a számlájára. Ugyanis az erőműben a közelben bányászott lignitet égetik el, és az égés során felszabaduló káros anyagok közvetlenül a levegőbe kerültek. Azóta a kéménybe modern szűrőberendezést szereltek, így a kén-dioxid jelentős részét már kiszűrik, és egy gipszkarton gyárban hasznosítják. </a:t>
            </a:r>
          </a:p>
        </p:txBody>
      </p:sp>
      <p:sp>
        <p:nvSpPr>
          <p:cNvPr id="21512" name="Text Box 7"/>
          <p:cNvSpPr txBox="1">
            <a:spLocks noChangeArrowheads="1"/>
          </p:cNvSpPr>
          <p:nvPr/>
        </p:nvSpPr>
        <p:spPr bwMode="auto">
          <a:xfrm>
            <a:off x="6983413" y="3671888"/>
            <a:ext cx="4103687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Probléma viszont, hogy a külszíni bányászat és az erőmű körül működő számtalan üzem még mindig nagy környezeti terhelést jelent.</a:t>
            </a:r>
          </a:p>
        </p:txBody>
      </p:sp>
      <p:sp>
        <p:nvSpPr>
          <p:cNvPr id="21513" name="Text Box 8"/>
          <p:cNvSpPr txBox="1">
            <a:spLocks noChangeArrowheads="1"/>
          </p:cNvSpPr>
          <p:nvPr/>
        </p:nvSpPr>
        <p:spPr bwMode="auto">
          <a:xfrm>
            <a:off x="7056438" y="3240088"/>
            <a:ext cx="4103687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Forrás:https://hirado.hu/belfold/gazdasag/cikk/2019/11/20/targyalasokat-kezd-az-opus-es-az-mvm-a-matrai-eromu-zrt-adasvetelerol</a:t>
            </a:r>
          </a:p>
        </p:txBody>
      </p:sp>
      <p:pic>
        <p:nvPicPr>
          <p:cNvPr id="2" name="59DD2566.wav">
            <a:hlinkClick r:id="" action="ppaction://media"/>
          </p:cNvPr>
          <p:cNvPicPr>
            <a:picLocks noChangeAspect="1"/>
          </p:cNvPicPr>
          <p:nvPr>
            <a:wavAudioFile r:embed="rId1" name="59DD5BBC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3384550" y="287338"/>
            <a:ext cx="770413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3200" b="1">
                <a:solidFill>
                  <a:srgbClr val="000000"/>
                </a:solidFill>
              </a:rPr>
              <a:t>Ismerd meg környezeted!</a:t>
            </a: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3362325" y="1092200"/>
            <a:ext cx="7704138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spcAft>
                <a:spcPts val="650"/>
              </a:spcAft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Merről fúj a szél?</a:t>
            </a:r>
          </a:p>
          <a:p>
            <a:pPr eaLnBrk="1">
              <a:lnSpc>
                <a:spcPct val="100000"/>
              </a:lnSpc>
              <a:spcAft>
                <a:spcPts val="650"/>
              </a:spcAft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Tó vagy tenger?</a:t>
            </a:r>
          </a:p>
          <a:p>
            <a:pPr eaLnBrk="1">
              <a:lnSpc>
                <a:spcPct val="100000"/>
              </a:lnSpc>
              <a:spcAft>
                <a:spcPts val="650"/>
              </a:spcAft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Milyen kemény a „kő”?</a:t>
            </a:r>
          </a:p>
          <a:p>
            <a:pPr eaLnBrk="1">
              <a:lnSpc>
                <a:spcPct val="100000"/>
              </a:lnSpc>
              <a:spcAft>
                <a:spcPts val="650"/>
              </a:spcAft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Olvadt kőzet</a:t>
            </a:r>
          </a:p>
          <a:p>
            <a:pPr eaLnBrk="1">
              <a:lnSpc>
                <a:spcPct val="100000"/>
              </a:lnSpc>
              <a:spcAft>
                <a:spcPts val="650"/>
              </a:spcAft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Esik?</a:t>
            </a:r>
          </a:p>
          <a:p>
            <a:pPr eaLnBrk="1">
              <a:lnSpc>
                <a:spcPct val="100000"/>
              </a:lnSpc>
              <a:spcAft>
                <a:spcPts val="650"/>
              </a:spcAft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Ameddig a szem ellát...</a:t>
            </a:r>
          </a:p>
          <a:p>
            <a:pPr eaLnBrk="1">
              <a:lnSpc>
                <a:spcPct val="100000"/>
              </a:lnSpc>
              <a:spcAft>
                <a:spcPts val="650"/>
              </a:spcAft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Hogy csinálja? – mozgás a természetben</a:t>
            </a:r>
          </a:p>
          <a:p>
            <a:pPr eaLnBrk="1">
              <a:lnSpc>
                <a:spcPct val="100000"/>
              </a:lnSpc>
              <a:spcAft>
                <a:spcPts val="650"/>
              </a:spcAft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Miét éppen a Föld?</a:t>
            </a:r>
          </a:p>
          <a:p>
            <a:pPr eaLnBrk="1">
              <a:lnSpc>
                <a:spcPct val="100000"/>
              </a:lnSpc>
              <a:spcAft>
                <a:spcPts val="650"/>
              </a:spcAft>
              <a:buClrTx/>
              <a:buFontTx/>
              <a:buNone/>
            </a:pPr>
            <a:r>
              <a:rPr lang="hu-HU" sz="2200" b="1">
                <a:solidFill>
                  <a:srgbClr val="000000"/>
                </a:solidFill>
              </a:rPr>
              <a:t>Védjük együtt!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2339975" cy="317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720725" y="5184775"/>
            <a:ext cx="10439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948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87000"/>
              </a:lnSpc>
              <a:buClrTx/>
              <a:buFontTx/>
              <a:buNone/>
            </a:pPr>
            <a:r>
              <a:rPr lang="hu-HU" sz="1500" b="1">
                <a:solidFill>
                  <a:srgbClr val="000000"/>
                </a:solidFill>
                <a:cs typeface="Times New Roman" pitchFamily="18" charset="0"/>
              </a:rPr>
              <a:t>Korosztály:</a:t>
            </a:r>
            <a:r>
              <a:rPr lang="hu-HU" sz="1500">
                <a:solidFill>
                  <a:srgbClr val="000000"/>
                </a:solidFill>
                <a:cs typeface="Times New Roman" pitchFamily="18" charset="0"/>
              </a:rPr>
              <a:t> 5-6. osztály</a:t>
            </a:r>
          </a:p>
          <a:p>
            <a:pPr algn="just" eaLnBrk="1">
              <a:lnSpc>
                <a:spcPct val="87000"/>
              </a:lnSpc>
              <a:buClrTx/>
              <a:buFontTx/>
              <a:buNone/>
            </a:pPr>
            <a:r>
              <a:rPr lang="hu-HU" sz="1500" b="1">
                <a:solidFill>
                  <a:srgbClr val="000000"/>
                </a:solidFill>
                <a:cs typeface="Times New Roman" pitchFamily="18" charset="0"/>
              </a:rPr>
              <a:t>Kapcsolódás a NAT-hoz: </a:t>
            </a:r>
            <a:r>
              <a:rPr lang="hu-HU" sz="1500">
                <a:solidFill>
                  <a:srgbClr val="000000"/>
                </a:solidFill>
                <a:cs typeface="Times New Roman" pitchFamily="18" charset="0"/>
              </a:rPr>
              <a:t>Ember és természet &gt; Környezet és fenntarthatóság &gt; a környezeti rendszerek állapota, védelme, a fenntarthatóság</a:t>
            </a:r>
          </a:p>
        </p:txBody>
      </p:sp>
      <p:pic>
        <p:nvPicPr>
          <p:cNvPr id="2" name="A2432207.wav">
            <a:hlinkClick r:id="" action="ppaction://media"/>
          </p:cNvPr>
          <p:cNvPicPr>
            <a:picLocks noChangeAspect="1"/>
          </p:cNvPicPr>
          <p:nvPr>
            <a:wavAudioFile r:embed="rId1" name="A24353AB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963" y="2087563"/>
            <a:ext cx="5040312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0863" y="144463"/>
            <a:ext cx="4319587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1871663" y="396875"/>
            <a:ext cx="467995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Külszíni bányászat</a:t>
            </a:r>
          </a:p>
          <a:p>
            <a:pPr algn="ctr" eaLnBrk="1">
              <a:spcBef>
                <a:spcPts val="288"/>
              </a:spcBef>
              <a:spcAft>
                <a:spcPts val="288"/>
              </a:spcAft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Visonta</a:t>
            </a:r>
          </a:p>
        </p:txBody>
      </p:sp>
      <p:sp>
        <p:nvSpPr>
          <p:cNvPr id="22536" name="Text Box 7"/>
          <p:cNvSpPr txBox="1">
            <a:spLocks noChangeArrowheads="1"/>
          </p:cNvSpPr>
          <p:nvPr/>
        </p:nvSpPr>
        <p:spPr bwMode="auto">
          <a:xfrm>
            <a:off x="6540500" y="2976563"/>
            <a:ext cx="4835525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000">
                <a:solidFill>
                  <a:srgbClr val="000000"/>
                </a:solidFill>
              </a:rPr>
              <a:t>A Mátra lábánál külszíni fejtéssel bányásznak lignitet, amit a közeli erőműben égetnek el. A bányászat során a hatalmas munkagépekkel végzett munka eredményeként méretes gödrök keletkeznek. Ezeket a tájsebeket a telep kimerülése után nyitott újabb bányagödörből kitermelt meddővel töltik fel. Végül földet hordanak rá és növényekkel ültetik be. Így idővel eléggé átalakul a táj képe.</a:t>
            </a:r>
          </a:p>
        </p:txBody>
      </p:sp>
      <p:sp>
        <p:nvSpPr>
          <p:cNvPr id="22537" name="Text Box 8"/>
          <p:cNvSpPr txBox="1">
            <a:spLocks noChangeArrowheads="1"/>
          </p:cNvSpPr>
          <p:nvPr/>
        </p:nvSpPr>
        <p:spPr bwMode="auto">
          <a:xfrm>
            <a:off x="1079500" y="5757863"/>
            <a:ext cx="5111750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 http://civilhirugynokseg.hu/lignit-kontra-egeszseges-kornyezet-es-jovo/</a:t>
            </a:r>
          </a:p>
        </p:txBody>
      </p:sp>
      <p:sp>
        <p:nvSpPr>
          <p:cNvPr id="22538" name="Text Box 9"/>
          <p:cNvSpPr txBox="1">
            <a:spLocks noChangeArrowheads="1"/>
          </p:cNvSpPr>
          <p:nvPr/>
        </p:nvSpPr>
        <p:spPr bwMode="auto">
          <a:xfrm>
            <a:off x="6911975" y="2735263"/>
            <a:ext cx="4392613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Forrás:https://www.legifoto.com/magyar/oldalak/kobanyak_kulszini_fejtesek_legifotokon/</a:t>
            </a:r>
          </a:p>
        </p:txBody>
      </p:sp>
      <p:pic>
        <p:nvPicPr>
          <p:cNvPr id="7" name="77372582.wav">
            <a:hlinkClick r:id="" action="ppaction://media"/>
          </p:cNvPr>
          <p:cNvPicPr>
            <a:picLocks noChangeAspect="1"/>
          </p:cNvPicPr>
          <p:nvPr>
            <a:wavAudioFile r:embed="rId1" name="77376944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25" y="2160588"/>
            <a:ext cx="4679950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4638" y="144463"/>
            <a:ext cx="4679950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792163" y="5470525"/>
            <a:ext cx="4176712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Forrás:https://colas.hu/colas-eszakko/uzem/recsk-banyauzem/</a:t>
            </a:r>
          </a:p>
        </p:txBody>
      </p:sp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1655763" y="431800"/>
            <a:ext cx="467995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spcBef>
                <a:spcPts val="288"/>
              </a:spcBef>
              <a:spcAft>
                <a:spcPts val="288"/>
              </a:spcAft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Külszíni bányászat</a:t>
            </a:r>
          </a:p>
          <a:p>
            <a:pPr algn="ctr"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Recsk, Kisnána</a:t>
            </a:r>
          </a:p>
        </p:txBody>
      </p:sp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1871663" y="5688013"/>
            <a:ext cx="1655762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1600" i="1">
                <a:solidFill>
                  <a:srgbClr val="000000"/>
                </a:solidFill>
              </a:rPr>
              <a:t>Recsk</a:t>
            </a:r>
          </a:p>
        </p:txBody>
      </p:sp>
      <p:sp>
        <p:nvSpPr>
          <p:cNvPr id="23562" name="Text Box 9"/>
          <p:cNvSpPr txBox="1">
            <a:spLocks noChangeArrowheads="1"/>
          </p:cNvSpPr>
          <p:nvPr/>
        </p:nvSpPr>
        <p:spPr bwMode="auto">
          <a:xfrm>
            <a:off x="7848600" y="3455988"/>
            <a:ext cx="2303463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1600" i="1">
                <a:solidFill>
                  <a:srgbClr val="000000"/>
                </a:solidFill>
              </a:rPr>
              <a:t>Kisnána</a:t>
            </a:r>
          </a:p>
        </p:txBody>
      </p:sp>
      <p:sp>
        <p:nvSpPr>
          <p:cNvPr id="23563" name="Text Box 10"/>
          <p:cNvSpPr txBox="1">
            <a:spLocks noChangeArrowheads="1"/>
          </p:cNvSpPr>
          <p:nvPr/>
        </p:nvSpPr>
        <p:spPr bwMode="auto">
          <a:xfrm>
            <a:off x="5543550" y="3717925"/>
            <a:ext cx="5688013" cy="240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Mátrában a hegység fő tömegét alkotó andezitet is bányásszák külszíni fejtéssel. A kitermelt kőzetet aprítják, és a zúzalékot a környék nagy útépítéseinél használják fel. Látható, hogy ezek a kőbányák is hatalmas sebként tátonganak a hegy oldalában. </a:t>
            </a:r>
          </a:p>
        </p:txBody>
      </p:sp>
      <p:pic>
        <p:nvPicPr>
          <p:cNvPr id="4" name="00CF2613.wav">
            <a:hlinkClick r:id="" action="ppaction://media"/>
          </p:cNvPr>
          <p:cNvPicPr>
            <a:picLocks noChangeAspect="1"/>
          </p:cNvPicPr>
          <p:nvPr>
            <a:wavAudioFile r:embed="rId1" name="00CFD047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963" y="2087563"/>
            <a:ext cx="5040312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2" name="Text Box 5"/>
          <p:cNvSpPr txBox="1">
            <a:spLocks noChangeArrowheads="1"/>
          </p:cNvSpPr>
          <p:nvPr/>
        </p:nvSpPr>
        <p:spPr bwMode="auto">
          <a:xfrm>
            <a:off x="1787525" y="509588"/>
            <a:ext cx="4824413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Bene-patak, Detk</a:t>
            </a:r>
          </a:p>
          <a:p>
            <a:pPr algn="ctr" eaLnBrk="1">
              <a:buClrTx/>
              <a:buFontTx/>
              <a:buNone/>
            </a:pPr>
            <a:r>
              <a:rPr lang="hu-HU" sz="2800">
                <a:solidFill>
                  <a:srgbClr val="000000"/>
                </a:solidFill>
              </a:rPr>
              <a:t>(2019. augusztus)</a:t>
            </a:r>
          </a:p>
        </p:txBody>
      </p:sp>
      <p:sp>
        <p:nvSpPr>
          <p:cNvPr id="24583" name="Text Box 6"/>
          <p:cNvSpPr txBox="1">
            <a:spLocks noChangeArrowheads="1"/>
          </p:cNvSpPr>
          <p:nvPr/>
        </p:nvSpPr>
        <p:spPr bwMode="auto">
          <a:xfrm>
            <a:off x="6767513" y="431800"/>
            <a:ext cx="4321175" cy="548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2019. augusztusában első alkalommal érte a Bene-patak vizét szennyezés. Azóta ez többször is megismétlődött. A szennyezett víz a Nyiget-patakon keresztül az Özse-völgyi ipari víztározóból került a Bene-patakba. A hatóságok a közeli Mátrai Erőművet jelölték meg forrásként. Ahogy arról már volt szó, az erőmű területén több ipari üzem is működik, így nem tudni pontosan, hogy melyikük volt a tényleges forrás.   </a:t>
            </a:r>
          </a:p>
        </p:txBody>
      </p:sp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1439863" y="5472113"/>
            <a:ext cx="4608512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Forrás:https://www.heol.hu/kozelet/helyi-kozelet/szennyezett-bene-patak-intezkedtek-a-tovabbi-karok-megelozese-erdekeben-1916575/</a:t>
            </a:r>
          </a:p>
        </p:txBody>
      </p:sp>
      <p:pic>
        <p:nvPicPr>
          <p:cNvPr id="7" name="80852629.wav">
            <a:hlinkClick r:id="" action="ppaction://media"/>
          </p:cNvPr>
          <p:cNvPicPr>
            <a:picLocks noChangeAspect="1"/>
          </p:cNvPicPr>
          <p:nvPr>
            <a:wavAudioFile r:embed="rId1" name="8085370A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2519363" y="1871663"/>
            <a:ext cx="806450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400" b="1">
                <a:solidFill>
                  <a:srgbClr val="000000"/>
                </a:solidFill>
              </a:rPr>
              <a:t>Gondold át! Sorold fel!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endParaRPr lang="hu-HU" sz="2400">
              <a:solidFill>
                <a:srgbClr val="000000"/>
              </a:solidFill>
            </a:endParaRP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Hogyan szennyezheted a környezetedet egyszerű hétköznapi emberként? Mit tehetsz azért, hogy ne okozz kárt a környezetedben?</a:t>
            </a:r>
          </a:p>
        </p:txBody>
      </p:sp>
      <p:pic>
        <p:nvPicPr>
          <p:cNvPr id="2" name="0B992645.wav">
            <a:hlinkClick r:id="" action="ppaction://media"/>
          </p:cNvPr>
          <p:cNvPicPr>
            <a:picLocks noChangeAspect="1"/>
          </p:cNvPicPr>
          <p:nvPr>
            <a:wavAudioFile r:embed="rId1" name="0B99DCB8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1728788" y="287338"/>
            <a:ext cx="9431337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 b="1">
                <a:solidFill>
                  <a:srgbClr val="000000"/>
                </a:solidFill>
              </a:rPr>
              <a:t>Gondold át! Sorold fel! </a:t>
            </a:r>
            <a:r>
              <a:rPr lang="hu-HU" sz="2200">
                <a:solidFill>
                  <a:srgbClr val="000000"/>
                </a:solidFill>
              </a:rPr>
              <a:t>- néhány példa a megoldáshoz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endParaRPr lang="hu-HU" sz="1400">
              <a:solidFill>
                <a:srgbClr val="000000"/>
              </a:solidFill>
            </a:endParaRP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legtöbb településen működik zöldhulladékgyűjtés, ezért nem égetem el a kertben keletkező szerves maradványokat, hanem a gyűjtés napján kihelyezem a ház elé.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veszélyes hulladékokat (pl. izzók, gyógyszerek, elemek, akkumulátor, autógumi, műszaki berendezések stb.) megfelelően helyezem el, és nem dobom a kommunális hulladék közé.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Feleslegesen nem használok rovarölő és növényvédő szereket, gyomirtót.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téli fűtést nem műanyagok és kezelt fák (pl. bútorok, parketta) égetésével oldom meg, mert ezekből sok mérgező gáz szabadul fel.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konyhában keletkező használt sütőolajat nem öntöm a lefolyóba, hanem leszűrve összegyűjtöm és leadom a kijelölt gyűjtőpontokon.</a:t>
            </a:r>
          </a:p>
          <a:p>
            <a:pPr algn="just"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Stb.</a:t>
            </a:r>
          </a:p>
        </p:txBody>
      </p:sp>
      <p:pic>
        <p:nvPicPr>
          <p:cNvPr id="5" name="24A32676.wav">
            <a:hlinkClick r:id="" action="ppaction://media"/>
          </p:cNvPr>
          <p:cNvPicPr>
            <a:picLocks noChangeAspect="1"/>
          </p:cNvPicPr>
          <p:nvPr>
            <a:wavAudioFile r:embed="rId1" name="24A3F14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1944688" y="503238"/>
            <a:ext cx="864076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4400">
                <a:solidFill>
                  <a:srgbClr val="000000"/>
                </a:solidFill>
              </a:rPr>
              <a:t>Köszönöm a figyelmet!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8113" y="3168650"/>
            <a:ext cx="4679950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5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1725" y="1584325"/>
            <a:ext cx="3779838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6" name="Text Box 7"/>
          <p:cNvSpPr txBox="1">
            <a:spLocks noChangeArrowheads="1"/>
          </p:cNvSpPr>
          <p:nvPr/>
        </p:nvSpPr>
        <p:spPr bwMode="auto">
          <a:xfrm>
            <a:off x="3959225" y="5688013"/>
            <a:ext cx="4319588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Forrás:https://index.hu/techtud/2019/11/26/matrai_eromu_viresol_merges_gazok_kornyezetszennyezes_nitrogen-monoxid_ken-hidrogen_foszfin/</a:t>
            </a:r>
          </a:p>
        </p:txBody>
      </p:sp>
      <p:sp>
        <p:nvSpPr>
          <p:cNvPr id="27657" name="Text Box 8"/>
          <p:cNvSpPr txBox="1">
            <a:spLocks noChangeArrowheads="1"/>
          </p:cNvSpPr>
          <p:nvPr/>
        </p:nvSpPr>
        <p:spPr bwMode="auto">
          <a:xfrm>
            <a:off x="8783638" y="4176713"/>
            <a:ext cx="24479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Forrás:https://index.hu/techtud/2019/11/26/matrai_eromu_viresol_merges_gazok_kornyezetszennyezes_nitrogen-monoxid_ken-hidrogen_foszfin/</a:t>
            </a:r>
          </a:p>
        </p:txBody>
      </p:sp>
      <p:pic>
        <p:nvPicPr>
          <p:cNvPr id="27658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863" y="1690688"/>
            <a:ext cx="3779837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9" name="Text Box 10"/>
          <p:cNvSpPr txBox="1">
            <a:spLocks noChangeArrowheads="1"/>
          </p:cNvSpPr>
          <p:nvPr/>
        </p:nvSpPr>
        <p:spPr bwMode="auto">
          <a:xfrm>
            <a:off x="1368425" y="4264025"/>
            <a:ext cx="223202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Forrás:http://www.vecseshirek.hu/2014/11/01/holdbazis-a-matra-labanal/</a:t>
            </a:r>
          </a:p>
        </p:txBody>
      </p:sp>
      <p:pic>
        <p:nvPicPr>
          <p:cNvPr id="5" name="59F62691.wav">
            <a:hlinkClick r:id="" action="ppaction://media"/>
          </p:cNvPr>
          <p:cNvPicPr>
            <a:picLocks noChangeAspect="1"/>
          </p:cNvPicPr>
          <p:nvPr>
            <a:wavAudioFile r:embed="rId1" name="59F6AD1D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2447925" y="144463"/>
            <a:ext cx="7929563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888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KÖRNYEZETSZENNYEZÉS</a:t>
            </a:r>
          </a:p>
        </p:txBody>
      </p:sp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788" y="1044575"/>
            <a:ext cx="3600450" cy="19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7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875" y="1008063"/>
            <a:ext cx="3600450" cy="197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8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625" y="3600450"/>
            <a:ext cx="3600450" cy="19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5575" y="3563938"/>
            <a:ext cx="3600450" cy="197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30" name="Text Box 9"/>
          <p:cNvSpPr txBox="1">
            <a:spLocks noChangeArrowheads="1"/>
          </p:cNvSpPr>
          <p:nvPr/>
        </p:nvSpPr>
        <p:spPr bwMode="auto">
          <a:xfrm>
            <a:off x="1223963" y="5616575"/>
            <a:ext cx="266382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Forrás:https://index.hu/belfold/2018/11/15/nyomoz_a_rendorseg_az_obudai_gazgyari_mergek_miatt/</a:t>
            </a:r>
          </a:p>
        </p:txBody>
      </p:sp>
      <p:sp>
        <p:nvSpPr>
          <p:cNvPr id="5131" name="Text Box 10"/>
          <p:cNvSpPr txBox="1">
            <a:spLocks noChangeArrowheads="1"/>
          </p:cNvSpPr>
          <p:nvPr/>
        </p:nvSpPr>
        <p:spPr bwMode="auto">
          <a:xfrm>
            <a:off x="1511300" y="3033713"/>
            <a:ext cx="3527425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Forrás:https://www.hellovidek.hu/kert/2019/03/07/ezek-a-legszennyezettebb-levegoju-varosok-hazankban-mutatjuk-a-listat</a:t>
            </a:r>
          </a:p>
        </p:txBody>
      </p:sp>
      <p:sp>
        <p:nvSpPr>
          <p:cNvPr id="5132" name="Text Box 11"/>
          <p:cNvSpPr txBox="1">
            <a:spLocks noChangeArrowheads="1"/>
          </p:cNvSpPr>
          <p:nvPr/>
        </p:nvSpPr>
        <p:spPr bwMode="auto">
          <a:xfrm>
            <a:off x="8135938" y="5616575"/>
            <a:ext cx="2879725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Forrás:http://fr.nextews.com/98ab32cc/</a:t>
            </a:r>
          </a:p>
        </p:txBody>
      </p:sp>
      <p:sp>
        <p:nvSpPr>
          <p:cNvPr id="5133" name="Text Box 12"/>
          <p:cNvSpPr txBox="1">
            <a:spLocks noChangeArrowheads="1"/>
          </p:cNvSpPr>
          <p:nvPr/>
        </p:nvSpPr>
        <p:spPr bwMode="auto">
          <a:xfrm>
            <a:off x="7559675" y="3095625"/>
            <a:ext cx="3384550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Forrás:https://femina.hu/egeszseg/legszennyezes_a_vilagon/</a:t>
            </a:r>
          </a:p>
        </p:txBody>
      </p:sp>
      <p:pic>
        <p:nvPicPr>
          <p:cNvPr id="5134" name="Picture 1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4775" y="2519363"/>
            <a:ext cx="2130425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069" t="4980" r="250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35" name="Text Box 14"/>
          <p:cNvSpPr txBox="1">
            <a:spLocks noChangeArrowheads="1"/>
          </p:cNvSpPr>
          <p:nvPr/>
        </p:nvSpPr>
        <p:spPr bwMode="auto">
          <a:xfrm>
            <a:off x="5111750" y="5832475"/>
            <a:ext cx="2376488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Forrás:https://www.eurekalert.org/multimedia/pub/200398.php</a:t>
            </a:r>
          </a:p>
        </p:txBody>
      </p:sp>
      <p:pic>
        <p:nvPicPr>
          <p:cNvPr id="2" name="C3952223.wav">
            <a:hlinkClick r:id="" action="ppaction://media"/>
          </p:cNvPr>
          <p:cNvPicPr>
            <a:picLocks noChangeAspect="1"/>
          </p:cNvPicPr>
          <p:nvPr>
            <a:wavAudioFile r:embed="rId1" name="C39518B1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2016125" y="720725"/>
            <a:ext cx="9215438" cy="473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Az emberiség az elmúlt évezredekben alaposan átalakította az őt körülvevő környezetet. Ez az átalakítás a 18. századtól, az ipari forradalom kezdetétől felgyorsult. Nem is gondolnánk, hogy mai modern világunkban milyen sok módon hatunk károsan a körülöttünk lévő élő- és élettelen természetre. Ezeket a káros hatásokat vesszük most sorra a teljesség igénye nélkül.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endParaRPr lang="hu-HU" sz="2400">
              <a:solidFill>
                <a:srgbClr val="000000"/>
              </a:solidFill>
            </a:endParaRP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400" b="1">
                <a:solidFill>
                  <a:srgbClr val="000000"/>
                </a:solidFill>
              </a:rPr>
              <a:t>Gondold át! Sorold fel!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Milyen környezetszennyezési formákat ismersz? Miben nyilvánul meg ezek káros környezeti hatása?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(A megoldásodat a következő diák megtekintése során ellenőrizheted.) </a:t>
            </a:r>
          </a:p>
        </p:txBody>
      </p:sp>
      <p:pic>
        <p:nvPicPr>
          <p:cNvPr id="2" name="14652238.wav">
            <a:hlinkClick r:id="" action="ppaction://media"/>
          </p:cNvPr>
          <p:cNvPicPr>
            <a:picLocks noChangeAspect="1"/>
          </p:cNvPicPr>
          <p:nvPr>
            <a:wavAudioFile r:embed="rId1" name="146575B3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1728788" y="503238"/>
            <a:ext cx="4751387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028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1. Fényszennyezés</a:t>
            </a:r>
          </a:p>
        </p:txBody>
      </p:sp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4638" y="287338"/>
            <a:ext cx="4608512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81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6911975" y="2879725"/>
            <a:ext cx="4176713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Forrás:https://hu.pinterest.com/pin/559853797397242519/</a:t>
            </a:r>
          </a:p>
        </p:txBody>
      </p:sp>
      <p:sp>
        <p:nvSpPr>
          <p:cNvPr id="7176" name="Text Box 7"/>
          <p:cNvSpPr txBox="1">
            <a:spLocks noChangeArrowheads="1"/>
          </p:cNvSpPr>
          <p:nvPr/>
        </p:nvSpPr>
        <p:spPr bwMode="auto">
          <a:xfrm>
            <a:off x="6551613" y="3238500"/>
            <a:ext cx="4751387" cy="294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000">
                <a:solidFill>
                  <a:srgbClr val="000000"/>
                </a:solidFill>
              </a:rPr>
              <a:t>A képen látható, hogy a fényszennyezés főleg a sűrűn lakott és gazdaságilag fejlett területeken jelent komoly problémát. Igaz, hogy este, éjszaka biztonságérzetet ad egy minimális közvilágítás. Viszont mi értelme annak, hogy fényárban ússzanak a településeink, ki legyenek világítva a középületeink, amikor mi alszunk?</a:t>
            </a:r>
          </a:p>
        </p:txBody>
      </p:sp>
      <p:sp>
        <p:nvSpPr>
          <p:cNvPr id="7177" name="Text Box 8"/>
          <p:cNvSpPr txBox="1">
            <a:spLocks noChangeArrowheads="1"/>
          </p:cNvSpPr>
          <p:nvPr/>
        </p:nvSpPr>
        <p:spPr bwMode="auto">
          <a:xfrm>
            <a:off x="720725" y="1439863"/>
            <a:ext cx="5616575" cy="456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Miért probléma?</a:t>
            </a:r>
          </a:p>
          <a:p>
            <a:pPr algn="ctr" eaLnBrk="1">
              <a:lnSpc>
                <a:spcPct val="107000"/>
              </a:lnSpc>
              <a:buClrTx/>
              <a:buFontTx/>
              <a:buNone/>
            </a:pPr>
            <a:endParaRPr lang="hu-HU" sz="1400">
              <a:solidFill>
                <a:srgbClr val="000000"/>
              </a:solidFill>
            </a:endParaRP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Megzavarja a vándormadarak, éjjel repülő rovarok tájékozódását. 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Negatív hatással van az éjszakai életmódot folytató állatok táplálékszerző tevékenységére.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Károsan befolyásolja az emberek bioritmusát. (Vannak olyan hormonok, amik csak teljes sötétségben termelődnek.)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Eltékozoljuk azt az elektromos energiát, amit sokszor nem túl környezetbarát módon termelünk.  </a:t>
            </a:r>
          </a:p>
        </p:txBody>
      </p:sp>
      <p:pic>
        <p:nvPicPr>
          <p:cNvPr id="3" name="E85D2254.wav">
            <a:hlinkClick r:id="" action="ppaction://media"/>
          </p:cNvPr>
          <p:cNvPicPr>
            <a:picLocks noChangeAspect="1"/>
          </p:cNvPicPr>
          <p:nvPr>
            <a:wavAudioFile r:embed="rId1" name="E85DC1C1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975" y="287338"/>
            <a:ext cx="4319588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1871663" y="350838"/>
            <a:ext cx="504031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028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2. Zajszennyezés</a:t>
            </a:r>
          </a:p>
        </p:txBody>
      </p:sp>
      <p:sp>
        <p:nvSpPr>
          <p:cNvPr id="8199" name="Text Box 6"/>
          <p:cNvSpPr txBox="1">
            <a:spLocks noChangeArrowheads="1"/>
          </p:cNvSpPr>
          <p:nvPr/>
        </p:nvSpPr>
        <p:spPr bwMode="auto">
          <a:xfrm>
            <a:off x="7127875" y="2879725"/>
            <a:ext cx="417671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Forrás:https://www.stahlbau-weldon.de/larmschutzwand.ht</a:t>
            </a:r>
          </a:p>
        </p:txBody>
      </p:sp>
      <p:sp>
        <p:nvSpPr>
          <p:cNvPr id="8200" name="Text Box 7"/>
          <p:cNvSpPr txBox="1">
            <a:spLocks noChangeArrowheads="1"/>
          </p:cNvSpPr>
          <p:nvPr/>
        </p:nvSpPr>
        <p:spPr bwMode="auto">
          <a:xfrm>
            <a:off x="6983413" y="3455988"/>
            <a:ext cx="4176712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képen egy zajvédő fal látható. Ezeket általában a nagyobb forgalmú utak (pl. autópályák), vasútvonalak mentén helyezik el. Feladatuk, hogy a környező települések lakosságát óvják a folyamatos zajterheléstől.</a:t>
            </a:r>
          </a:p>
        </p:txBody>
      </p:sp>
      <p:sp>
        <p:nvSpPr>
          <p:cNvPr id="8201" name="Text Box 8"/>
          <p:cNvSpPr txBox="1">
            <a:spLocks noChangeArrowheads="1"/>
          </p:cNvSpPr>
          <p:nvPr/>
        </p:nvSpPr>
        <p:spPr bwMode="auto">
          <a:xfrm>
            <a:off x="576263" y="1368425"/>
            <a:ext cx="6264275" cy="453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Miért probléma?</a:t>
            </a:r>
          </a:p>
          <a:p>
            <a:pPr algn="ctr" eaLnBrk="1">
              <a:buClrTx/>
              <a:buFontTx/>
              <a:buNone/>
            </a:pPr>
            <a:endParaRPr lang="hu-HU" sz="1400">
              <a:solidFill>
                <a:srgbClr val="000000"/>
              </a:solidFill>
            </a:endParaRP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nemkívánatos hanghatások származhatnak ipari tevékenységből, rakodásból, közlekedésből.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hang zavaró hatását nemcsak az erőssége, hanem ritmusa, gyakori megszakítottsága és váratlansága is okozhatja.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hang túlzott erőssége átmenetileg halláscsökkenést, vagy fájdalomérzetet is okozhat.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folyamatos zajterhelés tartósan káros hatással lehet minden élőlény, köztük az ember szervezetére is.</a:t>
            </a:r>
          </a:p>
        </p:txBody>
      </p:sp>
      <p:pic>
        <p:nvPicPr>
          <p:cNvPr id="2" name="B50E2285.wav">
            <a:hlinkClick r:id="" action="ppaction://media"/>
          </p:cNvPr>
          <p:cNvPicPr>
            <a:picLocks noChangeAspect="1"/>
          </p:cNvPicPr>
          <p:nvPr>
            <a:wavAudioFile r:embed="rId1" name="B50E05B1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3413" y="215900"/>
            <a:ext cx="4319587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2016125" y="431800"/>
            <a:ext cx="460851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028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3. Hőszennyezés</a:t>
            </a:r>
          </a:p>
        </p:txBody>
      </p:sp>
      <p:sp>
        <p:nvSpPr>
          <p:cNvPr id="9223" name="Text Box 6"/>
          <p:cNvSpPr txBox="1">
            <a:spLocks noChangeArrowheads="1"/>
          </p:cNvSpPr>
          <p:nvPr/>
        </p:nvSpPr>
        <p:spPr bwMode="auto">
          <a:xfrm>
            <a:off x="7056438" y="2787650"/>
            <a:ext cx="4176712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Forrás:https://hu.pinterest.com/pin/845339792531215587/</a:t>
            </a:r>
          </a:p>
        </p:txBody>
      </p:sp>
      <p:sp>
        <p:nvSpPr>
          <p:cNvPr id="9224" name="Text Box 7"/>
          <p:cNvSpPr txBox="1">
            <a:spLocks noChangeArrowheads="1"/>
          </p:cNvSpPr>
          <p:nvPr/>
        </p:nvSpPr>
        <p:spPr bwMode="auto">
          <a:xfrm>
            <a:off x="7127875" y="3168650"/>
            <a:ext cx="4103688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hőszennyezés a természetes vizek hőmérsékletének gyors, nagy mértékű emelkedését jelenti. Ez főleg erőművek, ipartelepek mellett jelentkezik, amikor a folyók, tavak vizét használják fel hűtővízként. Így vezetve ki a felesleges hőt a létesítményből.  </a:t>
            </a:r>
          </a:p>
        </p:txBody>
      </p:sp>
      <p:sp>
        <p:nvSpPr>
          <p:cNvPr id="9225" name="Text Box 8"/>
          <p:cNvSpPr txBox="1">
            <a:spLocks noChangeArrowheads="1"/>
          </p:cNvSpPr>
          <p:nvPr/>
        </p:nvSpPr>
        <p:spPr bwMode="auto">
          <a:xfrm>
            <a:off x="642938" y="1147763"/>
            <a:ext cx="6197600" cy="49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Miért probléma?</a:t>
            </a:r>
          </a:p>
          <a:p>
            <a:pPr algn="ctr" eaLnBrk="1">
              <a:lnSpc>
                <a:spcPct val="107000"/>
              </a:lnSpc>
              <a:buClrTx/>
              <a:buFontTx/>
              <a:buNone/>
            </a:pPr>
            <a:endParaRPr lang="hu-HU" sz="1400">
              <a:solidFill>
                <a:srgbClr val="000000"/>
              </a:solidFill>
            </a:endParaRP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természetes vizek élővilága bizonyos mértékig képes alkalmazkodni a víz hőmérsékletének változásaihoz, de minden élőlénynél más az a határ, ami még nem okoz számára károsodást.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melegedés következtében csökken a vízben oldott oxigén mennyisége, ami az élővilág pusztulásához vezethet, a biológiai egyensúly felbomlását okozhatja.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melegkedvelő algák elszaporodásával nő a víz szerves anyag tartalma, ami olyan folyamatokat indíthat el, amelyek idővel a tó pusztulásához vezetnek.</a:t>
            </a:r>
          </a:p>
        </p:txBody>
      </p:sp>
      <p:pic>
        <p:nvPicPr>
          <p:cNvPr id="5" name="96612316.wav">
            <a:hlinkClick r:id="" action="ppaction://media"/>
          </p:cNvPr>
          <p:cNvPicPr>
            <a:picLocks noChangeAspect="1"/>
          </p:cNvPicPr>
          <p:nvPr>
            <a:wavAudioFile r:embed="rId1" name="9661BF18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6438" y="144463"/>
            <a:ext cx="4319587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1871663" y="287338"/>
            <a:ext cx="467995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028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4. Légszennyezés</a:t>
            </a: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7272338" y="2663825"/>
            <a:ext cx="3887787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8" charset="0"/>
              </a:rPr>
              <a:t>Forrás:https://ezermester.hu/cikk-8709/Legszennyezes_ha</a:t>
            </a:r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6719888" y="2952750"/>
            <a:ext cx="4679950" cy="322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000">
                <a:solidFill>
                  <a:srgbClr val="000000"/>
                </a:solidFill>
              </a:rPr>
              <a:t>A légkör szennyezésének leggyakoribb forrásai az ipar és a közlekedés, de a mezőgazdaság és a hulladékkezelés kibocsátása is jelentős. Az emberi tevékenység mellett pedig természetes források is léteznek, mint például vulkánkitörések, szél által felkapott por. Az emberi egészségre gyakorolt hatás szempontjából a finom részecskés anyagok, a nitrogén-dioxid és a talaj menti ózon a legfontosabb szennyezők. </a:t>
            </a:r>
          </a:p>
        </p:txBody>
      </p:sp>
      <p:sp>
        <p:nvSpPr>
          <p:cNvPr id="10249" name="Text Box 8"/>
          <p:cNvSpPr txBox="1">
            <a:spLocks noChangeArrowheads="1"/>
          </p:cNvSpPr>
          <p:nvPr/>
        </p:nvSpPr>
        <p:spPr bwMode="auto">
          <a:xfrm>
            <a:off x="642938" y="1195388"/>
            <a:ext cx="5903912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Miért probléma?</a:t>
            </a:r>
          </a:p>
          <a:p>
            <a:pPr algn="ctr" eaLnBrk="1">
              <a:buClrTx/>
              <a:buFontTx/>
              <a:buNone/>
            </a:pPr>
            <a:endParaRPr lang="hu-HU" sz="1400">
              <a:solidFill>
                <a:srgbClr val="000000"/>
              </a:solidFill>
            </a:endParaRP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- Helyben keletkezik, de a földi légmozgások miatt nagy távolságra is kifejtheti a hatását.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- Károsítja az emberek egészségét és a természeti rendszereket, hiszen bizonyos anyagok határérték feletti mennyiségben mérgezőek is lehetnek.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- Az épített emberi környezetet is rombolhatja, mert például a kén-dioxid a levegő víztartalmával reakcióba lépve felelős a savas esők kialakulásáért.</a:t>
            </a:r>
          </a:p>
        </p:txBody>
      </p:sp>
      <p:pic>
        <p:nvPicPr>
          <p:cNvPr id="3" name="72AB2348.wav">
            <a:hlinkClick r:id="" action="ppaction://media"/>
          </p:cNvPr>
          <p:cNvPicPr>
            <a:picLocks noChangeAspect="1"/>
          </p:cNvPicPr>
          <p:nvPr>
            <a:wavAudioFile r:embed="rId1" name="72ABF779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2087563" y="1223963"/>
            <a:ext cx="8712200" cy="284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sűrűn lakott, általában iparosodott településeken a légszennyezés következtében kialakuló szmognak két fajtáját különböztetjük meg: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endParaRPr lang="hu-HU">
              <a:solidFill>
                <a:srgbClr val="000000"/>
              </a:solidFill>
            </a:endParaRP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a) Reduktív vagy London típusú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b) Oxidatív vagy fotokémiai vagy Los Angeles típusú</a:t>
            </a: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endParaRPr lang="hu-HU" sz="2200">
              <a:solidFill>
                <a:srgbClr val="000000"/>
              </a:solidFill>
            </a:endParaRP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endParaRPr lang="hu-HU" sz="2200">
              <a:solidFill>
                <a:srgbClr val="000000"/>
              </a:solidFill>
            </a:endParaRPr>
          </a:p>
          <a:p>
            <a:pPr algn="just" eaLnBrk="1">
              <a:lnSpc>
                <a:spcPct val="107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Nézzük meg, hogy miben különböznek egymástól!</a:t>
            </a:r>
          </a:p>
        </p:txBody>
      </p:sp>
      <p:pic>
        <p:nvPicPr>
          <p:cNvPr id="3" name="5A1D2363.wav">
            <a:hlinkClick r:id="" action="ppaction://media"/>
          </p:cNvPr>
          <p:cNvPicPr>
            <a:picLocks noChangeAspect="1"/>
          </p:cNvPicPr>
          <p:nvPr>
            <a:wavAudioFile r:embed="rId1" name="5A1D6BA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34536</TotalTime>
  <Words>2479</Words>
  <Application>Microsoft Office PowerPoint</Application>
  <PresentationFormat>Egyéni</PresentationFormat>
  <Paragraphs>202</Paragraphs>
  <Slides>25</Slides>
  <Notes>25</Notes>
  <HiddenSlides>0</HiddenSlides>
  <MMClips>25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25</vt:i4>
      </vt:variant>
    </vt:vector>
  </HeadingPairs>
  <TitlesOfParts>
    <vt:vector size="31" baseType="lpstr">
      <vt:lpstr>Arial</vt:lpstr>
      <vt:lpstr>Times New Roman</vt:lpstr>
      <vt:lpstr>Lucida Sans Unicode</vt:lpstr>
      <vt:lpstr>Roboto</vt:lpstr>
      <vt:lpstr>Alapértelmezett terv</vt:lpstr>
      <vt:lpstr>1_Alapértelmezett terv</vt:lpstr>
      <vt:lpstr>Élményből tudást Természetesen a Mátra Múzeumban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Élményből tudást Természetesen a Mátra Múzeumban</dc:title>
  <dc:creator>Marika</dc:creator>
  <cp:lastModifiedBy>elmenykozpont3@outlook.hu</cp:lastModifiedBy>
  <cp:revision>11</cp:revision>
  <cp:lastPrinted>1601-01-01T00:00:00Z</cp:lastPrinted>
  <dcterms:created xsi:type="dcterms:W3CDTF">2020-04-14T10:18:04Z</dcterms:created>
  <dcterms:modified xsi:type="dcterms:W3CDTF">2021-02-04T09:20:15Z</dcterms:modified>
</cp:coreProperties>
</file>