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682" r:id="rId2"/>
    <p:sldMasterId id="2147483683" r:id="rId3"/>
  </p:sldMasterIdLst>
  <p:notesMasterIdLst>
    <p:notesMasterId r:id="rId28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</p:sldIdLst>
  <p:sldSz cx="11520488" cy="6480175"/>
  <p:notesSz cx="6858000" cy="9144000"/>
  <p:embeddedFontLst>
    <p:embeddedFont>
      <p:font typeface="Roboto" panose="020B0604020202020204" charset="0"/>
      <p:regular r:id="rId29"/>
      <p:bold r:id="rId30"/>
      <p:italic r:id="rId31"/>
      <p:boldItalic r:id="rId32"/>
    </p:embeddedFont>
    <p:embeddedFont>
      <p:font typeface="Roboto Black" panose="020B0604020202020204" charset="0"/>
      <p:bold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9AA0A6"/>
          </p15:clr>
        </p15:guide>
        <p15:guide id="2">
          <p15:clr>
            <a:srgbClr val="9AA0A6"/>
          </p15:clr>
        </p15:guide>
        <p15:guide id="3" pos="454">
          <p15:clr>
            <a:srgbClr val="9AA0A6"/>
          </p15:clr>
        </p15:guide>
        <p15:guide id="4" pos="907">
          <p15:clr>
            <a:srgbClr val="9AA0A6"/>
          </p15:clr>
        </p15:guide>
        <p15:guide id="5" pos="1361">
          <p15:clr>
            <a:srgbClr val="9AA0A6"/>
          </p15:clr>
        </p15:guide>
        <p15:guide id="6" pos="1814">
          <p15:clr>
            <a:srgbClr val="9AA0A6"/>
          </p15:clr>
        </p15:guide>
        <p15:guide id="7" pos="2268">
          <p15:clr>
            <a:srgbClr val="9AA0A6"/>
          </p15:clr>
        </p15:guide>
        <p15:guide id="8" pos="2721">
          <p15:clr>
            <a:srgbClr val="9AA0A6"/>
          </p15:clr>
        </p15:guide>
        <p15:guide id="9" pos="3175">
          <p15:clr>
            <a:srgbClr val="9AA0A6"/>
          </p15:clr>
        </p15:guide>
        <p15:guide id="10" pos="3628">
          <p15:clr>
            <a:srgbClr val="9AA0A6"/>
          </p15:clr>
        </p15:guide>
        <p15:guide id="11" pos="4082">
          <p15:clr>
            <a:srgbClr val="9AA0A6"/>
          </p15:clr>
        </p15:guide>
        <p15:guide id="12" pos="4535">
          <p15:clr>
            <a:srgbClr val="9AA0A6"/>
          </p15:clr>
        </p15:guide>
        <p15:guide id="13" pos="4989">
          <p15:clr>
            <a:srgbClr val="9AA0A6"/>
          </p15:clr>
        </p15:guide>
        <p15:guide id="14" pos="5443">
          <p15:clr>
            <a:srgbClr val="9AA0A6"/>
          </p15:clr>
        </p15:guide>
        <p15:guide id="15" pos="5896">
          <p15:clr>
            <a:srgbClr val="9AA0A6"/>
          </p15:clr>
        </p15:guide>
        <p15:guide id="16" pos="6350">
          <p15:clr>
            <a:srgbClr val="9AA0A6"/>
          </p15:clr>
        </p15:guide>
        <p15:guide id="17" pos="6803">
          <p15:clr>
            <a:srgbClr val="9AA0A6"/>
          </p15:clr>
        </p15:guide>
        <p15:guide id="18" pos="7257">
          <p15:clr>
            <a:srgbClr val="9AA0A6"/>
          </p15:clr>
        </p15:guide>
        <p15:guide id="19" orient="horz" pos="454">
          <p15:clr>
            <a:srgbClr val="9AA0A6"/>
          </p15:clr>
        </p15:guide>
        <p15:guide id="20" orient="horz" pos="907">
          <p15:clr>
            <a:srgbClr val="9AA0A6"/>
          </p15:clr>
        </p15:guide>
        <p15:guide id="21" orient="horz" pos="1361">
          <p15:clr>
            <a:srgbClr val="9AA0A6"/>
          </p15:clr>
        </p15:guide>
        <p15:guide id="22" orient="horz" pos="1814">
          <p15:clr>
            <a:srgbClr val="9AA0A6"/>
          </p15:clr>
        </p15:guide>
        <p15:guide id="23" orient="horz" pos="2268">
          <p15:clr>
            <a:srgbClr val="9AA0A6"/>
          </p15:clr>
        </p15:guide>
        <p15:guide id="24" orient="horz" pos="2721">
          <p15:clr>
            <a:srgbClr val="9AA0A6"/>
          </p15:clr>
        </p15:guide>
        <p15:guide id="25" orient="horz" pos="3175">
          <p15:clr>
            <a:srgbClr val="9AA0A6"/>
          </p15:clr>
        </p15:guide>
        <p15:guide id="26" orient="horz" pos="3628">
          <p15:clr>
            <a:srgbClr val="9AA0A6"/>
          </p15:clr>
        </p15:guide>
        <p15:guide id="27" orient="horz" pos="4082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A532EF1-FEDD-41DD-9918-916523DB4E2F}">
  <a:tblStyle styleId="{8A532EF1-FEDD-41DD-9918-916523DB4E2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10" y="58"/>
      </p:cViewPr>
      <p:guideLst>
        <p:guide orient="horz"/>
        <p:guide/>
        <p:guide pos="454"/>
        <p:guide pos="907"/>
        <p:guide pos="1361"/>
        <p:guide pos="1814"/>
        <p:guide pos="2268"/>
        <p:guide pos="2721"/>
        <p:guide pos="3175"/>
        <p:guide pos="3628"/>
        <p:guide pos="4082"/>
        <p:guide pos="4535"/>
        <p:guide pos="4989"/>
        <p:guide pos="5443"/>
        <p:guide pos="5896"/>
        <p:guide pos="6350"/>
        <p:guide pos="6803"/>
        <p:guide pos="7257"/>
        <p:guide orient="horz" pos="454"/>
        <p:guide orient="horz" pos="907"/>
        <p:guide orient="horz" pos="1361"/>
        <p:guide orient="horz" pos="1814"/>
        <p:guide orient="horz" pos="2268"/>
        <p:guide orient="horz" pos="2721"/>
        <p:guide orient="horz" pos="3175"/>
        <p:guide orient="horz" pos="3628"/>
        <p:guide orient="horz" pos="408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font" Target="fonts/font6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5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4.fntdata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3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2.fntdata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73b38acc0b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73b38acc0b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a4dd37dcb3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a4dd37dcb3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a4dd37dcb3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a4dd37dcb3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a4dd37dcb3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a4dd37dcb3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a4dd37dcb3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a4dd37dcb3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a4dd37dcb3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a4dd37dcb3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a4dd37dcb3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a4dd37dcb3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a4dd37dcb3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a4dd37dcb3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a4dd37dcb3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a4dd37dcb3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a4dd37dcb3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a4dd37dcb3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8001baf325_1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8001baf325_1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74a6562806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74a6562806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73b38acc0b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73b38acc0b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solidFill>
                  <a:schemeClr val="dk1"/>
                </a:solidFill>
              </a:rPr>
              <a:t>Visszajelzések beszerzése, esetleg időkitöltő játék.</a:t>
            </a:r>
            <a:endParaRPr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a46aa99330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a46aa99330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a46aa99330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a46aa99330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a46aa99330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a46aa99330_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a46aa99330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a46aa99330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872991aa8b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872991aa8b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a4dd37dcb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a4dd37dcb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a4dd37dcb3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a4dd37dcb3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a4dd37dcb3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a4dd37dcb3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a4dd37dcb3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a4dd37dcb3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a4dd37dcb3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a4dd37dcb3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a4dd37dcb3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a4dd37dcb3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92703" y="938047"/>
            <a:ext cx="10734600" cy="2586000"/>
          </a:xfrm>
          <a:prstGeom prst="rect">
            <a:avLst/>
          </a:prstGeom>
        </p:spPr>
        <p:txBody>
          <a:bodyPr spcFirstLastPara="1" wrap="square" lIns="115175" tIns="115175" rIns="115175" bIns="11517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2pPr>
            <a:lvl3pPr lvl="2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3pPr>
            <a:lvl4pPr lvl="3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4pPr>
            <a:lvl5pPr lvl="4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5pPr>
            <a:lvl6pPr lvl="5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6pPr>
            <a:lvl7pPr lvl="6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7pPr>
            <a:lvl8pPr lvl="7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8pPr>
            <a:lvl9pPr lvl="8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92693" y="3570551"/>
            <a:ext cx="10734600" cy="998700"/>
          </a:xfrm>
          <a:prstGeom prst="rect">
            <a:avLst/>
          </a:prstGeom>
        </p:spPr>
        <p:txBody>
          <a:bodyPr spcFirstLastPara="1" wrap="square" lIns="115175" tIns="115175" rIns="115175" bIns="11517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0673963" y="5874919"/>
            <a:ext cx="691200" cy="495900"/>
          </a:xfrm>
          <a:prstGeom prst="rect">
            <a:avLst/>
          </a:prstGeom>
        </p:spPr>
        <p:txBody>
          <a:bodyPr spcFirstLastPara="1" wrap="square" lIns="115175" tIns="115175" rIns="115175" bIns="11517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92693" y="1393543"/>
            <a:ext cx="10734600" cy="2473800"/>
          </a:xfrm>
          <a:prstGeom prst="rect">
            <a:avLst/>
          </a:prstGeom>
        </p:spPr>
        <p:txBody>
          <a:bodyPr spcFirstLastPara="1" wrap="square" lIns="115175" tIns="115175" rIns="115175" bIns="11517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100"/>
              <a:buNone/>
              <a:defRPr sz="1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15100"/>
              <a:buNone/>
              <a:defRPr sz="15100"/>
            </a:lvl2pPr>
            <a:lvl3pPr lvl="2" algn="ctr">
              <a:spcBef>
                <a:spcPts val="0"/>
              </a:spcBef>
              <a:spcAft>
                <a:spcPts val="0"/>
              </a:spcAft>
              <a:buSzPts val="15100"/>
              <a:buNone/>
              <a:defRPr sz="15100"/>
            </a:lvl3pPr>
            <a:lvl4pPr lvl="3" algn="ctr">
              <a:spcBef>
                <a:spcPts val="0"/>
              </a:spcBef>
              <a:spcAft>
                <a:spcPts val="0"/>
              </a:spcAft>
              <a:buSzPts val="15100"/>
              <a:buNone/>
              <a:defRPr sz="15100"/>
            </a:lvl4pPr>
            <a:lvl5pPr lvl="4" algn="ctr">
              <a:spcBef>
                <a:spcPts val="0"/>
              </a:spcBef>
              <a:spcAft>
                <a:spcPts val="0"/>
              </a:spcAft>
              <a:buSzPts val="15100"/>
              <a:buNone/>
              <a:defRPr sz="15100"/>
            </a:lvl5pPr>
            <a:lvl6pPr lvl="5" algn="ctr">
              <a:spcBef>
                <a:spcPts val="0"/>
              </a:spcBef>
              <a:spcAft>
                <a:spcPts val="0"/>
              </a:spcAft>
              <a:buSzPts val="15100"/>
              <a:buNone/>
              <a:defRPr sz="15100"/>
            </a:lvl6pPr>
            <a:lvl7pPr lvl="6" algn="ctr">
              <a:spcBef>
                <a:spcPts val="0"/>
              </a:spcBef>
              <a:spcAft>
                <a:spcPts val="0"/>
              </a:spcAft>
              <a:buSzPts val="15100"/>
              <a:buNone/>
              <a:defRPr sz="15100"/>
            </a:lvl7pPr>
            <a:lvl8pPr lvl="7" algn="ctr">
              <a:spcBef>
                <a:spcPts val="0"/>
              </a:spcBef>
              <a:spcAft>
                <a:spcPts val="0"/>
              </a:spcAft>
              <a:buSzPts val="15100"/>
              <a:buNone/>
              <a:defRPr sz="15100"/>
            </a:lvl8pPr>
            <a:lvl9pPr lvl="8" algn="ctr">
              <a:spcBef>
                <a:spcPts val="0"/>
              </a:spcBef>
              <a:spcAft>
                <a:spcPts val="0"/>
              </a:spcAft>
              <a:buSzPts val="15100"/>
              <a:buNone/>
              <a:defRPr sz="151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92693" y="3971307"/>
            <a:ext cx="10734600" cy="1638900"/>
          </a:xfrm>
          <a:prstGeom prst="rect">
            <a:avLst/>
          </a:prstGeom>
        </p:spPr>
        <p:txBody>
          <a:bodyPr spcFirstLastPara="1" wrap="square" lIns="115175" tIns="115175" rIns="115175" bIns="115175" anchor="t" anchorCtr="0">
            <a:noAutofit/>
          </a:bodyPr>
          <a:lstStyle>
            <a:lvl1pPr marL="457200" lvl="0" indent="-374650" algn="ctr"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1pPr>
            <a:lvl2pPr marL="914400" lvl="1" indent="-342900" algn="ctr">
              <a:spcBef>
                <a:spcPts val="20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ctr">
              <a:spcBef>
                <a:spcPts val="20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ctr">
              <a:spcBef>
                <a:spcPts val="20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ctr">
              <a:spcBef>
                <a:spcPts val="20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ctr">
              <a:spcBef>
                <a:spcPts val="20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ctr">
              <a:spcBef>
                <a:spcPts val="20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ctr">
              <a:spcBef>
                <a:spcPts val="20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ctr">
              <a:spcBef>
                <a:spcPts val="2000"/>
              </a:spcBef>
              <a:spcAft>
                <a:spcPts val="20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0673963" y="5874919"/>
            <a:ext cx="691200" cy="495900"/>
          </a:xfrm>
          <a:prstGeom prst="rect">
            <a:avLst/>
          </a:prstGeom>
        </p:spPr>
        <p:txBody>
          <a:bodyPr spcFirstLastPara="1" wrap="square" lIns="115175" tIns="115175" rIns="115175" bIns="11517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0673963" y="5874919"/>
            <a:ext cx="691200" cy="495900"/>
          </a:xfrm>
          <a:prstGeom prst="rect">
            <a:avLst/>
          </a:prstGeom>
        </p:spPr>
        <p:txBody>
          <a:bodyPr spcFirstLastPara="1" wrap="square" lIns="115175" tIns="115175" rIns="115175" bIns="11517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ctrTitle"/>
          </p:nvPr>
        </p:nvSpPr>
        <p:spPr>
          <a:xfrm>
            <a:off x="392703" y="938047"/>
            <a:ext cx="10734600" cy="2586000"/>
          </a:xfrm>
          <a:prstGeom prst="rect">
            <a:avLst/>
          </a:prstGeom>
        </p:spPr>
        <p:txBody>
          <a:bodyPr spcFirstLastPara="1" wrap="square" lIns="110925" tIns="110925" rIns="110925" bIns="1109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1"/>
          </p:nvPr>
        </p:nvSpPr>
        <p:spPr>
          <a:xfrm>
            <a:off x="392693" y="3570551"/>
            <a:ext cx="10734600" cy="998700"/>
          </a:xfrm>
          <a:prstGeom prst="rect">
            <a:avLst/>
          </a:prstGeom>
        </p:spPr>
        <p:txBody>
          <a:bodyPr spcFirstLastPara="1" wrap="square" lIns="110925" tIns="110925" rIns="110925" bIns="1109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10673963" y="5874919"/>
            <a:ext cx="691200" cy="495900"/>
          </a:xfrm>
          <a:prstGeom prst="rect">
            <a:avLst/>
          </a:prstGeom>
        </p:spPr>
        <p:txBody>
          <a:bodyPr spcFirstLastPara="1" wrap="square" lIns="110925" tIns="110925" rIns="110925" bIns="1109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392693" y="2709732"/>
            <a:ext cx="10734600" cy="1060500"/>
          </a:xfrm>
          <a:prstGeom prst="rect">
            <a:avLst/>
          </a:prstGeom>
        </p:spPr>
        <p:txBody>
          <a:bodyPr spcFirstLastPara="1" wrap="square" lIns="110925" tIns="110925" rIns="110925" bIns="1109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10673963" y="5874919"/>
            <a:ext cx="691200" cy="495900"/>
          </a:xfrm>
          <a:prstGeom prst="rect">
            <a:avLst/>
          </a:prstGeom>
        </p:spPr>
        <p:txBody>
          <a:bodyPr spcFirstLastPara="1" wrap="square" lIns="110925" tIns="110925" rIns="110925" bIns="1109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392693" y="560661"/>
            <a:ext cx="10734600" cy="721500"/>
          </a:xfrm>
          <a:prstGeom prst="rect">
            <a:avLst/>
          </a:prstGeom>
        </p:spPr>
        <p:txBody>
          <a:bodyPr spcFirstLastPara="1" wrap="square" lIns="110925" tIns="110925" rIns="110925" bIns="1109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body" idx="1"/>
          </p:nvPr>
        </p:nvSpPr>
        <p:spPr>
          <a:xfrm>
            <a:off x="392693" y="1451937"/>
            <a:ext cx="10734600" cy="4304100"/>
          </a:xfrm>
          <a:prstGeom prst="rect">
            <a:avLst/>
          </a:prstGeom>
        </p:spPr>
        <p:txBody>
          <a:bodyPr spcFirstLastPara="1" wrap="square" lIns="110925" tIns="110925" rIns="110925" bIns="110925" anchor="t" anchorCtr="0">
            <a:noAutofit/>
          </a:bodyPr>
          <a:lstStyle>
            <a:lvl1pPr marL="457200" lvl="0" indent="-361950" rtl="0">
              <a:spcBef>
                <a:spcPts val="0"/>
              </a:spcBef>
              <a:spcAft>
                <a:spcPts val="0"/>
              </a:spcAft>
              <a:buSzPts val="2100"/>
              <a:buChar char="●"/>
              <a:defRPr/>
            </a:lvl1pPr>
            <a:lvl2pPr marL="914400" lvl="1" indent="-330200" rtl="0">
              <a:spcBef>
                <a:spcPts val="19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19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19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19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19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19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19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1900"/>
              </a:spcBef>
              <a:spcAft>
                <a:spcPts val="19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ldNum" idx="12"/>
          </p:nvPr>
        </p:nvSpPr>
        <p:spPr>
          <a:xfrm>
            <a:off x="10673963" y="5874919"/>
            <a:ext cx="691200" cy="495900"/>
          </a:xfrm>
          <a:prstGeom prst="rect">
            <a:avLst/>
          </a:prstGeom>
        </p:spPr>
        <p:txBody>
          <a:bodyPr spcFirstLastPara="1" wrap="square" lIns="110925" tIns="110925" rIns="110925" bIns="1109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>
            <a:spLocks noGrp="1"/>
          </p:cNvSpPr>
          <p:nvPr>
            <p:ph type="title"/>
          </p:nvPr>
        </p:nvSpPr>
        <p:spPr>
          <a:xfrm>
            <a:off x="392693" y="560661"/>
            <a:ext cx="10734600" cy="721500"/>
          </a:xfrm>
          <a:prstGeom prst="rect">
            <a:avLst/>
          </a:prstGeom>
        </p:spPr>
        <p:txBody>
          <a:bodyPr spcFirstLastPara="1" wrap="square" lIns="110925" tIns="110925" rIns="110925" bIns="1109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body" idx="1"/>
          </p:nvPr>
        </p:nvSpPr>
        <p:spPr>
          <a:xfrm>
            <a:off x="392693" y="1451937"/>
            <a:ext cx="5039100" cy="4304100"/>
          </a:xfrm>
          <a:prstGeom prst="rect">
            <a:avLst/>
          </a:prstGeom>
        </p:spPr>
        <p:txBody>
          <a:bodyPr spcFirstLastPara="1" wrap="square" lIns="110925" tIns="110925" rIns="110925" bIns="1109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23850" rtl="0">
              <a:spcBef>
                <a:spcPts val="19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 rtl="0">
              <a:spcBef>
                <a:spcPts val="19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 rtl="0">
              <a:spcBef>
                <a:spcPts val="19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rtl="0">
              <a:spcBef>
                <a:spcPts val="19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rtl="0">
              <a:spcBef>
                <a:spcPts val="19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rtl="0">
              <a:spcBef>
                <a:spcPts val="19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rtl="0">
              <a:spcBef>
                <a:spcPts val="19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rtl="0">
              <a:spcBef>
                <a:spcPts val="1900"/>
              </a:spcBef>
              <a:spcAft>
                <a:spcPts val="19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body" idx="2"/>
          </p:nvPr>
        </p:nvSpPr>
        <p:spPr>
          <a:xfrm>
            <a:off x="6088063" y="1451937"/>
            <a:ext cx="5039100" cy="4304100"/>
          </a:xfrm>
          <a:prstGeom prst="rect">
            <a:avLst/>
          </a:prstGeom>
        </p:spPr>
        <p:txBody>
          <a:bodyPr spcFirstLastPara="1" wrap="square" lIns="110925" tIns="110925" rIns="110925" bIns="1109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23850" rtl="0">
              <a:spcBef>
                <a:spcPts val="19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 rtl="0">
              <a:spcBef>
                <a:spcPts val="19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 rtl="0">
              <a:spcBef>
                <a:spcPts val="19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rtl="0">
              <a:spcBef>
                <a:spcPts val="19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rtl="0">
              <a:spcBef>
                <a:spcPts val="19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rtl="0">
              <a:spcBef>
                <a:spcPts val="19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rtl="0">
              <a:spcBef>
                <a:spcPts val="19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rtl="0">
              <a:spcBef>
                <a:spcPts val="1900"/>
              </a:spcBef>
              <a:spcAft>
                <a:spcPts val="19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10673963" y="5874919"/>
            <a:ext cx="691200" cy="495900"/>
          </a:xfrm>
          <a:prstGeom prst="rect">
            <a:avLst/>
          </a:prstGeom>
        </p:spPr>
        <p:txBody>
          <a:bodyPr spcFirstLastPara="1" wrap="square" lIns="110925" tIns="110925" rIns="110925" bIns="1109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392693" y="560661"/>
            <a:ext cx="10734600" cy="721500"/>
          </a:xfrm>
          <a:prstGeom prst="rect">
            <a:avLst/>
          </a:prstGeom>
        </p:spPr>
        <p:txBody>
          <a:bodyPr spcFirstLastPara="1" wrap="square" lIns="110925" tIns="110925" rIns="110925" bIns="1109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sldNum" idx="12"/>
          </p:nvPr>
        </p:nvSpPr>
        <p:spPr>
          <a:xfrm>
            <a:off x="10673963" y="5874919"/>
            <a:ext cx="691200" cy="495900"/>
          </a:xfrm>
          <a:prstGeom prst="rect">
            <a:avLst/>
          </a:prstGeom>
        </p:spPr>
        <p:txBody>
          <a:bodyPr spcFirstLastPara="1" wrap="square" lIns="110925" tIns="110925" rIns="110925" bIns="1109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>
            <a:spLocks noGrp="1"/>
          </p:cNvSpPr>
          <p:nvPr>
            <p:ph type="title"/>
          </p:nvPr>
        </p:nvSpPr>
        <p:spPr>
          <a:xfrm>
            <a:off x="392693" y="699969"/>
            <a:ext cx="3537600" cy="952200"/>
          </a:xfrm>
          <a:prstGeom prst="rect">
            <a:avLst/>
          </a:prstGeom>
        </p:spPr>
        <p:txBody>
          <a:bodyPr spcFirstLastPara="1" wrap="square" lIns="110925" tIns="110925" rIns="110925" bIns="1109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2pPr>
            <a:lvl3pPr lvl="2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3pPr>
            <a:lvl4pPr lvl="3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4pPr>
            <a:lvl5pPr lvl="4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5pPr>
            <a:lvl6pPr lvl="5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6pPr>
            <a:lvl7pPr lvl="6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7pPr>
            <a:lvl8pPr lvl="7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8pPr>
            <a:lvl9pPr lvl="8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body" idx="1"/>
          </p:nvPr>
        </p:nvSpPr>
        <p:spPr>
          <a:xfrm>
            <a:off x="392693" y="1750677"/>
            <a:ext cx="3537600" cy="4005600"/>
          </a:xfrm>
          <a:prstGeom prst="rect">
            <a:avLst/>
          </a:prstGeom>
        </p:spPr>
        <p:txBody>
          <a:bodyPr spcFirstLastPara="1" wrap="square" lIns="110925" tIns="110925" rIns="110925" bIns="110925" anchor="t" anchorCtr="0">
            <a:noAutofit/>
          </a:bodyPr>
          <a:lstStyle>
            <a:lvl1pPr marL="457200" lvl="0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23850" rtl="0">
              <a:spcBef>
                <a:spcPts val="19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 rtl="0">
              <a:spcBef>
                <a:spcPts val="19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 rtl="0">
              <a:spcBef>
                <a:spcPts val="19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rtl="0">
              <a:spcBef>
                <a:spcPts val="19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rtl="0">
              <a:spcBef>
                <a:spcPts val="19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rtl="0">
              <a:spcBef>
                <a:spcPts val="19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rtl="0">
              <a:spcBef>
                <a:spcPts val="19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rtl="0">
              <a:spcBef>
                <a:spcPts val="1900"/>
              </a:spcBef>
              <a:spcAft>
                <a:spcPts val="19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sldNum" idx="12"/>
          </p:nvPr>
        </p:nvSpPr>
        <p:spPr>
          <a:xfrm>
            <a:off x="10673963" y="5874919"/>
            <a:ext cx="691200" cy="495900"/>
          </a:xfrm>
          <a:prstGeom prst="rect">
            <a:avLst/>
          </a:prstGeom>
        </p:spPr>
        <p:txBody>
          <a:bodyPr spcFirstLastPara="1" wrap="square" lIns="110925" tIns="110925" rIns="110925" bIns="1109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>
            <a:spLocks noGrp="1"/>
          </p:cNvSpPr>
          <p:nvPr>
            <p:ph type="title"/>
          </p:nvPr>
        </p:nvSpPr>
        <p:spPr>
          <a:xfrm>
            <a:off x="617638" y="567118"/>
            <a:ext cx="8022300" cy="5153700"/>
          </a:xfrm>
          <a:prstGeom prst="rect">
            <a:avLst/>
          </a:prstGeom>
        </p:spPr>
        <p:txBody>
          <a:bodyPr spcFirstLastPara="1" wrap="square" lIns="110925" tIns="110925" rIns="110925" bIns="1109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1pPr>
            <a:lvl2pPr lvl="1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2pPr>
            <a:lvl3pPr lvl="2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3pPr>
            <a:lvl4pPr lvl="3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4pPr>
            <a:lvl5pPr lvl="4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5pPr>
            <a:lvl6pPr lvl="5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6pPr>
            <a:lvl7pPr lvl="6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7pPr>
            <a:lvl8pPr lvl="7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8pPr>
            <a:lvl9pPr lvl="8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10673963" y="5874919"/>
            <a:ext cx="691200" cy="495900"/>
          </a:xfrm>
          <a:prstGeom prst="rect">
            <a:avLst/>
          </a:prstGeom>
        </p:spPr>
        <p:txBody>
          <a:bodyPr spcFirstLastPara="1" wrap="square" lIns="110925" tIns="110925" rIns="110925" bIns="1109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5760000" y="-157"/>
            <a:ext cx="5760000" cy="64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10925" tIns="110925" rIns="110925" bIns="11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1"/>
          <p:cNvSpPr txBox="1">
            <a:spLocks noGrp="1"/>
          </p:cNvSpPr>
          <p:nvPr>
            <p:ph type="title"/>
          </p:nvPr>
        </p:nvSpPr>
        <p:spPr>
          <a:xfrm>
            <a:off x="334488" y="1553606"/>
            <a:ext cx="5096400" cy="1867500"/>
          </a:xfrm>
          <a:prstGeom prst="rect">
            <a:avLst/>
          </a:prstGeom>
        </p:spPr>
        <p:txBody>
          <a:bodyPr spcFirstLastPara="1" wrap="square" lIns="110925" tIns="110925" rIns="110925" bIns="1109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subTitle" idx="1"/>
          </p:nvPr>
        </p:nvSpPr>
        <p:spPr>
          <a:xfrm>
            <a:off x="334488" y="3531433"/>
            <a:ext cx="5096400" cy="1555800"/>
          </a:xfrm>
          <a:prstGeom prst="rect">
            <a:avLst/>
          </a:prstGeom>
        </p:spPr>
        <p:txBody>
          <a:bodyPr spcFirstLastPara="1" wrap="square" lIns="110925" tIns="110925" rIns="110925" bIns="1109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body" idx="2"/>
          </p:nvPr>
        </p:nvSpPr>
        <p:spPr>
          <a:xfrm>
            <a:off x="6222992" y="912220"/>
            <a:ext cx="4833900" cy="4655100"/>
          </a:xfrm>
          <a:prstGeom prst="rect">
            <a:avLst/>
          </a:prstGeom>
        </p:spPr>
        <p:txBody>
          <a:bodyPr spcFirstLastPara="1" wrap="square" lIns="110925" tIns="110925" rIns="110925" bIns="110925" anchor="ctr" anchorCtr="0">
            <a:noAutofit/>
          </a:bodyPr>
          <a:lstStyle>
            <a:lvl1pPr marL="457200" lvl="0" indent="-361950" rtl="0">
              <a:spcBef>
                <a:spcPts val="0"/>
              </a:spcBef>
              <a:spcAft>
                <a:spcPts val="0"/>
              </a:spcAft>
              <a:buSzPts val="2100"/>
              <a:buChar char="●"/>
              <a:defRPr/>
            </a:lvl1pPr>
            <a:lvl2pPr marL="914400" lvl="1" indent="-330200" rtl="0">
              <a:spcBef>
                <a:spcPts val="19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19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19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19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19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19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19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1900"/>
              </a:spcBef>
              <a:spcAft>
                <a:spcPts val="19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sldNum" idx="12"/>
          </p:nvPr>
        </p:nvSpPr>
        <p:spPr>
          <a:xfrm>
            <a:off x="10673963" y="5874919"/>
            <a:ext cx="691200" cy="495900"/>
          </a:xfrm>
          <a:prstGeom prst="rect">
            <a:avLst/>
          </a:prstGeom>
        </p:spPr>
        <p:txBody>
          <a:bodyPr spcFirstLastPara="1" wrap="square" lIns="110925" tIns="110925" rIns="110925" bIns="1109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92693" y="2709732"/>
            <a:ext cx="10734600" cy="1060500"/>
          </a:xfrm>
          <a:prstGeom prst="rect">
            <a:avLst/>
          </a:prstGeom>
        </p:spPr>
        <p:txBody>
          <a:bodyPr spcFirstLastPara="1" wrap="square" lIns="115175" tIns="115175" rIns="115175" bIns="1151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0673963" y="5874919"/>
            <a:ext cx="691200" cy="495900"/>
          </a:xfrm>
          <a:prstGeom prst="rect">
            <a:avLst/>
          </a:prstGeom>
        </p:spPr>
        <p:txBody>
          <a:bodyPr spcFirstLastPara="1" wrap="square" lIns="115175" tIns="115175" rIns="115175" bIns="11517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>
            <a:spLocks noGrp="1"/>
          </p:cNvSpPr>
          <p:nvPr>
            <p:ph type="body" idx="1"/>
          </p:nvPr>
        </p:nvSpPr>
        <p:spPr>
          <a:xfrm>
            <a:off x="392693" y="5329858"/>
            <a:ext cx="7557600" cy="762300"/>
          </a:xfrm>
          <a:prstGeom prst="rect">
            <a:avLst/>
          </a:prstGeom>
        </p:spPr>
        <p:txBody>
          <a:bodyPr spcFirstLastPara="1" wrap="square" lIns="110925" tIns="110925" rIns="110925" bIns="1109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</a:lstStyle>
          <a:p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sldNum" idx="12"/>
          </p:nvPr>
        </p:nvSpPr>
        <p:spPr>
          <a:xfrm>
            <a:off x="10673963" y="5874919"/>
            <a:ext cx="691200" cy="495900"/>
          </a:xfrm>
          <a:prstGeom prst="rect">
            <a:avLst/>
          </a:prstGeom>
        </p:spPr>
        <p:txBody>
          <a:bodyPr spcFirstLastPara="1" wrap="square" lIns="110925" tIns="110925" rIns="110925" bIns="1109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>
            <a:spLocks noGrp="1"/>
          </p:cNvSpPr>
          <p:nvPr>
            <p:ph type="title" hasCustomPrompt="1"/>
          </p:nvPr>
        </p:nvSpPr>
        <p:spPr>
          <a:xfrm>
            <a:off x="392693" y="1393543"/>
            <a:ext cx="10734600" cy="2473200"/>
          </a:xfrm>
          <a:prstGeom prst="rect">
            <a:avLst/>
          </a:prstGeom>
        </p:spPr>
        <p:txBody>
          <a:bodyPr spcFirstLastPara="1" wrap="square" lIns="110925" tIns="110925" rIns="110925" bIns="1109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>
            <a:spLocks noGrp="1"/>
          </p:cNvSpPr>
          <p:nvPr>
            <p:ph type="body" idx="1"/>
          </p:nvPr>
        </p:nvSpPr>
        <p:spPr>
          <a:xfrm>
            <a:off x="392693" y="3971307"/>
            <a:ext cx="10734600" cy="1638900"/>
          </a:xfrm>
          <a:prstGeom prst="rect">
            <a:avLst/>
          </a:prstGeom>
        </p:spPr>
        <p:txBody>
          <a:bodyPr spcFirstLastPara="1" wrap="square" lIns="110925" tIns="110925" rIns="110925" bIns="110925" anchor="t" anchorCtr="0">
            <a:noAutofit/>
          </a:bodyPr>
          <a:lstStyle>
            <a:lvl1pPr marL="457200" lvl="0" indent="-361950" algn="ctr" rtl="0">
              <a:spcBef>
                <a:spcPts val="0"/>
              </a:spcBef>
              <a:spcAft>
                <a:spcPts val="0"/>
              </a:spcAft>
              <a:buSzPts val="2100"/>
              <a:buChar char="●"/>
              <a:defRPr/>
            </a:lvl1pPr>
            <a:lvl2pPr marL="914400" lvl="1" indent="-330200" algn="ctr" rtl="0">
              <a:spcBef>
                <a:spcPts val="19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19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19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19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19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19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19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1900"/>
              </a:spcBef>
              <a:spcAft>
                <a:spcPts val="19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92" name="Google Shape;92;p23"/>
          <p:cNvSpPr txBox="1">
            <a:spLocks noGrp="1"/>
          </p:cNvSpPr>
          <p:nvPr>
            <p:ph type="sldNum" idx="12"/>
          </p:nvPr>
        </p:nvSpPr>
        <p:spPr>
          <a:xfrm>
            <a:off x="10673963" y="5874919"/>
            <a:ext cx="691200" cy="495900"/>
          </a:xfrm>
          <a:prstGeom prst="rect">
            <a:avLst/>
          </a:prstGeom>
        </p:spPr>
        <p:txBody>
          <a:bodyPr spcFirstLastPara="1" wrap="square" lIns="110925" tIns="110925" rIns="110925" bIns="1109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10673963" y="5874919"/>
            <a:ext cx="691200" cy="495900"/>
          </a:xfrm>
          <a:prstGeom prst="rect">
            <a:avLst/>
          </a:prstGeom>
        </p:spPr>
        <p:txBody>
          <a:bodyPr spcFirstLastPara="1" wrap="square" lIns="110925" tIns="110925" rIns="110925" bIns="1109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6"/>
          <p:cNvSpPr txBox="1">
            <a:spLocks noGrp="1"/>
          </p:cNvSpPr>
          <p:nvPr>
            <p:ph type="ctrTitle"/>
          </p:nvPr>
        </p:nvSpPr>
        <p:spPr>
          <a:xfrm>
            <a:off x="392703" y="938047"/>
            <a:ext cx="10734600" cy="2586000"/>
          </a:xfrm>
          <a:prstGeom prst="rect">
            <a:avLst/>
          </a:prstGeom>
        </p:spPr>
        <p:txBody>
          <a:bodyPr spcFirstLastPara="1" wrap="square" lIns="110925" tIns="110925" rIns="110925" bIns="1109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9pPr>
          </a:lstStyle>
          <a:p>
            <a:endParaRPr/>
          </a:p>
        </p:txBody>
      </p:sp>
      <p:sp>
        <p:nvSpPr>
          <p:cNvPr id="101" name="Google Shape;101;p26"/>
          <p:cNvSpPr txBox="1">
            <a:spLocks noGrp="1"/>
          </p:cNvSpPr>
          <p:nvPr>
            <p:ph type="subTitle" idx="1"/>
          </p:nvPr>
        </p:nvSpPr>
        <p:spPr>
          <a:xfrm>
            <a:off x="392693" y="3570551"/>
            <a:ext cx="10734600" cy="998700"/>
          </a:xfrm>
          <a:prstGeom prst="rect">
            <a:avLst/>
          </a:prstGeom>
        </p:spPr>
        <p:txBody>
          <a:bodyPr spcFirstLastPara="1" wrap="square" lIns="110925" tIns="110925" rIns="110925" bIns="1109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9pPr>
          </a:lstStyle>
          <a:p>
            <a:endParaRPr/>
          </a:p>
        </p:txBody>
      </p:sp>
      <p:sp>
        <p:nvSpPr>
          <p:cNvPr id="102" name="Google Shape;102;p26"/>
          <p:cNvSpPr txBox="1">
            <a:spLocks noGrp="1"/>
          </p:cNvSpPr>
          <p:nvPr>
            <p:ph type="sldNum" idx="12"/>
          </p:nvPr>
        </p:nvSpPr>
        <p:spPr>
          <a:xfrm>
            <a:off x="10673963" y="5874919"/>
            <a:ext cx="691200" cy="495900"/>
          </a:xfrm>
          <a:prstGeom prst="rect">
            <a:avLst/>
          </a:prstGeom>
        </p:spPr>
        <p:txBody>
          <a:bodyPr spcFirstLastPara="1" wrap="square" lIns="110925" tIns="110925" rIns="110925" bIns="1109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7"/>
          <p:cNvSpPr txBox="1">
            <a:spLocks noGrp="1"/>
          </p:cNvSpPr>
          <p:nvPr>
            <p:ph type="title"/>
          </p:nvPr>
        </p:nvSpPr>
        <p:spPr>
          <a:xfrm>
            <a:off x="392693" y="2709732"/>
            <a:ext cx="10734600" cy="1060500"/>
          </a:xfrm>
          <a:prstGeom prst="rect">
            <a:avLst/>
          </a:prstGeom>
        </p:spPr>
        <p:txBody>
          <a:bodyPr spcFirstLastPara="1" wrap="square" lIns="110925" tIns="110925" rIns="110925" bIns="1109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9pPr>
          </a:lstStyle>
          <a:p>
            <a:endParaRPr/>
          </a:p>
        </p:txBody>
      </p:sp>
      <p:sp>
        <p:nvSpPr>
          <p:cNvPr id="105" name="Google Shape;105;p27"/>
          <p:cNvSpPr txBox="1">
            <a:spLocks noGrp="1"/>
          </p:cNvSpPr>
          <p:nvPr>
            <p:ph type="sldNum" idx="12"/>
          </p:nvPr>
        </p:nvSpPr>
        <p:spPr>
          <a:xfrm>
            <a:off x="10673963" y="5874919"/>
            <a:ext cx="691200" cy="495900"/>
          </a:xfrm>
          <a:prstGeom prst="rect">
            <a:avLst/>
          </a:prstGeom>
        </p:spPr>
        <p:txBody>
          <a:bodyPr spcFirstLastPara="1" wrap="square" lIns="110925" tIns="110925" rIns="110925" bIns="1109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8"/>
          <p:cNvSpPr txBox="1">
            <a:spLocks noGrp="1"/>
          </p:cNvSpPr>
          <p:nvPr>
            <p:ph type="title"/>
          </p:nvPr>
        </p:nvSpPr>
        <p:spPr>
          <a:xfrm>
            <a:off x="392693" y="560661"/>
            <a:ext cx="10734600" cy="721500"/>
          </a:xfrm>
          <a:prstGeom prst="rect">
            <a:avLst/>
          </a:prstGeom>
        </p:spPr>
        <p:txBody>
          <a:bodyPr spcFirstLastPara="1" wrap="square" lIns="110925" tIns="110925" rIns="110925" bIns="1109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8"/>
          <p:cNvSpPr txBox="1">
            <a:spLocks noGrp="1"/>
          </p:cNvSpPr>
          <p:nvPr>
            <p:ph type="body" idx="1"/>
          </p:nvPr>
        </p:nvSpPr>
        <p:spPr>
          <a:xfrm>
            <a:off x="392693" y="1451937"/>
            <a:ext cx="10734600" cy="4304100"/>
          </a:xfrm>
          <a:prstGeom prst="rect">
            <a:avLst/>
          </a:prstGeom>
        </p:spPr>
        <p:txBody>
          <a:bodyPr spcFirstLastPara="1" wrap="square" lIns="110925" tIns="110925" rIns="110925" bIns="110925" anchor="t" anchorCtr="0">
            <a:noAutofit/>
          </a:bodyPr>
          <a:lstStyle>
            <a:lvl1pPr marL="457200" lvl="0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marL="914400" lvl="1" indent="-336550" rtl="0">
              <a:spcBef>
                <a:spcPts val="1900"/>
              </a:spcBef>
              <a:spcAft>
                <a:spcPts val="0"/>
              </a:spcAft>
              <a:buSzPts val="1700"/>
              <a:buChar char="○"/>
              <a:defRPr/>
            </a:lvl2pPr>
            <a:lvl3pPr marL="1371600" lvl="2" indent="-336550" rtl="0">
              <a:spcBef>
                <a:spcPts val="1900"/>
              </a:spcBef>
              <a:spcAft>
                <a:spcPts val="0"/>
              </a:spcAft>
              <a:buSzPts val="1700"/>
              <a:buChar char="■"/>
              <a:defRPr/>
            </a:lvl3pPr>
            <a:lvl4pPr marL="1828800" lvl="3" indent="-336550" rtl="0">
              <a:spcBef>
                <a:spcPts val="1900"/>
              </a:spcBef>
              <a:spcAft>
                <a:spcPts val="0"/>
              </a:spcAft>
              <a:buSzPts val="1700"/>
              <a:buChar char="●"/>
              <a:defRPr/>
            </a:lvl4pPr>
            <a:lvl5pPr marL="2286000" lvl="4" indent="-336550" rtl="0">
              <a:spcBef>
                <a:spcPts val="1900"/>
              </a:spcBef>
              <a:spcAft>
                <a:spcPts val="0"/>
              </a:spcAft>
              <a:buSzPts val="1700"/>
              <a:buChar char="○"/>
              <a:defRPr/>
            </a:lvl5pPr>
            <a:lvl6pPr marL="2743200" lvl="5" indent="-336550" rtl="0">
              <a:spcBef>
                <a:spcPts val="1900"/>
              </a:spcBef>
              <a:spcAft>
                <a:spcPts val="0"/>
              </a:spcAft>
              <a:buSzPts val="1700"/>
              <a:buChar char="■"/>
              <a:defRPr/>
            </a:lvl6pPr>
            <a:lvl7pPr marL="3200400" lvl="6" indent="-336550" rtl="0">
              <a:spcBef>
                <a:spcPts val="1900"/>
              </a:spcBef>
              <a:spcAft>
                <a:spcPts val="0"/>
              </a:spcAft>
              <a:buSzPts val="1700"/>
              <a:buChar char="●"/>
              <a:defRPr/>
            </a:lvl7pPr>
            <a:lvl8pPr marL="3657600" lvl="7" indent="-336550" rtl="0">
              <a:spcBef>
                <a:spcPts val="1900"/>
              </a:spcBef>
              <a:spcAft>
                <a:spcPts val="0"/>
              </a:spcAft>
              <a:buSzPts val="1700"/>
              <a:buChar char="○"/>
              <a:defRPr/>
            </a:lvl8pPr>
            <a:lvl9pPr marL="4114800" lvl="8" indent="-336550" rtl="0">
              <a:spcBef>
                <a:spcPts val="1900"/>
              </a:spcBef>
              <a:spcAft>
                <a:spcPts val="1900"/>
              </a:spcAft>
              <a:buSzPts val="1700"/>
              <a:buChar char="■"/>
              <a:defRPr/>
            </a:lvl9pPr>
          </a:lstStyle>
          <a:p>
            <a:endParaRPr/>
          </a:p>
        </p:txBody>
      </p:sp>
      <p:sp>
        <p:nvSpPr>
          <p:cNvPr id="109" name="Google Shape;109;p28"/>
          <p:cNvSpPr txBox="1">
            <a:spLocks noGrp="1"/>
          </p:cNvSpPr>
          <p:nvPr>
            <p:ph type="sldNum" idx="12"/>
          </p:nvPr>
        </p:nvSpPr>
        <p:spPr>
          <a:xfrm>
            <a:off x="10673963" y="5874919"/>
            <a:ext cx="691200" cy="495900"/>
          </a:xfrm>
          <a:prstGeom prst="rect">
            <a:avLst/>
          </a:prstGeom>
        </p:spPr>
        <p:txBody>
          <a:bodyPr spcFirstLastPara="1" wrap="square" lIns="110925" tIns="110925" rIns="110925" bIns="1109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9"/>
          <p:cNvSpPr txBox="1">
            <a:spLocks noGrp="1"/>
          </p:cNvSpPr>
          <p:nvPr>
            <p:ph type="title"/>
          </p:nvPr>
        </p:nvSpPr>
        <p:spPr>
          <a:xfrm>
            <a:off x="392693" y="560661"/>
            <a:ext cx="10734600" cy="721500"/>
          </a:xfrm>
          <a:prstGeom prst="rect">
            <a:avLst/>
          </a:prstGeom>
        </p:spPr>
        <p:txBody>
          <a:bodyPr spcFirstLastPara="1" wrap="square" lIns="110925" tIns="110925" rIns="110925" bIns="1109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9"/>
          <p:cNvSpPr txBox="1">
            <a:spLocks noGrp="1"/>
          </p:cNvSpPr>
          <p:nvPr>
            <p:ph type="body" idx="1"/>
          </p:nvPr>
        </p:nvSpPr>
        <p:spPr>
          <a:xfrm>
            <a:off x="392693" y="1451937"/>
            <a:ext cx="5039100" cy="4304100"/>
          </a:xfrm>
          <a:prstGeom prst="rect">
            <a:avLst/>
          </a:prstGeom>
        </p:spPr>
        <p:txBody>
          <a:bodyPr spcFirstLastPara="1" wrap="square" lIns="110925" tIns="110925" rIns="110925" bIns="110925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23850" rtl="0">
              <a:spcBef>
                <a:spcPts val="19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 rtl="0">
              <a:spcBef>
                <a:spcPts val="19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 rtl="0">
              <a:spcBef>
                <a:spcPts val="19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rtl="0">
              <a:spcBef>
                <a:spcPts val="19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rtl="0">
              <a:spcBef>
                <a:spcPts val="19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rtl="0">
              <a:spcBef>
                <a:spcPts val="19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rtl="0">
              <a:spcBef>
                <a:spcPts val="19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rtl="0">
              <a:spcBef>
                <a:spcPts val="1900"/>
              </a:spcBef>
              <a:spcAft>
                <a:spcPts val="19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113" name="Google Shape;113;p29"/>
          <p:cNvSpPr txBox="1">
            <a:spLocks noGrp="1"/>
          </p:cNvSpPr>
          <p:nvPr>
            <p:ph type="body" idx="2"/>
          </p:nvPr>
        </p:nvSpPr>
        <p:spPr>
          <a:xfrm>
            <a:off x="6088063" y="1451937"/>
            <a:ext cx="5039100" cy="4304100"/>
          </a:xfrm>
          <a:prstGeom prst="rect">
            <a:avLst/>
          </a:prstGeom>
        </p:spPr>
        <p:txBody>
          <a:bodyPr spcFirstLastPara="1" wrap="square" lIns="110925" tIns="110925" rIns="110925" bIns="110925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23850" rtl="0">
              <a:spcBef>
                <a:spcPts val="19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 rtl="0">
              <a:spcBef>
                <a:spcPts val="19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 rtl="0">
              <a:spcBef>
                <a:spcPts val="19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rtl="0">
              <a:spcBef>
                <a:spcPts val="19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rtl="0">
              <a:spcBef>
                <a:spcPts val="19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rtl="0">
              <a:spcBef>
                <a:spcPts val="19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rtl="0">
              <a:spcBef>
                <a:spcPts val="19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rtl="0">
              <a:spcBef>
                <a:spcPts val="1900"/>
              </a:spcBef>
              <a:spcAft>
                <a:spcPts val="19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114" name="Google Shape;114;p29"/>
          <p:cNvSpPr txBox="1">
            <a:spLocks noGrp="1"/>
          </p:cNvSpPr>
          <p:nvPr>
            <p:ph type="sldNum" idx="12"/>
          </p:nvPr>
        </p:nvSpPr>
        <p:spPr>
          <a:xfrm>
            <a:off x="10673963" y="5874919"/>
            <a:ext cx="691200" cy="495900"/>
          </a:xfrm>
          <a:prstGeom prst="rect">
            <a:avLst/>
          </a:prstGeom>
        </p:spPr>
        <p:txBody>
          <a:bodyPr spcFirstLastPara="1" wrap="square" lIns="110925" tIns="110925" rIns="110925" bIns="1109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0"/>
          <p:cNvSpPr txBox="1">
            <a:spLocks noGrp="1"/>
          </p:cNvSpPr>
          <p:nvPr>
            <p:ph type="title"/>
          </p:nvPr>
        </p:nvSpPr>
        <p:spPr>
          <a:xfrm>
            <a:off x="392693" y="560661"/>
            <a:ext cx="10734600" cy="721500"/>
          </a:xfrm>
          <a:prstGeom prst="rect">
            <a:avLst/>
          </a:prstGeom>
        </p:spPr>
        <p:txBody>
          <a:bodyPr spcFirstLastPara="1" wrap="square" lIns="110925" tIns="110925" rIns="110925" bIns="1109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30"/>
          <p:cNvSpPr txBox="1">
            <a:spLocks noGrp="1"/>
          </p:cNvSpPr>
          <p:nvPr>
            <p:ph type="sldNum" idx="12"/>
          </p:nvPr>
        </p:nvSpPr>
        <p:spPr>
          <a:xfrm>
            <a:off x="10673963" y="5874919"/>
            <a:ext cx="691200" cy="495900"/>
          </a:xfrm>
          <a:prstGeom prst="rect">
            <a:avLst/>
          </a:prstGeom>
        </p:spPr>
        <p:txBody>
          <a:bodyPr spcFirstLastPara="1" wrap="square" lIns="110925" tIns="110925" rIns="110925" bIns="1109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1"/>
          <p:cNvSpPr txBox="1">
            <a:spLocks noGrp="1"/>
          </p:cNvSpPr>
          <p:nvPr>
            <p:ph type="title"/>
          </p:nvPr>
        </p:nvSpPr>
        <p:spPr>
          <a:xfrm>
            <a:off x="392693" y="699969"/>
            <a:ext cx="3537600" cy="952200"/>
          </a:xfrm>
          <a:prstGeom prst="rect">
            <a:avLst/>
          </a:prstGeom>
        </p:spPr>
        <p:txBody>
          <a:bodyPr spcFirstLastPara="1" wrap="square" lIns="110925" tIns="110925" rIns="110925" bIns="1109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2pPr>
            <a:lvl3pPr lvl="2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3pPr>
            <a:lvl4pPr lvl="3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4pPr>
            <a:lvl5pPr lvl="4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5pPr>
            <a:lvl6pPr lvl="5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6pPr>
            <a:lvl7pPr lvl="6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7pPr>
            <a:lvl8pPr lvl="7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8pPr>
            <a:lvl9pPr lvl="8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9pPr>
          </a:lstStyle>
          <a:p>
            <a:endParaRPr/>
          </a:p>
        </p:txBody>
      </p:sp>
      <p:sp>
        <p:nvSpPr>
          <p:cNvPr id="120" name="Google Shape;120;p31"/>
          <p:cNvSpPr txBox="1">
            <a:spLocks noGrp="1"/>
          </p:cNvSpPr>
          <p:nvPr>
            <p:ph type="body" idx="1"/>
          </p:nvPr>
        </p:nvSpPr>
        <p:spPr>
          <a:xfrm>
            <a:off x="392693" y="1750677"/>
            <a:ext cx="3537600" cy="4005600"/>
          </a:xfrm>
          <a:prstGeom prst="rect">
            <a:avLst/>
          </a:prstGeom>
        </p:spPr>
        <p:txBody>
          <a:bodyPr spcFirstLastPara="1" wrap="square" lIns="110925" tIns="110925" rIns="110925" bIns="110925" anchor="t" anchorCtr="0">
            <a:noAutofit/>
          </a:bodyPr>
          <a:lstStyle>
            <a:lvl1pPr marL="457200" lvl="0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23850" rtl="0">
              <a:spcBef>
                <a:spcPts val="19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 rtl="0">
              <a:spcBef>
                <a:spcPts val="19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 rtl="0">
              <a:spcBef>
                <a:spcPts val="19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rtl="0">
              <a:spcBef>
                <a:spcPts val="19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rtl="0">
              <a:spcBef>
                <a:spcPts val="19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rtl="0">
              <a:spcBef>
                <a:spcPts val="19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rtl="0">
              <a:spcBef>
                <a:spcPts val="19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rtl="0">
              <a:spcBef>
                <a:spcPts val="1900"/>
              </a:spcBef>
              <a:spcAft>
                <a:spcPts val="19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121" name="Google Shape;121;p31"/>
          <p:cNvSpPr txBox="1">
            <a:spLocks noGrp="1"/>
          </p:cNvSpPr>
          <p:nvPr>
            <p:ph type="sldNum" idx="12"/>
          </p:nvPr>
        </p:nvSpPr>
        <p:spPr>
          <a:xfrm>
            <a:off x="10673963" y="5874919"/>
            <a:ext cx="691200" cy="495900"/>
          </a:xfrm>
          <a:prstGeom prst="rect">
            <a:avLst/>
          </a:prstGeom>
        </p:spPr>
        <p:txBody>
          <a:bodyPr spcFirstLastPara="1" wrap="square" lIns="110925" tIns="110925" rIns="110925" bIns="1109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2"/>
          <p:cNvSpPr txBox="1">
            <a:spLocks noGrp="1"/>
          </p:cNvSpPr>
          <p:nvPr>
            <p:ph type="title"/>
          </p:nvPr>
        </p:nvSpPr>
        <p:spPr>
          <a:xfrm>
            <a:off x="617638" y="567118"/>
            <a:ext cx="8022300" cy="5153700"/>
          </a:xfrm>
          <a:prstGeom prst="rect">
            <a:avLst/>
          </a:prstGeom>
        </p:spPr>
        <p:txBody>
          <a:bodyPr spcFirstLastPara="1" wrap="square" lIns="110925" tIns="110925" rIns="110925" bIns="1109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1pPr>
            <a:lvl2pPr lvl="1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2pPr>
            <a:lvl3pPr lvl="2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3pPr>
            <a:lvl4pPr lvl="3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4pPr>
            <a:lvl5pPr lvl="4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5pPr>
            <a:lvl6pPr lvl="5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6pPr>
            <a:lvl7pPr lvl="6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7pPr>
            <a:lvl8pPr lvl="7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8pPr>
            <a:lvl9pPr lvl="8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9pPr>
          </a:lstStyle>
          <a:p>
            <a:endParaRPr/>
          </a:p>
        </p:txBody>
      </p:sp>
      <p:sp>
        <p:nvSpPr>
          <p:cNvPr id="124" name="Google Shape;124;p32"/>
          <p:cNvSpPr txBox="1">
            <a:spLocks noGrp="1"/>
          </p:cNvSpPr>
          <p:nvPr>
            <p:ph type="sldNum" idx="12"/>
          </p:nvPr>
        </p:nvSpPr>
        <p:spPr>
          <a:xfrm>
            <a:off x="10673963" y="5874919"/>
            <a:ext cx="691200" cy="495900"/>
          </a:xfrm>
          <a:prstGeom prst="rect">
            <a:avLst/>
          </a:prstGeom>
        </p:spPr>
        <p:txBody>
          <a:bodyPr spcFirstLastPara="1" wrap="square" lIns="110925" tIns="110925" rIns="110925" bIns="1109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92693" y="560661"/>
            <a:ext cx="10734600" cy="721500"/>
          </a:xfrm>
          <a:prstGeom prst="rect">
            <a:avLst/>
          </a:prstGeom>
        </p:spPr>
        <p:txBody>
          <a:bodyPr spcFirstLastPara="1" wrap="square" lIns="115175" tIns="115175" rIns="115175" bIns="11517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92693" y="1451937"/>
            <a:ext cx="10734600" cy="4304100"/>
          </a:xfrm>
          <a:prstGeom prst="rect">
            <a:avLst/>
          </a:prstGeom>
        </p:spPr>
        <p:txBody>
          <a:bodyPr spcFirstLastPara="1" wrap="square" lIns="115175" tIns="115175" rIns="115175" bIns="115175" anchor="t" anchorCtr="0">
            <a:noAutofit/>
          </a:bodyPr>
          <a:lstStyle>
            <a:lvl1pPr marL="457200" lvl="0" indent="-374650"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1pPr>
            <a:lvl2pPr marL="914400" lvl="1" indent="-342900">
              <a:spcBef>
                <a:spcPts val="20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>
              <a:spcBef>
                <a:spcPts val="20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>
              <a:spcBef>
                <a:spcPts val="20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20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20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20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20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2000"/>
              </a:spcBef>
              <a:spcAft>
                <a:spcPts val="20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0673963" y="5874919"/>
            <a:ext cx="691200" cy="495900"/>
          </a:xfrm>
          <a:prstGeom prst="rect">
            <a:avLst/>
          </a:prstGeom>
        </p:spPr>
        <p:txBody>
          <a:bodyPr spcFirstLastPara="1" wrap="square" lIns="115175" tIns="115175" rIns="115175" bIns="11517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3"/>
          <p:cNvSpPr/>
          <p:nvPr/>
        </p:nvSpPr>
        <p:spPr>
          <a:xfrm>
            <a:off x="5760000" y="-157"/>
            <a:ext cx="5760000" cy="64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10925" tIns="110925" rIns="110925" bIns="11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33"/>
          <p:cNvSpPr txBox="1">
            <a:spLocks noGrp="1"/>
          </p:cNvSpPr>
          <p:nvPr>
            <p:ph type="title"/>
          </p:nvPr>
        </p:nvSpPr>
        <p:spPr>
          <a:xfrm>
            <a:off x="334488" y="1553606"/>
            <a:ext cx="5096400" cy="1867500"/>
          </a:xfrm>
          <a:prstGeom prst="rect">
            <a:avLst/>
          </a:prstGeom>
        </p:spPr>
        <p:txBody>
          <a:bodyPr spcFirstLastPara="1" wrap="square" lIns="110925" tIns="110925" rIns="110925" bIns="1109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9pPr>
          </a:lstStyle>
          <a:p>
            <a:endParaRPr/>
          </a:p>
        </p:txBody>
      </p:sp>
      <p:sp>
        <p:nvSpPr>
          <p:cNvPr id="128" name="Google Shape;128;p33"/>
          <p:cNvSpPr txBox="1">
            <a:spLocks noGrp="1"/>
          </p:cNvSpPr>
          <p:nvPr>
            <p:ph type="subTitle" idx="1"/>
          </p:nvPr>
        </p:nvSpPr>
        <p:spPr>
          <a:xfrm>
            <a:off x="334488" y="3531433"/>
            <a:ext cx="5096400" cy="1555800"/>
          </a:xfrm>
          <a:prstGeom prst="rect">
            <a:avLst/>
          </a:prstGeom>
        </p:spPr>
        <p:txBody>
          <a:bodyPr spcFirstLastPara="1" wrap="square" lIns="110925" tIns="110925" rIns="110925" bIns="1109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9" name="Google Shape;129;p33"/>
          <p:cNvSpPr txBox="1">
            <a:spLocks noGrp="1"/>
          </p:cNvSpPr>
          <p:nvPr>
            <p:ph type="body" idx="2"/>
          </p:nvPr>
        </p:nvSpPr>
        <p:spPr>
          <a:xfrm>
            <a:off x="6222992" y="912220"/>
            <a:ext cx="4833900" cy="4655100"/>
          </a:xfrm>
          <a:prstGeom prst="rect">
            <a:avLst/>
          </a:prstGeom>
        </p:spPr>
        <p:txBody>
          <a:bodyPr spcFirstLastPara="1" wrap="square" lIns="110925" tIns="110925" rIns="110925" bIns="110925" anchor="ctr" anchorCtr="0">
            <a:noAutofit/>
          </a:bodyPr>
          <a:lstStyle>
            <a:lvl1pPr marL="457200" lvl="0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marL="914400" lvl="1" indent="-336550" rtl="0">
              <a:spcBef>
                <a:spcPts val="1900"/>
              </a:spcBef>
              <a:spcAft>
                <a:spcPts val="0"/>
              </a:spcAft>
              <a:buSzPts val="1700"/>
              <a:buChar char="○"/>
              <a:defRPr/>
            </a:lvl2pPr>
            <a:lvl3pPr marL="1371600" lvl="2" indent="-336550" rtl="0">
              <a:spcBef>
                <a:spcPts val="1900"/>
              </a:spcBef>
              <a:spcAft>
                <a:spcPts val="0"/>
              </a:spcAft>
              <a:buSzPts val="1700"/>
              <a:buChar char="■"/>
              <a:defRPr/>
            </a:lvl3pPr>
            <a:lvl4pPr marL="1828800" lvl="3" indent="-336550" rtl="0">
              <a:spcBef>
                <a:spcPts val="1900"/>
              </a:spcBef>
              <a:spcAft>
                <a:spcPts val="0"/>
              </a:spcAft>
              <a:buSzPts val="1700"/>
              <a:buChar char="●"/>
              <a:defRPr/>
            </a:lvl4pPr>
            <a:lvl5pPr marL="2286000" lvl="4" indent="-336550" rtl="0">
              <a:spcBef>
                <a:spcPts val="1900"/>
              </a:spcBef>
              <a:spcAft>
                <a:spcPts val="0"/>
              </a:spcAft>
              <a:buSzPts val="1700"/>
              <a:buChar char="○"/>
              <a:defRPr/>
            </a:lvl5pPr>
            <a:lvl6pPr marL="2743200" lvl="5" indent="-336550" rtl="0">
              <a:spcBef>
                <a:spcPts val="1900"/>
              </a:spcBef>
              <a:spcAft>
                <a:spcPts val="0"/>
              </a:spcAft>
              <a:buSzPts val="1700"/>
              <a:buChar char="■"/>
              <a:defRPr/>
            </a:lvl6pPr>
            <a:lvl7pPr marL="3200400" lvl="6" indent="-336550" rtl="0">
              <a:spcBef>
                <a:spcPts val="1900"/>
              </a:spcBef>
              <a:spcAft>
                <a:spcPts val="0"/>
              </a:spcAft>
              <a:buSzPts val="1700"/>
              <a:buChar char="●"/>
              <a:defRPr/>
            </a:lvl7pPr>
            <a:lvl8pPr marL="3657600" lvl="7" indent="-336550" rtl="0">
              <a:spcBef>
                <a:spcPts val="1900"/>
              </a:spcBef>
              <a:spcAft>
                <a:spcPts val="0"/>
              </a:spcAft>
              <a:buSzPts val="1700"/>
              <a:buChar char="○"/>
              <a:defRPr/>
            </a:lvl8pPr>
            <a:lvl9pPr marL="4114800" lvl="8" indent="-336550" rtl="0">
              <a:spcBef>
                <a:spcPts val="1900"/>
              </a:spcBef>
              <a:spcAft>
                <a:spcPts val="1900"/>
              </a:spcAft>
              <a:buSzPts val="1700"/>
              <a:buChar char="■"/>
              <a:defRPr/>
            </a:lvl9pPr>
          </a:lstStyle>
          <a:p>
            <a:endParaRPr/>
          </a:p>
        </p:txBody>
      </p:sp>
      <p:sp>
        <p:nvSpPr>
          <p:cNvPr id="130" name="Google Shape;130;p33"/>
          <p:cNvSpPr txBox="1">
            <a:spLocks noGrp="1"/>
          </p:cNvSpPr>
          <p:nvPr>
            <p:ph type="sldNum" idx="12"/>
          </p:nvPr>
        </p:nvSpPr>
        <p:spPr>
          <a:xfrm>
            <a:off x="10673963" y="5874919"/>
            <a:ext cx="691200" cy="495900"/>
          </a:xfrm>
          <a:prstGeom prst="rect">
            <a:avLst/>
          </a:prstGeom>
        </p:spPr>
        <p:txBody>
          <a:bodyPr spcFirstLastPara="1" wrap="square" lIns="110925" tIns="110925" rIns="110925" bIns="1109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4"/>
          <p:cNvSpPr txBox="1">
            <a:spLocks noGrp="1"/>
          </p:cNvSpPr>
          <p:nvPr>
            <p:ph type="body" idx="1"/>
          </p:nvPr>
        </p:nvSpPr>
        <p:spPr>
          <a:xfrm>
            <a:off x="392693" y="5329858"/>
            <a:ext cx="7557600" cy="762300"/>
          </a:xfrm>
          <a:prstGeom prst="rect">
            <a:avLst/>
          </a:prstGeom>
        </p:spPr>
        <p:txBody>
          <a:bodyPr spcFirstLastPara="1" wrap="square" lIns="110925" tIns="110925" rIns="110925" bIns="1109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</a:lstStyle>
          <a:p>
            <a:endParaRPr/>
          </a:p>
        </p:txBody>
      </p:sp>
      <p:sp>
        <p:nvSpPr>
          <p:cNvPr id="133" name="Google Shape;133;p34"/>
          <p:cNvSpPr txBox="1">
            <a:spLocks noGrp="1"/>
          </p:cNvSpPr>
          <p:nvPr>
            <p:ph type="sldNum" idx="12"/>
          </p:nvPr>
        </p:nvSpPr>
        <p:spPr>
          <a:xfrm>
            <a:off x="10673963" y="5874919"/>
            <a:ext cx="691200" cy="495900"/>
          </a:xfrm>
          <a:prstGeom prst="rect">
            <a:avLst/>
          </a:prstGeom>
        </p:spPr>
        <p:txBody>
          <a:bodyPr spcFirstLastPara="1" wrap="square" lIns="110925" tIns="110925" rIns="110925" bIns="1109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5"/>
          <p:cNvSpPr txBox="1">
            <a:spLocks noGrp="1"/>
          </p:cNvSpPr>
          <p:nvPr>
            <p:ph type="title" hasCustomPrompt="1"/>
          </p:nvPr>
        </p:nvSpPr>
        <p:spPr>
          <a:xfrm>
            <a:off x="392693" y="1393543"/>
            <a:ext cx="10734600" cy="2473500"/>
          </a:xfrm>
          <a:prstGeom prst="rect">
            <a:avLst/>
          </a:prstGeom>
        </p:spPr>
        <p:txBody>
          <a:bodyPr spcFirstLastPara="1" wrap="square" lIns="110925" tIns="110925" rIns="110925" bIns="1109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9pPr>
          </a:lstStyle>
          <a:p>
            <a:r>
              <a:t>xx%</a:t>
            </a:r>
          </a:p>
        </p:txBody>
      </p:sp>
      <p:sp>
        <p:nvSpPr>
          <p:cNvPr id="136" name="Google Shape;136;p35"/>
          <p:cNvSpPr txBox="1">
            <a:spLocks noGrp="1"/>
          </p:cNvSpPr>
          <p:nvPr>
            <p:ph type="body" idx="1"/>
          </p:nvPr>
        </p:nvSpPr>
        <p:spPr>
          <a:xfrm>
            <a:off x="392693" y="3971307"/>
            <a:ext cx="10734600" cy="1638900"/>
          </a:xfrm>
          <a:prstGeom prst="rect">
            <a:avLst/>
          </a:prstGeom>
        </p:spPr>
        <p:txBody>
          <a:bodyPr spcFirstLastPara="1" wrap="square" lIns="110925" tIns="110925" rIns="110925" bIns="110925" anchor="t" anchorCtr="0">
            <a:noAutofit/>
          </a:bodyPr>
          <a:lstStyle>
            <a:lvl1pPr marL="457200" lvl="0" indent="-368300" algn="ctr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marL="914400" lvl="1" indent="-336550" algn="ctr" rtl="0">
              <a:spcBef>
                <a:spcPts val="1900"/>
              </a:spcBef>
              <a:spcAft>
                <a:spcPts val="0"/>
              </a:spcAft>
              <a:buSzPts val="1700"/>
              <a:buChar char="○"/>
              <a:defRPr/>
            </a:lvl2pPr>
            <a:lvl3pPr marL="1371600" lvl="2" indent="-336550" algn="ctr" rtl="0">
              <a:spcBef>
                <a:spcPts val="1900"/>
              </a:spcBef>
              <a:spcAft>
                <a:spcPts val="0"/>
              </a:spcAft>
              <a:buSzPts val="1700"/>
              <a:buChar char="■"/>
              <a:defRPr/>
            </a:lvl3pPr>
            <a:lvl4pPr marL="1828800" lvl="3" indent="-336550" algn="ctr" rtl="0">
              <a:spcBef>
                <a:spcPts val="1900"/>
              </a:spcBef>
              <a:spcAft>
                <a:spcPts val="0"/>
              </a:spcAft>
              <a:buSzPts val="1700"/>
              <a:buChar char="●"/>
              <a:defRPr/>
            </a:lvl4pPr>
            <a:lvl5pPr marL="2286000" lvl="4" indent="-336550" algn="ctr" rtl="0">
              <a:spcBef>
                <a:spcPts val="1900"/>
              </a:spcBef>
              <a:spcAft>
                <a:spcPts val="0"/>
              </a:spcAft>
              <a:buSzPts val="1700"/>
              <a:buChar char="○"/>
              <a:defRPr/>
            </a:lvl5pPr>
            <a:lvl6pPr marL="2743200" lvl="5" indent="-336550" algn="ctr" rtl="0">
              <a:spcBef>
                <a:spcPts val="1900"/>
              </a:spcBef>
              <a:spcAft>
                <a:spcPts val="0"/>
              </a:spcAft>
              <a:buSzPts val="1700"/>
              <a:buChar char="■"/>
              <a:defRPr/>
            </a:lvl6pPr>
            <a:lvl7pPr marL="3200400" lvl="6" indent="-336550" algn="ctr" rtl="0">
              <a:spcBef>
                <a:spcPts val="1900"/>
              </a:spcBef>
              <a:spcAft>
                <a:spcPts val="0"/>
              </a:spcAft>
              <a:buSzPts val="1700"/>
              <a:buChar char="●"/>
              <a:defRPr/>
            </a:lvl7pPr>
            <a:lvl8pPr marL="3657600" lvl="7" indent="-336550" algn="ctr" rtl="0">
              <a:spcBef>
                <a:spcPts val="1900"/>
              </a:spcBef>
              <a:spcAft>
                <a:spcPts val="0"/>
              </a:spcAft>
              <a:buSzPts val="1700"/>
              <a:buChar char="○"/>
              <a:defRPr/>
            </a:lvl8pPr>
            <a:lvl9pPr marL="4114800" lvl="8" indent="-336550" algn="ctr" rtl="0">
              <a:spcBef>
                <a:spcPts val="1900"/>
              </a:spcBef>
              <a:spcAft>
                <a:spcPts val="1900"/>
              </a:spcAft>
              <a:buSzPts val="1700"/>
              <a:buChar char="■"/>
              <a:defRPr/>
            </a:lvl9pPr>
          </a:lstStyle>
          <a:p>
            <a:endParaRPr/>
          </a:p>
        </p:txBody>
      </p:sp>
      <p:sp>
        <p:nvSpPr>
          <p:cNvPr id="137" name="Google Shape;137;p35"/>
          <p:cNvSpPr txBox="1">
            <a:spLocks noGrp="1"/>
          </p:cNvSpPr>
          <p:nvPr>
            <p:ph type="sldNum" idx="12"/>
          </p:nvPr>
        </p:nvSpPr>
        <p:spPr>
          <a:xfrm>
            <a:off x="10673963" y="5874919"/>
            <a:ext cx="691200" cy="495900"/>
          </a:xfrm>
          <a:prstGeom prst="rect">
            <a:avLst/>
          </a:prstGeom>
        </p:spPr>
        <p:txBody>
          <a:bodyPr spcFirstLastPara="1" wrap="square" lIns="110925" tIns="110925" rIns="110925" bIns="1109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6"/>
          <p:cNvSpPr txBox="1">
            <a:spLocks noGrp="1"/>
          </p:cNvSpPr>
          <p:nvPr>
            <p:ph type="sldNum" idx="12"/>
          </p:nvPr>
        </p:nvSpPr>
        <p:spPr>
          <a:xfrm>
            <a:off x="10673963" y="5874919"/>
            <a:ext cx="691200" cy="495900"/>
          </a:xfrm>
          <a:prstGeom prst="rect">
            <a:avLst/>
          </a:prstGeom>
        </p:spPr>
        <p:txBody>
          <a:bodyPr spcFirstLastPara="1" wrap="square" lIns="110925" tIns="110925" rIns="110925" bIns="1109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92693" y="560661"/>
            <a:ext cx="10734600" cy="721500"/>
          </a:xfrm>
          <a:prstGeom prst="rect">
            <a:avLst/>
          </a:prstGeom>
        </p:spPr>
        <p:txBody>
          <a:bodyPr spcFirstLastPara="1" wrap="square" lIns="115175" tIns="115175" rIns="115175" bIns="11517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92693" y="1451937"/>
            <a:ext cx="5039100" cy="4304100"/>
          </a:xfrm>
          <a:prstGeom prst="rect">
            <a:avLst/>
          </a:prstGeom>
        </p:spPr>
        <p:txBody>
          <a:bodyPr spcFirstLastPara="1" wrap="square" lIns="115175" tIns="115175" rIns="115175" bIns="11517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marL="914400" lvl="1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>
              <a:spcBef>
                <a:spcPts val="20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>
              <a:spcBef>
                <a:spcPts val="20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>
              <a:spcBef>
                <a:spcPts val="20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>
              <a:spcBef>
                <a:spcPts val="20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>
              <a:spcBef>
                <a:spcPts val="2000"/>
              </a:spcBef>
              <a:spcAft>
                <a:spcPts val="20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088063" y="1451937"/>
            <a:ext cx="5039100" cy="4304100"/>
          </a:xfrm>
          <a:prstGeom prst="rect">
            <a:avLst/>
          </a:prstGeom>
        </p:spPr>
        <p:txBody>
          <a:bodyPr spcFirstLastPara="1" wrap="square" lIns="115175" tIns="115175" rIns="115175" bIns="11517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marL="914400" lvl="1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>
              <a:spcBef>
                <a:spcPts val="20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>
              <a:spcBef>
                <a:spcPts val="20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>
              <a:spcBef>
                <a:spcPts val="20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>
              <a:spcBef>
                <a:spcPts val="20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>
              <a:spcBef>
                <a:spcPts val="2000"/>
              </a:spcBef>
              <a:spcAft>
                <a:spcPts val="20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0673963" y="5874919"/>
            <a:ext cx="691200" cy="495900"/>
          </a:xfrm>
          <a:prstGeom prst="rect">
            <a:avLst/>
          </a:prstGeom>
        </p:spPr>
        <p:txBody>
          <a:bodyPr spcFirstLastPara="1" wrap="square" lIns="115175" tIns="115175" rIns="115175" bIns="11517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92693" y="560661"/>
            <a:ext cx="10734600" cy="721500"/>
          </a:xfrm>
          <a:prstGeom prst="rect">
            <a:avLst/>
          </a:prstGeom>
        </p:spPr>
        <p:txBody>
          <a:bodyPr spcFirstLastPara="1" wrap="square" lIns="115175" tIns="115175" rIns="115175" bIns="11517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0673963" y="5874919"/>
            <a:ext cx="691200" cy="495900"/>
          </a:xfrm>
          <a:prstGeom prst="rect">
            <a:avLst/>
          </a:prstGeom>
        </p:spPr>
        <p:txBody>
          <a:bodyPr spcFirstLastPara="1" wrap="square" lIns="115175" tIns="115175" rIns="115175" bIns="11517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92693" y="699969"/>
            <a:ext cx="3537600" cy="952200"/>
          </a:xfrm>
          <a:prstGeom prst="rect">
            <a:avLst/>
          </a:prstGeom>
        </p:spPr>
        <p:txBody>
          <a:bodyPr spcFirstLastPara="1" wrap="square" lIns="115175" tIns="115175" rIns="115175" bIns="11517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92693" y="1750677"/>
            <a:ext cx="3537600" cy="4005600"/>
          </a:xfrm>
          <a:prstGeom prst="rect">
            <a:avLst/>
          </a:prstGeom>
        </p:spPr>
        <p:txBody>
          <a:bodyPr spcFirstLastPara="1" wrap="square" lIns="115175" tIns="115175" rIns="115175" bIns="115175" anchor="t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>
              <a:spcBef>
                <a:spcPts val="20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>
              <a:spcBef>
                <a:spcPts val="20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>
              <a:spcBef>
                <a:spcPts val="20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>
              <a:spcBef>
                <a:spcPts val="20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>
              <a:spcBef>
                <a:spcPts val="2000"/>
              </a:spcBef>
              <a:spcAft>
                <a:spcPts val="20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0673963" y="5874919"/>
            <a:ext cx="691200" cy="495900"/>
          </a:xfrm>
          <a:prstGeom prst="rect">
            <a:avLst/>
          </a:prstGeom>
        </p:spPr>
        <p:txBody>
          <a:bodyPr spcFirstLastPara="1" wrap="square" lIns="115175" tIns="115175" rIns="115175" bIns="11517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17638" y="567118"/>
            <a:ext cx="8022300" cy="5153700"/>
          </a:xfrm>
          <a:prstGeom prst="rect">
            <a:avLst/>
          </a:prstGeom>
        </p:spPr>
        <p:txBody>
          <a:bodyPr spcFirstLastPara="1" wrap="square" lIns="115175" tIns="115175" rIns="115175" bIns="11517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0673963" y="5874919"/>
            <a:ext cx="691200" cy="495900"/>
          </a:xfrm>
          <a:prstGeom prst="rect">
            <a:avLst/>
          </a:prstGeom>
        </p:spPr>
        <p:txBody>
          <a:bodyPr spcFirstLastPara="1" wrap="square" lIns="115175" tIns="115175" rIns="115175" bIns="11517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5760000" y="-157"/>
            <a:ext cx="5760000" cy="64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15175" tIns="115175" rIns="115175" bIns="1151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34488" y="1553606"/>
            <a:ext cx="5096400" cy="1867500"/>
          </a:xfrm>
          <a:prstGeom prst="rect">
            <a:avLst/>
          </a:prstGeom>
        </p:spPr>
        <p:txBody>
          <a:bodyPr spcFirstLastPara="1" wrap="square" lIns="115175" tIns="115175" rIns="115175" bIns="11517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1pPr>
            <a:lvl2pPr lvl="1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2pPr>
            <a:lvl3pPr lvl="2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3pPr>
            <a:lvl4pPr lvl="3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4pPr>
            <a:lvl5pPr lvl="4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5pPr>
            <a:lvl6pPr lvl="5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6pPr>
            <a:lvl7pPr lvl="6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7pPr>
            <a:lvl8pPr lvl="7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8pPr>
            <a:lvl9pPr lvl="8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34488" y="3531433"/>
            <a:ext cx="5096400" cy="1556100"/>
          </a:xfrm>
          <a:prstGeom prst="rect">
            <a:avLst/>
          </a:prstGeom>
        </p:spPr>
        <p:txBody>
          <a:bodyPr spcFirstLastPara="1" wrap="square" lIns="115175" tIns="115175" rIns="115175" bIns="11517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222992" y="912220"/>
            <a:ext cx="4833900" cy="4655100"/>
          </a:xfrm>
          <a:prstGeom prst="rect">
            <a:avLst/>
          </a:prstGeom>
        </p:spPr>
        <p:txBody>
          <a:bodyPr spcFirstLastPara="1" wrap="square" lIns="115175" tIns="115175" rIns="115175" bIns="115175" anchor="ctr" anchorCtr="0">
            <a:noAutofit/>
          </a:bodyPr>
          <a:lstStyle>
            <a:lvl1pPr marL="457200" lvl="0" indent="-374650"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1pPr>
            <a:lvl2pPr marL="914400" lvl="1" indent="-342900">
              <a:spcBef>
                <a:spcPts val="20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>
              <a:spcBef>
                <a:spcPts val="20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>
              <a:spcBef>
                <a:spcPts val="20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20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20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20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20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2000"/>
              </a:spcBef>
              <a:spcAft>
                <a:spcPts val="20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0673963" y="5874919"/>
            <a:ext cx="691200" cy="495900"/>
          </a:xfrm>
          <a:prstGeom prst="rect">
            <a:avLst/>
          </a:prstGeom>
        </p:spPr>
        <p:txBody>
          <a:bodyPr spcFirstLastPara="1" wrap="square" lIns="115175" tIns="115175" rIns="115175" bIns="11517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92693" y="5329858"/>
            <a:ext cx="7557600" cy="762300"/>
          </a:xfrm>
          <a:prstGeom prst="rect">
            <a:avLst/>
          </a:prstGeom>
        </p:spPr>
        <p:txBody>
          <a:bodyPr spcFirstLastPara="1" wrap="square" lIns="115175" tIns="115175" rIns="115175" bIns="11517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0673963" y="5874919"/>
            <a:ext cx="691200" cy="495900"/>
          </a:xfrm>
          <a:prstGeom prst="rect">
            <a:avLst/>
          </a:prstGeom>
        </p:spPr>
        <p:txBody>
          <a:bodyPr spcFirstLastPara="1" wrap="square" lIns="115175" tIns="115175" rIns="115175" bIns="11517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92693" y="560661"/>
            <a:ext cx="10734600" cy="7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5175" tIns="115175" rIns="115175" bIns="11517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92693" y="1451937"/>
            <a:ext cx="10734600" cy="43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5175" tIns="115175" rIns="115175" bIns="115175" anchor="t" anchorCtr="0">
            <a:noAutofit/>
          </a:bodyPr>
          <a:lstStyle>
            <a:lvl1pPr marL="457200" lvl="0" indent="-3746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Char char="●"/>
              <a:defRPr sz="2300">
                <a:solidFill>
                  <a:schemeClr val="dk2"/>
                </a:solidFill>
              </a:defRPr>
            </a:lvl1pPr>
            <a:lvl2pPr marL="914400" lvl="1" indent="-3429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1800">
                <a:solidFill>
                  <a:schemeClr val="dk2"/>
                </a:solidFill>
              </a:defRPr>
            </a:lvl2pPr>
            <a:lvl3pPr marL="1371600" lvl="2" indent="-3429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1800">
                <a:solidFill>
                  <a:schemeClr val="dk2"/>
                </a:solidFill>
              </a:defRPr>
            </a:lvl3pPr>
            <a:lvl4pPr marL="1828800" lvl="3" indent="-3429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4pPr>
            <a:lvl5pPr marL="2286000" lvl="4" indent="-3429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1800">
                <a:solidFill>
                  <a:schemeClr val="dk2"/>
                </a:solidFill>
              </a:defRPr>
            </a:lvl5pPr>
            <a:lvl6pPr marL="2743200" lvl="5" indent="-3429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1800">
                <a:solidFill>
                  <a:schemeClr val="dk2"/>
                </a:solidFill>
              </a:defRPr>
            </a:lvl6pPr>
            <a:lvl7pPr marL="3200400" lvl="6" indent="-3429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7pPr>
            <a:lvl8pPr marL="3657600" lvl="7" indent="-3429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1800">
                <a:solidFill>
                  <a:schemeClr val="dk2"/>
                </a:solidFill>
              </a:defRPr>
            </a:lvl8pPr>
            <a:lvl9pPr marL="4114800" lvl="8" indent="-342900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Clr>
                <a:schemeClr val="dk2"/>
              </a:buClr>
              <a:buSzPts val="1800"/>
              <a:buChar char="■"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0673963" y="5874919"/>
            <a:ext cx="691200" cy="4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5175" tIns="115175" rIns="115175" bIns="115175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92693" y="560661"/>
            <a:ext cx="10734600" cy="7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925" tIns="110925" rIns="110925" bIns="1109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92693" y="1451937"/>
            <a:ext cx="10734600" cy="43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925" tIns="110925" rIns="110925" bIns="110925" anchor="t" anchorCtr="0">
            <a:noAutofit/>
          </a:bodyPr>
          <a:lstStyle>
            <a:lvl1pPr marL="457200" lvl="0" indent="-3619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Char char="●"/>
              <a:defRPr sz="2100">
                <a:solidFill>
                  <a:schemeClr val="dk2"/>
                </a:solidFill>
              </a:defRPr>
            </a:lvl1pPr>
            <a:lvl2pPr marL="914400" lvl="1" indent="-330200" rtl="0">
              <a:lnSpc>
                <a:spcPct val="115000"/>
              </a:lnSpc>
              <a:spcBef>
                <a:spcPts val="19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1600">
                <a:solidFill>
                  <a:schemeClr val="dk2"/>
                </a:solidFill>
              </a:defRPr>
            </a:lvl2pPr>
            <a:lvl3pPr marL="1371600" lvl="2" indent="-330200" rtl="0">
              <a:lnSpc>
                <a:spcPct val="115000"/>
              </a:lnSpc>
              <a:spcBef>
                <a:spcPts val="19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>
                <a:solidFill>
                  <a:schemeClr val="dk2"/>
                </a:solidFill>
              </a:defRPr>
            </a:lvl3pPr>
            <a:lvl4pPr marL="1828800" lvl="3" indent="-330200" rtl="0">
              <a:lnSpc>
                <a:spcPct val="115000"/>
              </a:lnSpc>
              <a:spcBef>
                <a:spcPts val="190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4pPr>
            <a:lvl5pPr marL="2286000" lvl="4" indent="-330200" rtl="0">
              <a:lnSpc>
                <a:spcPct val="115000"/>
              </a:lnSpc>
              <a:spcBef>
                <a:spcPts val="19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1600">
                <a:solidFill>
                  <a:schemeClr val="dk2"/>
                </a:solidFill>
              </a:defRPr>
            </a:lvl5pPr>
            <a:lvl6pPr marL="2743200" lvl="5" indent="-330200" rtl="0">
              <a:lnSpc>
                <a:spcPct val="115000"/>
              </a:lnSpc>
              <a:spcBef>
                <a:spcPts val="19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>
                <a:solidFill>
                  <a:schemeClr val="dk2"/>
                </a:solidFill>
              </a:defRPr>
            </a:lvl6pPr>
            <a:lvl7pPr marL="3200400" lvl="6" indent="-330200" rtl="0">
              <a:lnSpc>
                <a:spcPct val="115000"/>
              </a:lnSpc>
              <a:spcBef>
                <a:spcPts val="190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7pPr>
            <a:lvl8pPr marL="3657600" lvl="7" indent="-330200" rtl="0">
              <a:lnSpc>
                <a:spcPct val="115000"/>
              </a:lnSpc>
              <a:spcBef>
                <a:spcPts val="19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1600">
                <a:solidFill>
                  <a:schemeClr val="dk2"/>
                </a:solidFill>
              </a:defRPr>
            </a:lvl8pPr>
            <a:lvl9pPr marL="4114800" lvl="8" indent="-330200" rtl="0">
              <a:lnSpc>
                <a:spcPct val="115000"/>
              </a:lnSpc>
              <a:spcBef>
                <a:spcPts val="1900"/>
              </a:spcBef>
              <a:spcAft>
                <a:spcPts val="1900"/>
              </a:spcAft>
              <a:buClr>
                <a:schemeClr val="dk2"/>
              </a:buClr>
              <a:buSzPts val="1600"/>
              <a:buChar char="■"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10673963" y="5874919"/>
            <a:ext cx="691200" cy="4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925" tIns="110925" rIns="110925" bIns="110925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5"/>
          <p:cNvSpPr txBox="1">
            <a:spLocks noGrp="1"/>
          </p:cNvSpPr>
          <p:nvPr>
            <p:ph type="title"/>
          </p:nvPr>
        </p:nvSpPr>
        <p:spPr>
          <a:xfrm>
            <a:off x="392693" y="560661"/>
            <a:ext cx="10734600" cy="7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925" tIns="110925" rIns="110925" bIns="1109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25"/>
          <p:cNvSpPr txBox="1">
            <a:spLocks noGrp="1"/>
          </p:cNvSpPr>
          <p:nvPr>
            <p:ph type="body" idx="1"/>
          </p:nvPr>
        </p:nvSpPr>
        <p:spPr>
          <a:xfrm>
            <a:off x="392693" y="1451937"/>
            <a:ext cx="10734600" cy="43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925" tIns="110925" rIns="110925" bIns="110925" anchor="t" anchorCtr="0">
            <a:noAutofit/>
          </a:bodyPr>
          <a:lstStyle>
            <a:lvl1pPr marL="457200" lvl="0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Char char="●"/>
              <a:defRPr sz="2200">
                <a:solidFill>
                  <a:schemeClr val="dk2"/>
                </a:solidFill>
              </a:defRPr>
            </a:lvl1pPr>
            <a:lvl2pPr marL="914400" lvl="1" indent="-336550" rtl="0">
              <a:lnSpc>
                <a:spcPct val="115000"/>
              </a:lnSpc>
              <a:spcBef>
                <a:spcPts val="1900"/>
              </a:spcBef>
              <a:spcAft>
                <a:spcPts val="0"/>
              </a:spcAft>
              <a:buClr>
                <a:schemeClr val="dk2"/>
              </a:buClr>
              <a:buSzPts val="1700"/>
              <a:buChar char="○"/>
              <a:defRPr sz="1700">
                <a:solidFill>
                  <a:schemeClr val="dk2"/>
                </a:solidFill>
              </a:defRPr>
            </a:lvl2pPr>
            <a:lvl3pPr marL="1371600" lvl="2" indent="-336550" rtl="0">
              <a:lnSpc>
                <a:spcPct val="115000"/>
              </a:lnSpc>
              <a:spcBef>
                <a:spcPts val="1900"/>
              </a:spcBef>
              <a:spcAft>
                <a:spcPts val="0"/>
              </a:spcAft>
              <a:buClr>
                <a:schemeClr val="dk2"/>
              </a:buClr>
              <a:buSzPts val="1700"/>
              <a:buChar char="■"/>
              <a:defRPr sz="1700">
                <a:solidFill>
                  <a:schemeClr val="dk2"/>
                </a:solidFill>
              </a:defRPr>
            </a:lvl3pPr>
            <a:lvl4pPr marL="1828800" lvl="3" indent="-336550" rtl="0">
              <a:lnSpc>
                <a:spcPct val="115000"/>
              </a:lnSpc>
              <a:spcBef>
                <a:spcPts val="1900"/>
              </a:spcBef>
              <a:spcAft>
                <a:spcPts val="0"/>
              </a:spcAft>
              <a:buClr>
                <a:schemeClr val="dk2"/>
              </a:buClr>
              <a:buSzPts val="1700"/>
              <a:buChar char="●"/>
              <a:defRPr sz="1700">
                <a:solidFill>
                  <a:schemeClr val="dk2"/>
                </a:solidFill>
              </a:defRPr>
            </a:lvl4pPr>
            <a:lvl5pPr marL="2286000" lvl="4" indent="-336550" rtl="0">
              <a:lnSpc>
                <a:spcPct val="115000"/>
              </a:lnSpc>
              <a:spcBef>
                <a:spcPts val="1900"/>
              </a:spcBef>
              <a:spcAft>
                <a:spcPts val="0"/>
              </a:spcAft>
              <a:buClr>
                <a:schemeClr val="dk2"/>
              </a:buClr>
              <a:buSzPts val="1700"/>
              <a:buChar char="○"/>
              <a:defRPr sz="1700">
                <a:solidFill>
                  <a:schemeClr val="dk2"/>
                </a:solidFill>
              </a:defRPr>
            </a:lvl5pPr>
            <a:lvl6pPr marL="2743200" lvl="5" indent="-336550" rtl="0">
              <a:lnSpc>
                <a:spcPct val="115000"/>
              </a:lnSpc>
              <a:spcBef>
                <a:spcPts val="1900"/>
              </a:spcBef>
              <a:spcAft>
                <a:spcPts val="0"/>
              </a:spcAft>
              <a:buClr>
                <a:schemeClr val="dk2"/>
              </a:buClr>
              <a:buSzPts val="1700"/>
              <a:buChar char="■"/>
              <a:defRPr sz="1700">
                <a:solidFill>
                  <a:schemeClr val="dk2"/>
                </a:solidFill>
              </a:defRPr>
            </a:lvl6pPr>
            <a:lvl7pPr marL="3200400" lvl="6" indent="-336550" rtl="0">
              <a:lnSpc>
                <a:spcPct val="115000"/>
              </a:lnSpc>
              <a:spcBef>
                <a:spcPts val="1900"/>
              </a:spcBef>
              <a:spcAft>
                <a:spcPts val="0"/>
              </a:spcAft>
              <a:buClr>
                <a:schemeClr val="dk2"/>
              </a:buClr>
              <a:buSzPts val="1700"/>
              <a:buChar char="●"/>
              <a:defRPr sz="1700">
                <a:solidFill>
                  <a:schemeClr val="dk2"/>
                </a:solidFill>
              </a:defRPr>
            </a:lvl7pPr>
            <a:lvl8pPr marL="3657600" lvl="7" indent="-336550" rtl="0">
              <a:lnSpc>
                <a:spcPct val="115000"/>
              </a:lnSpc>
              <a:spcBef>
                <a:spcPts val="1900"/>
              </a:spcBef>
              <a:spcAft>
                <a:spcPts val="0"/>
              </a:spcAft>
              <a:buClr>
                <a:schemeClr val="dk2"/>
              </a:buClr>
              <a:buSzPts val="1700"/>
              <a:buChar char="○"/>
              <a:defRPr sz="1700">
                <a:solidFill>
                  <a:schemeClr val="dk2"/>
                </a:solidFill>
              </a:defRPr>
            </a:lvl8pPr>
            <a:lvl9pPr marL="4114800" lvl="8" indent="-336550" rtl="0">
              <a:lnSpc>
                <a:spcPct val="115000"/>
              </a:lnSpc>
              <a:spcBef>
                <a:spcPts val="1900"/>
              </a:spcBef>
              <a:spcAft>
                <a:spcPts val="1900"/>
              </a:spcAft>
              <a:buClr>
                <a:schemeClr val="dk2"/>
              </a:buClr>
              <a:buSzPts val="1700"/>
              <a:buChar char="■"/>
              <a:defRPr sz="17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5"/>
          <p:cNvSpPr txBox="1">
            <a:spLocks noGrp="1"/>
          </p:cNvSpPr>
          <p:nvPr>
            <p:ph type="sldNum" idx="12"/>
          </p:nvPr>
        </p:nvSpPr>
        <p:spPr>
          <a:xfrm>
            <a:off x="10673963" y="5874919"/>
            <a:ext cx="691200" cy="4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925" tIns="110925" rIns="110925" bIns="110925" anchor="ctr" anchorCtr="0">
            <a:noAutofit/>
          </a:bodyPr>
          <a:lstStyle>
            <a:lvl1pPr lvl="0" algn="r" rtl="0">
              <a:buNone/>
              <a:defRPr sz="1200">
                <a:solidFill>
                  <a:schemeClr val="dk2"/>
                </a:solidFill>
              </a:defRPr>
            </a:lvl1pPr>
            <a:lvl2pPr lvl="1" algn="r" rtl="0">
              <a:buNone/>
              <a:defRPr sz="1200">
                <a:solidFill>
                  <a:schemeClr val="dk2"/>
                </a:solidFill>
              </a:defRPr>
            </a:lvl2pPr>
            <a:lvl3pPr lvl="2" algn="r" rtl="0">
              <a:buNone/>
              <a:defRPr sz="1200">
                <a:solidFill>
                  <a:schemeClr val="dk2"/>
                </a:solidFill>
              </a:defRPr>
            </a:lvl3pPr>
            <a:lvl4pPr lvl="3" algn="r" rtl="0">
              <a:buNone/>
              <a:defRPr sz="1200">
                <a:solidFill>
                  <a:schemeClr val="dk2"/>
                </a:solidFill>
              </a:defRPr>
            </a:lvl4pPr>
            <a:lvl5pPr lvl="4" algn="r" rtl="0">
              <a:buNone/>
              <a:defRPr sz="1200">
                <a:solidFill>
                  <a:schemeClr val="dk2"/>
                </a:solidFill>
              </a:defRPr>
            </a:lvl5pPr>
            <a:lvl6pPr lvl="5" algn="r" rtl="0">
              <a:buNone/>
              <a:defRPr sz="1200">
                <a:solidFill>
                  <a:schemeClr val="dk2"/>
                </a:solidFill>
              </a:defRPr>
            </a:lvl6pPr>
            <a:lvl7pPr lvl="6" algn="r" rtl="0">
              <a:buNone/>
              <a:defRPr sz="1200">
                <a:solidFill>
                  <a:schemeClr val="dk2"/>
                </a:solidFill>
              </a:defRPr>
            </a:lvl7pPr>
            <a:lvl8pPr lvl="7" algn="r" rtl="0">
              <a:buNone/>
              <a:defRPr sz="1200">
                <a:solidFill>
                  <a:schemeClr val="dk2"/>
                </a:solidFill>
              </a:defRPr>
            </a:lvl8pPr>
            <a:lvl9pPr lvl="8" algn="r" rtl="0">
              <a:buNone/>
              <a:defRPr sz="12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www.nationalgeographic.org/encyclopedia/metamorphic-rocks/" TargetMode="Externa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4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unsplash.com/photos/RdVLMZBPscI" TargetMode="Externa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4.pn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unsplash.com/photos/5AiWn2U10cw" TargetMode="Externa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4.png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hyperlink" Target="http://www.vilaglex.hu/Lexikon/Html/MohsKem.htm" TargetMode="Externa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6.jp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hyperlink" Target="http://www.geologypage.com/2019/07/rock-forming-minerals.html" TargetMode="Externa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4.png"/><Relationship Id="rId5" Type="http://schemas.openxmlformats.org/officeDocument/2006/relationships/image" Target="../media/image17.jp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unsplash.com/photos/_WgnXndHmQ4" TargetMode="Externa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4.png"/><Relationship Id="rId5" Type="http://schemas.openxmlformats.org/officeDocument/2006/relationships/image" Target="../media/image18.jp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www.sciencesource.com/archive/Stonemasonry--18th-Century-SS2559360.html" TargetMode="Externa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4.png"/><Relationship Id="rId5" Type="http://schemas.openxmlformats.org/officeDocument/2006/relationships/image" Target="../media/image19.jp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sokszinuvidek.24.hu/viragzo-videkunk/2016/11/13/erodkent-magasodnak-a-turistacsalogato-varak-eszak-magyarorszagon/" TargetMode="Externa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4.png"/><Relationship Id="rId5" Type="http://schemas.openxmlformats.org/officeDocument/2006/relationships/image" Target="../media/image20.jp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commons.wikimedia.org/wiki/File:Michelangelo%27s_Pieta_5450_cropncleaned_edit.jpg" TargetMode="Externa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21.jp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unsplash.com/photos/dHCz7S3HU4U" TargetMode="Externa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4.png"/><Relationship Id="rId5" Type="http://schemas.openxmlformats.org/officeDocument/2006/relationships/image" Target="../media/image22.jp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unsplash.com/photos/x1w_Q78xNEY" TargetMode="Externa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unsplash.com/photos/g28AEKvS3wg" TargetMode="Externa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unsplash.com/photos/nnMCLx_eor4" TargetMode="Externa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hyperlink" Target="http://indafoto.hu/ildiko8/image/18960041-4c24a33b" TargetMode="Externa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unsplash.com/photos/6Oq-HKR0GyE" TargetMode="Externa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unsplash.com/photos/8cEHiZ81B_k" TargetMode="Externa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www.bnpi.hu/hu/reszletek/somoskoi-bazaltorgona-sk" TargetMode="Externa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.pn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unsplash.com/photos/KqJKBwQGrTs" TargetMode="Externa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4.pn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7"/>
          <p:cNvSpPr txBox="1">
            <a:spLocks noGrp="1"/>
          </p:cNvSpPr>
          <p:nvPr>
            <p:ph type="ctrTitle"/>
          </p:nvPr>
        </p:nvSpPr>
        <p:spPr>
          <a:xfrm>
            <a:off x="2160000" y="720000"/>
            <a:ext cx="9360000" cy="1440000"/>
          </a:xfrm>
          <a:prstGeom prst="rect">
            <a:avLst/>
          </a:prstGeom>
        </p:spPr>
        <p:txBody>
          <a:bodyPr spcFirstLastPara="1" wrap="square" lIns="110925" tIns="110925" rIns="110925" bIns="110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3100">
                <a:latin typeface="Roboto"/>
                <a:ea typeface="Roboto"/>
                <a:cs typeface="Roboto"/>
                <a:sym typeface="Roboto"/>
              </a:rPr>
              <a:t>Élményből tudást Természetesen</a:t>
            </a:r>
            <a:br>
              <a:rPr lang="hu" sz="3100">
                <a:latin typeface="Roboto"/>
                <a:ea typeface="Roboto"/>
                <a:cs typeface="Roboto"/>
                <a:sym typeface="Roboto"/>
              </a:rPr>
            </a:br>
            <a:r>
              <a:rPr lang="hu" sz="3100">
                <a:latin typeface="Roboto"/>
                <a:ea typeface="Roboto"/>
                <a:cs typeface="Roboto"/>
                <a:sym typeface="Roboto"/>
              </a:rPr>
              <a:t>a Mátra Múzeumban</a:t>
            </a:r>
            <a:endParaRPr sz="31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45" name="Google Shape;145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1238" y="716837"/>
            <a:ext cx="1077525" cy="1446325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37"/>
          <p:cNvSpPr/>
          <p:nvPr/>
        </p:nvSpPr>
        <p:spPr>
          <a:xfrm>
            <a:off x="0" y="0"/>
            <a:ext cx="359700" cy="6480000"/>
          </a:xfrm>
          <a:prstGeom prst="rect">
            <a:avLst/>
          </a:prstGeom>
          <a:solidFill>
            <a:srgbClr val="85A5BD"/>
          </a:solidFill>
          <a:ln>
            <a:noFill/>
          </a:ln>
        </p:spPr>
        <p:txBody>
          <a:bodyPr spcFirstLastPara="1" wrap="square" lIns="115175" tIns="115175" rIns="115175" bIns="1151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37"/>
          <p:cNvSpPr txBox="1">
            <a:spLocks noGrp="1"/>
          </p:cNvSpPr>
          <p:nvPr>
            <p:ph type="ctrTitle"/>
          </p:nvPr>
        </p:nvSpPr>
        <p:spPr>
          <a:xfrm>
            <a:off x="720000" y="5760000"/>
            <a:ext cx="5760300" cy="720000"/>
          </a:xfrm>
          <a:prstGeom prst="rect">
            <a:avLst/>
          </a:prstGeom>
        </p:spPr>
        <p:txBody>
          <a:bodyPr spcFirstLastPara="1" wrap="square" lIns="110925" tIns="110925" rIns="110925" bIns="1109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600">
                <a:latin typeface="Roboto"/>
                <a:ea typeface="Roboto"/>
                <a:cs typeface="Roboto"/>
                <a:sym typeface="Roboto"/>
              </a:rPr>
              <a:t>EFOP-3.3.6-17-2017-00001</a:t>
            </a:r>
            <a:br>
              <a:rPr lang="hu" sz="1600">
                <a:latin typeface="Roboto"/>
                <a:ea typeface="Roboto"/>
                <a:cs typeface="Roboto"/>
                <a:sym typeface="Roboto"/>
              </a:rPr>
            </a:br>
            <a:r>
              <a:rPr lang="hu" sz="1600">
                <a:latin typeface="Roboto"/>
                <a:ea typeface="Roboto"/>
                <a:cs typeface="Roboto"/>
                <a:sym typeface="Roboto"/>
              </a:rPr>
              <a:t>Élményből tudást – Természetesen a Mátra Múzeumban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48" name="Google Shape;148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60000" y="2499821"/>
            <a:ext cx="5760150" cy="3980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dia_1_1">
            <a:hlinkClick r:id="" action="ppaction://media"/>
            <a:extLst>
              <a:ext uri="{FF2B5EF4-FFF2-40B4-BE49-F238E27FC236}">
                <a16:creationId xmlns:a16="http://schemas.microsoft.com/office/drawing/2014/main" id="{657AFAFF-12D1-4911-9E41-F621CE12A4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87362" y="0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46"/>
          <p:cNvPicPr preferRelativeResize="0"/>
          <p:nvPr/>
        </p:nvPicPr>
        <p:blipFill rotWithShape="1">
          <a:blip r:embed="rId5">
            <a:alphaModFix/>
          </a:blip>
          <a:srcRect l="3257" t="3274" r="3676" b="3171"/>
          <a:stretch/>
        </p:blipFill>
        <p:spPr>
          <a:xfrm>
            <a:off x="3300000" y="0"/>
            <a:ext cx="8220000" cy="5660128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46"/>
          <p:cNvSpPr/>
          <p:nvPr/>
        </p:nvSpPr>
        <p:spPr>
          <a:xfrm>
            <a:off x="0" y="0"/>
            <a:ext cx="360000" cy="6480000"/>
          </a:xfrm>
          <a:prstGeom prst="rect">
            <a:avLst/>
          </a:prstGeom>
          <a:solidFill>
            <a:srgbClr val="2C3895"/>
          </a:solidFill>
          <a:ln>
            <a:noFill/>
          </a:ln>
        </p:spPr>
        <p:txBody>
          <a:bodyPr spcFirstLastPara="1" wrap="square" lIns="115175" tIns="115175" rIns="115175" bIns="1151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46"/>
          <p:cNvSpPr txBox="1"/>
          <p:nvPr/>
        </p:nvSpPr>
        <p:spPr>
          <a:xfrm>
            <a:off x="10800000" y="5759875"/>
            <a:ext cx="72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5175" tIns="115175" rIns="115175" bIns="1151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600">
                <a:latin typeface="Roboto"/>
                <a:ea typeface="Roboto"/>
                <a:cs typeface="Roboto"/>
                <a:sym typeface="Roboto"/>
              </a:rPr>
              <a:t>9</a:t>
            </a:r>
            <a:r>
              <a:rPr lang="hu" sz="1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16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7" name="Google Shape;267;p46"/>
          <p:cNvSpPr txBox="1"/>
          <p:nvPr/>
        </p:nvSpPr>
        <p:spPr>
          <a:xfrm>
            <a:off x="720000" y="5759878"/>
            <a:ext cx="822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5175" tIns="115175" rIns="115175" bIns="1151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sz="16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68" name="Google Shape;268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0600" y="393725"/>
            <a:ext cx="1008000" cy="14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46"/>
          <p:cNvSpPr/>
          <p:nvPr/>
        </p:nvSpPr>
        <p:spPr>
          <a:xfrm>
            <a:off x="1936800" y="283800"/>
            <a:ext cx="3611100" cy="882900"/>
          </a:xfrm>
          <a:prstGeom prst="rect">
            <a:avLst/>
          </a:prstGeom>
          <a:solidFill>
            <a:srgbClr val="FFFFFF">
              <a:alpha val="757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46"/>
          <p:cNvSpPr txBox="1"/>
          <p:nvPr/>
        </p:nvSpPr>
        <p:spPr>
          <a:xfrm>
            <a:off x="2160000" y="360000"/>
            <a:ext cx="864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925" tIns="110925" rIns="110925" bIns="110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900"/>
              </a:spcAft>
              <a:buNone/>
            </a:pPr>
            <a:r>
              <a:rPr lang="hu" sz="3200">
                <a:latin typeface="Roboto"/>
                <a:ea typeface="Roboto"/>
                <a:cs typeface="Roboto"/>
                <a:sym typeface="Roboto"/>
              </a:rPr>
              <a:t>Átalakult kőzetek</a:t>
            </a:r>
            <a:endParaRPr sz="32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1" name="Google Shape;271;p46"/>
          <p:cNvSpPr txBox="1"/>
          <p:nvPr/>
        </p:nvSpPr>
        <p:spPr>
          <a:xfrm>
            <a:off x="6272875" y="4963800"/>
            <a:ext cx="5252100" cy="7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5175" tIns="115175" rIns="115175" bIns="1151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Kép forrása:</a:t>
            </a:r>
            <a:br>
              <a:rPr lang="hu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hu" sz="1200" u="sng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https://www.nationalgeographic.org/encyclopedia/metamorphic-rocks/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2" name="Google Shape;272;p46"/>
          <p:cNvSpPr txBox="1"/>
          <p:nvPr/>
        </p:nvSpPr>
        <p:spPr>
          <a:xfrm>
            <a:off x="715175" y="1881300"/>
            <a:ext cx="2288400" cy="37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1600" b="1" dirty="0">
                <a:latin typeface="Roboto"/>
                <a:ea typeface="Roboto"/>
                <a:cs typeface="Roboto"/>
                <a:sym typeface="Roboto"/>
              </a:rPr>
              <a:t>Korábban kialakult kőzetek nagy nyomásnak és magas hőmérsékletnek kitéve átalakulhatnak.</a:t>
            </a:r>
            <a:br>
              <a:rPr lang="hu" sz="1600" b="1" dirty="0">
                <a:latin typeface="Roboto"/>
                <a:ea typeface="Roboto"/>
                <a:cs typeface="Roboto"/>
                <a:sym typeface="Roboto"/>
              </a:rPr>
            </a:br>
            <a:r>
              <a:rPr lang="hu" sz="1600" b="1" dirty="0">
                <a:latin typeface="Roboto"/>
                <a:ea typeface="Roboto"/>
                <a:cs typeface="Roboto"/>
                <a:sym typeface="Roboto"/>
              </a:rPr>
              <a:t>A kiindulási anyag lehet vulkanikus, üledékes vagy átalakult kőzet is. Az átalakulás végig szilárd halmazállapotban zajlik.</a:t>
            </a:r>
            <a:endParaRPr sz="1600" b="1"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" name="dia_10_1">
            <a:hlinkClick r:id="" action="ppaction://media"/>
            <a:extLst>
              <a:ext uri="{FF2B5EF4-FFF2-40B4-BE49-F238E27FC236}">
                <a16:creationId xmlns:a16="http://schemas.microsoft.com/office/drawing/2014/main" id="{10B92FD7-07B3-4CDA-A36D-20524FD59D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92337" y="-263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77863" y="0"/>
            <a:ext cx="8642140" cy="57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47"/>
          <p:cNvSpPr/>
          <p:nvPr/>
        </p:nvSpPr>
        <p:spPr>
          <a:xfrm>
            <a:off x="0" y="0"/>
            <a:ext cx="360000" cy="6480000"/>
          </a:xfrm>
          <a:prstGeom prst="rect">
            <a:avLst/>
          </a:prstGeom>
          <a:solidFill>
            <a:srgbClr val="2C3895"/>
          </a:solidFill>
          <a:ln>
            <a:noFill/>
          </a:ln>
        </p:spPr>
        <p:txBody>
          <a:bodyPr spcFirstLastPara="1" wrap="square" lIns="115175" tIns="115175" rIns="115175" bIns="1151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47"/>
          <p:cNvSpPr txBox="1"/>
          <p:nvPr/>
        </p:nvSpPr>
        <p:spPr>
          <a:xfrm>
            <a:off x="10800000" y="5759875"/>
            <a:ext cx="72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5175" tIns="115175" rIns="115175" bIns="1151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600">
                <a:latin typeface="Roboto"/>
                <a:ea typeface="Roboto"/>
                <a:cs typeface="Roboto"/>
                <a:sym typeface="Roboto"/>
              </a:rPr>
              <a:t>10</a:t>
            </a:r>
            <a:r>
              <a:rPr lang="hu" sz="1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16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0" name="Google Shape;280;p47"/>
          <p:cNvSpPr txBox="1"/>
          <p:nvPr/>
        </p:nvSpPr>
        <p:spPr>
          <a:xfrm>
            <a:off x="720000" y="5759878"/>
            <a:ext cx="822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5175" tIns="115175" rIns="115175" bIns="1151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sz="16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81" name="Google Shape;281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0600" y="393725"/>
            <a:ext cx="1008000" cy="14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47"/>
          <p:cNvSpPr/>
          <p:nvPr/>
        </p:nvSpPr>
        <p:spPr>
          <a:xfrm>
            <a:off x="1936800" y="283800"/>
            <a:ext cx="2560800" cy="882900"/>
          </a:xfrm>
          <a:prstGeom prst="rect">
            <a:avLst/>
          </a:prstGeom>
          <a:solidFill>
            <a:srgbClr val="FFFFFF">
              <a:alpha val="757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47"/>
          <p:cNvSpPr txBox="1"/>
          <p:nvPr/>
        </p:nvSpPr>
        <p:spPr>
          <a:xfrm>
            <a:off x="2160000" y="360000"/>
            <a:ext cx="864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925" tIns="110925" rIns="110925" bIns="110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900"/>
              </a:spcAft>
              <a:buNone/>
            </a:pPr>
            <a:r>
              <a:rPr lang="hu" sz="3200">
                <a:latin typeface="Roboto"/>
                <a:ea typeface="Roboto"/>
                <a:cs typeface="Roboto"/>
                <a:sym typeface="Roboto"/>
              </a:rPr>
              <a:t>Ásványok</a:t>
            </a:r>
            <a:endParaRPr sz="32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4" name="Google Shape;284;p47"/>
          <p:cNvSpPr txBox="1"/>
          <p:nvPr/>
        </p:nvSpPr>
        <p:spPr>
          <a:xfrm>
            <a:off x="715175" y="1957500"/>
            <a:ext cx="2243700" cy="38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1600" b="1">
                <a:latin typeface="Roboto"/>
                <a:ea typeface="Roboto"/>
                <a:cs typeface="Roboto"/>
                <a:sym typeface="Roboto"/>
              </a:rPr>
              <a:t>Az ásványok természetes kristályos anyagok. Nemcsak a földkéregben, hanem más bolygókon is előfordulnak. Az ásványokat kémiai összetételük és belső szerkezetük alapján lehet jellemezni. A kőzetek építőelemei.</a:t>
            </a:r>
            <a:endParaRPr sz="16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5" name="Google Shape;285;p47"/>
          <p:cNvSpPr txBox="1"/>
          <p:nvPr/>
        </p:nvSpPr>
        <p:spPr>
          <a:xfrm>
            <a:off x="6272875" y="4963800"/>
            <a:ext cx="5252100" cy="7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5175" tIns="115175" rIns="115175" bIns="1151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Kép forrása:</a:t>
            </a:r>
            <a:br>
              <a:rPr lang="hu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hu" sz="1200" u="sng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https://unsplash.com/photos/RdVLMZBPscI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" name="dia_11_1">
            <a:hlinkClick r:id="" action="ppaction://media"/>
            <a:extLst>
              <a:ext uri="{FF2B5EF4-FFF2-40B4-BE49-F238E27FC236}">
                <a16:creationId xmlns:a16="http://schemas.microsoft.com/office/drawing/2014/main" id="{F4B6E4A7-3C76-4E33-91CA-0796D10189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87362" y="0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48"/>
          <p:cNvPicPr preferRelativeResize="0"/>
          <p:nvPr/>
        </p:nvPicPr>
        <p:blipFill rotWithShape="1">
          <a:blip r:embed="rId5">
            <a:alphaModFix/>
          </a:blip>
          <a:srcRect l="17252" t="7043" b="13810"/>
          <a:stretch/>
        </p:blipFill>
        <p:spPr>
          <a:xfrm>
            <a:off x="3521100" y="0"/>
            <a:ext cx="8029399" cy="57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48"/>
          <p:cNvSpPr/>
          <p:nvPr/>
        </p:nvSpPr>
        <p:spPr>
          <a:xfrm>
            <a:off x="0" y="0"/>
            <a:ext cx="360000" cy="6480000"/>
          </a:xfrm>
          <a:prstGeom prst="rect">
            <a:avLst/>
          </a:prstGeom>
          <a:solidFill>
            <a:srgbClr val="2C3895"/>
          </a:solidFill>
          <a:ln>
            <a:noFill/>
          </a:ln>
        </p:spPr>
        <p:txBody>
          <a:bodyPr spcFirstLastPara="1" wrap="square" lIns="115175" tIns="115175" rIns="115175" bIns="1151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48"/>
          <p:cNvSpPr txBox="1"/>
          <p:nvPr/>
        </p:nvSpPr>
        <p:spPr>
          <a:xfrm>
            <a:off x="10800000" y="5759875"/>
            <a:ext cx="72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5175" tIns="115175" rIns="115175" bIns="1151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600">
                <a:latin typeface="Roboto"/>
                <a:ea typeface="Roboto"/>
                <a:cs typeface="Roboto"/>
                <a:sym typeface="Roboto"/>
              </a:rPr>
              <a:t>11</a:t>
            </a:r>
            <a:r>
              <a:rPr lang="hu" sz="1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16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3" name="Google Shape;293;p48"/>
          <p:cNvSpPr txBox="1"/>
          <p:nvPr/>
        </p:nvSpPr>
        <p:spPr>
          <a:xfrm>
            <a:off x="720000" y="5759878"/>
            <a:ext cx="822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5175" tIns="115175" rIns="115175" bIns="1151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sz="16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94" name="Google Shape;294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0600" y="393725"/>
            <a:ext cx="1008000" cy="14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48"/>
          <p:cNvSpPr/>
          <p:nvPr/>
        </p:nvSpPr>
        <p:spPr>
          <a:xfrm>
            <a:off x="1936800" y="283800"/>
            <a:ext cx="2560800" cy="882900"/>
          </a:xfrm>
          <a:prstGeom prst="rect">
            <a:avLst/>
          </a:prstGeom>
          <a:solidFill>
            <a:srgbClr val="FFFFFF">
              <a:alpha val="757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48"/>
          <p:cNvSpPr txBox="1"/>
          <p:nvPr/>
        </p:nvSpPr>
        <p:spPr>
          <a:xfrm>
            <a:off x="2160000" y="360000"/>
            <a:ext cx="864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925" tIns="110925" rIns="110925" bIns="110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900"/>
              </a:spcAft>
              <a:buNone/>
            </a:pPr>
            <a:r>
              <a:rPr lang="hu" sz="3200">
                <a:latin typeface="Roboto"/>
                <a:ea typeface="Roboto"/>
                <a:cs typeface="Roboto"/>
                <a:sym typeface="Roboto"/>
              </a:rPr>
              <a:t>Kristályok</a:t>
            </a:r>
            <a:endParaRPr sz="32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7" name="Google Shape;297;p48"/>
          <p:cNvSpPr txBox="1"/>
          <p:nvPr/>
        </p:nvSpPr>
        <p:spPr>
          <a:xfrm>
            <a:off x="707700" y="2255550"/>
            <a:ext cx="2465700" cy="30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1600" b="1" dirty="0">
                <a:latin typeface="Roboto"/>
                <a:ea typeface="Roboto"/>
                <a:cs typeface="Roboto"/>
                <a:sym typeface="Roboto"/>
              </a:rPr>
              <a:t>Kristálynak olyan szilárd halmazállapotú anyagot nevezünk, amelyben az anyagot felépítő részecskék szabályos rendben helyezkednek el. A kristályos anyagok külső megjelenése utalhat a belső rendre. </a:t>
            </a:r>
            <a:endParaRPr sz="1600" b="1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8" name="Google Shape;298;p48"/>
          <p:cNvSpPr txBox="1"/>
          <p:nvPr/>
        </p:nvSpPr>
        <p:spPr>
          <a:xfrm>
            <a:off x="6272875" y="4963800"/>
            <a:ext cx="5252100" cy="7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5175" tIns="115175" rIns="115175" bIns="1151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 dirty="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Kép forrása:</a:t>
            </a:r>
            <a:br>
              <a:rPr lang="hu" sz="1200" dirty="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hu" sz="1200" u="sng" dirty="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https://unsplash.com/photos/5AiWn2U10cw</a:t>
            </a:r>
            <a:endParaRPr sz="1200" dirty="0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" name="dia_12_1">
            <a:hlinkClick r:id="" action="ppaction://media"/>
            <a:extLst>
              <a:ext uri="{FF2B5EF4-FFF2-40B4-BE49-F238E27FC236}">
                <a16:creationId xmlns:a16="http://schemas.microsoft.com/office/drawing/2014/main" id="{1844D3EC-96F9-4EC9-9A2D-7E00F41537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87362" y="0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9"/>
          <p:cNvSpPr/>
          <p:nvPr/>
        </p:nvSpPr>
        <p:spPr>
          <a:xfrm>
            <a:off x="0" y="0"/>
            <a:ext cx="360000" cy="6480000"/>
          </a:xfrm>
          <a:prstGeom prst="rect">
            <a:avLst/>
          </a:prstGeom>
          <a:solidFill>
            <a:srgbClr val="2C3895"/>
          </a:solidFill>
          <a:ln>
            <a:noFill/>
          </a:ln>
        </p:spPr>
        <p:txBody>
          <a:bodyPr spcFirstLastPara="1" wrap="square" lIns="115175" tIns="115175" rIns="115175" bIns="1151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49"/>
          <p:cNvSpPr txBox="1"/>
          <p:nvPr/>
        </p:nvSpPr>
        <p:spPr>
          <a:xfrm>
            <a:off x="10800000" y="5759875"/>
            <a:ext cx="72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5175" tIns="115175" rIns="115175" bIns="1151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600">
                <a:latin typeface="Roboto"/>
                <a:ea typeface="Roboto"/>
                <a:cs typeface="Roboto"/>
                <a:sym typeface="Roboto"/>
              </a:rPr>
              <a:t>12</a:t>
            </a:r>
            <a:r>
              <a:rPr lang="hu" sz="1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16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5" name="Google Shape;305;p49"/>
          <p:cNvSpPr txBox="1"/>
          <p:nvPr/>
        </p:nvSpPr>
        <p:spPr>
          <a:xfrm>
            <a:off x="720000" y="5759878"/>
            <a:ext cx="822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5175" tIns="115175" rIns="115175" bIns="1151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sz="16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06" name="Google Shape;306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0600" y="393725"/>
            <a:ext cx="1008000" cy="14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49"/>
          <p:cNvSpPr txBox="1"/>
          <p:nvPr/>
        </p:nvSpPr>
        <p:spPr>
          <a:xfrm>
            <a:off x="2160000" y="360000"/>
            <a:ext cx="864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925" tIns="110925" rIns="110925" bIns="110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900"/>
              </a:spcAft>
              <a:buNone/>
            </a:pPr>
            <a:r>
              <a:rPr lang="hu" sz="3200">
                <a:latin typeface="Roboto"/>
                <a:ea typeface="Roboto"/>
                <a:cs typeface="Roboto"/>
                <a:sym typeface="Roboto"/>
              </a:rPr>
              <a:t>Keménység</a:t>
            </a:r>
            <a:endParaRPr sz="32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aphicFrame>
        <p:nvGraphicFramePr>
          <p:cNvPr id="308" name="Google Shape;308;p49"/>
          <p:cNvGraphicFramePr/>
          <p:nvPr/>
        </p:nvGraphicFramePr>
        <p:xfrm>
          <a:off x="5760000" y="258225"/>
          <a:ext cx="5040000" cy="5663300"/>
        </p:xfrm>
        <a:graphic>
          <a:graphicData uri="http://schemas.openxmlformats.org/drawingml/2006/table">
            <a:tbl>
              <a:tblPr>
                <a:noFill/>
                <a:tableStyleId>{8A532EF1-FEDD-41DD-9918-916523DB4E2F}</a:tableStyleId>
              </a:tblPr>
              <a:tblGrid>
                <a:gridCol w="1199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0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71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"/>
                        <a:t>Keménység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"/>
                        <a:t>Jellemző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71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"/>
                        <a:t>1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"/>
                        <a:t>Körömmel könnyen karcolható.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71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"/>
                        <a:t>2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"/>
                        <a:t>Körömmel nehezen karcolható.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55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"/>
                        <a:t>3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"/>
                        <a:t>Tűvel könnyen karcolható. (Körömmel már nem.)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71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"/>
                        <a:t>4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"/>
                        <a:t>Tűvel nehezen karcolható.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55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"/>
                        <a:t>5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"/>
                        <a:t>Késsel nehezen karcolható. (Tűvel már nem.)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55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"/>
                        <a:t>6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"/>
                        <a:t>Reszelővel jelölhető. (Késsel már nem karcolható.)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71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"/>
                        <a:t>7</a:t>
                      </a:r>
                      <a:endParaRPr/>
                    </a:p>
                  </a:txBody>
                  <a:tcPr marL="91425" marR="91425" marT="91425" marB="91425"/>
                </a:tc>
                <a:tc rowSpan="3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"/>
                        <a:t>Karcolja az üveget. (Acéllal ütve szikrázik.)</a:t>
                      </a:r>
                      <a:endParaRPr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71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"/>
                        <a:t>8</a:t>
                      </a:r>
                      <a:endParaRPr/>
                    </a:p>
                  </a:txBody>
                  <a:tcPr marL="91425" marR="91425" marT="91425" marB="91425"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71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"/>
                        <a:t>9</a:t>
                      </a:r>
                      <a:endParaRPr/>
                    </a:p>
                  </a:txBody>
                  <a:tcPr marL="91425" marR="91425" marT="91425" marB="91425"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771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"/>
                        <a:t>10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"/>
                        <a:t>Vágja az üveget.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09" name="Google Shape;309;p49"/>
          <p:cNvSpPr txBox="1"/>
          <p:nvPr/>
        </p:nvSpPr>
        <p:spPr>
          <a:xfrm>
            <a:off x="1911000" y="1080000"/>
            <a:ext cx="3666600" cy="17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1600" b="1" dirty="0">
                <a:latin typeface="Roboto"/>
                <a:ea typeface="Roboto"/>
                <a:cs typeface="Roboto"/>
                <a:sym typeface="Roboto"/>
              </a:rPr>
              <a:t>Az ásványok keménysége fontos tulajdonságuk. 10 fokozatú skálát használunk a jellemzésre, amelyet Carl Friedrich Christian Mohs osztrák mineralógus és fizikus állított össze.  </a:t>
            </a:r>
            <a:endParaRPr sz="1600" b="1"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10" name="Google Shape;310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0338" y="2709475"/>
            <a:ext cx="4679334" cy="273495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49"/>
          <p:cNvSpPr txBox="1"/>
          <p:nvPr/>
        </p:nvSpPr>
        <p:spPr>
          <a:xfrm>
            <a:off x="147575" y="5192400"/>
            <a:ext cx="5252100" cy="7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5175" tIns="115175" rIns="115175" bIns="1151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 dirty="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Kép forrása:</a:t>
            </a:r>
            <a:br>
              <a:rPr lang="hu" sz="1200" dirty="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hu" sz="1200" u="sng" dirty="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http://www.vilaglex.hu/Lexikon/Html/MohsKem.htm</a:t>
            </a:r>
            <a:endParaRPr sz="1200" dirty="0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" name="dia_13_1">
            <a:hlinkClick r:id="" action="ppaction://media"/>
            <a:extLst>
              <a:ext uri="{FF2B5EF4-FFF2-40B4-BE49-F238E27FC236}">
                <a16:creationId xmlns:a16="http://schemas.microsoft.com/office/drawing/2014/main" id="{D4DFCF5E-F4A4-4A32-A8FA-129C1B3EF4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87362" y="0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45121" y="0"/>
            <a:ext cx="8374880" cy="5759874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50"/>
          <p:cNvSpPr/>
          <p:nvPr/>
        </p:nvSpPr>
        <p:spPr>
          <a:xfrm>
            <a:off x="0" y="0"/>
            <a:ext cx="360000" cy="6480000"/>
          </a:xfrm>
          <a:prstGeom prst="rect">
            <a:avLst/>
          </a:prstGeom>
          <a:solidFill>
            <a:srgbClr val="2C3895"/>
          </a:solidFill>
          <a:ln>
            <a:noFill/>
          </a:ln>
        </p:spPr>
        <p:txBody>
          <a:bodyPr spcFirstLastPara="1" wrap="square" lIns="115175" tIns="115175" rIns="115175" bIns="1151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50"/>
          <p:cNvSpPr txBox="1"/>
          <p:nvPr/>
        </p:nvSpPr>
        <p:spPr>
          <a:xfrm>
            <a:off x="10800000" y="5759875"/>
            <a:ext cx="72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5175" tIns="115175" rIns="115175" bIns="1151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600">
                <a:latin typeface="Roboto"/>
                <a:ea typeface="Roboto"/>
                <a:cs typeface="Roboto"/>
                <a:sym typeface="Roboto"/>
              </a:rPr>
              <a:t>13</a:t>
            </a:r>
            <a:r>
              <a:rPr lang="hu" sz="1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16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9" name="Google Shape;319;p50"/>
          <p:cNvSpPr txBox="1"/>
          <p:nvPr/>
        </p:nvSpPr>
        <p:spPr>
          <a:xfrm>
            <a:off x="720000" y="5759878"/>
            <a:ext cx="822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5175" tIns="115175" rIns="115175" bIns="1151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sz="16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20" name="Google Shape;320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0600" y="393725"/>
            <a:ext cx="1008000" cy="14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50"/>
          <p:cNvSpPr/>
          <p:nvPr/>
        </p:nvSpPr>
        <p:spPr>
          <a:xfrm>
            <a:off x="1936800" y="283800"/>
            <a:ext cx="4439700" cy="882900"/>
          </a:xfrm>
          <a:prstGeom prst="rect">
            <a:avLst/>
          </a:prstGeom>
          <a:solidFill>
            <a:srgbClr val="FFFFFF">
              <a:alpha val="757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50"/>
          <p:cNvSpPr txBox="1"/>
          <p:nvPr/>
        </p:nvSpPr>
        <p:spPr>
          <a:xfrm>
            <a:off x="2160000" y="360000"/>
            <a:ext cx="864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925" tIns="110925" rIns="110925" bIns="110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900"/>
              </a:spcAft>
              <a:buNone/>
            </a:pPr>
            <a:r>
              <a:rPr lang="hu" sz="3200">
                <a:latin typeface="Roboto"/>
                <a:ea typeface="Roboto"/>
                <a:cs typeface="Roboto"/>
                <a:sym typeface="Roboto"/>
              </a:rPr>
              <a:t>Kőzetalkotó ásványok</a:t>
            </a:r>
            <a:endParaRPr sz="32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3" name="Google Shape;323;p50"/>
          <p:cNvSpPr txBox="1"/>
          <p:nvPr/>
        </p:nvSpPr>
        <p:spPr>
          <a:xfrm>
            <a:off x="707700" y="2255550"/>
            <a:ext cx="2465700" cy="30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1600" b="1">
                <a:latin typeface="Roboto"/>
                <a:ea typeface="Roboto"/>
                <a:cs typeface="Roboto"/>
                <a:sym typeface="Roboto"/>
              </a:rPr>
              <a:t>Néhány ásvány alkotja a kőzetek összetételének több mint 90%-át. Ezeket az ásványokat kőzetalkotó ásványoknak nevezzük. Gyakori ásványok a földpátok, a kvarc, a kalcit, a gipsz.</a:t>
            </a:r>
            <a:endParaRPr sz="16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4" name="Google Shape;324;p50"/>
          <p:cNvSpPr txBox="1"/>
          <p:nvPr/>
        </p:nvSpPr>
        <p:spPr>
          <a:xfrm>
            <a:off x="6272875" y="4963800"/>
            <a:ext cx="5252100" cy="7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5175" tIns="115175" rIns="115175" bIns="1151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Kép forrása:</a:t>
            </a:r>
            <a:br>
              <a:rPr lang="hu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hu" sz="1200" u="sng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http://www.geologypage.com/2019/07/rock-forming-minerals.html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" name="dia_14_1">
            <a:hlinkClick r:id="" action="ppaction://media"/>
            <a:extLst>
              <a:ext uri="{FF2B5EF4-FFF2-40B4-BE49-F238E27FC236}">
                <a16:creationId xmlns:a16="http://schemas.microsoft.com/office/drawing/2014/main" id="{3DE155C5-7E24-446C-AAEC-6A0B904A9B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87362" y="0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40022" y="0"/>
            <a:ext cx="7679980" cy="57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51"/>
          <p:cNvSpPr/>
          <p:nvPr/>
        </p:nvSpPr>
        <p:spPr>
          <a:xfrm>
            <a:off x="0" y="0"/>
            <a:ext cx="360000" cy="6480000"/>
          </a:xfrm>
          <a:prstGeom prst="rect">
            <a:avLst/>
          </a:prstGeom>
          <a:solidFill>
            <a:srgbClr val="2C3895"/>
          </a:solidFill>
          <a:ln>
            <a:noFill/>
          </a:ln>
        </p:spPr>
        <p:txBody>
          <a:bodyPr spcFirstLastPara="1" wrap="square" lIns="115175" tIns="115175" rIns="115175" bIns="1151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51"/>
          <p:cNvSpPr txBox="1"/>
          <p:nvPr/>
        </p:nvSpPr>
        <p:spPr>
          <a:xfrm>
            <a:off x="10800000" y="5759875"/>
            <a:ext cx="72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5175" tIns="115175" rIns="115175" bIns="1151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600">
                <a:latin typeface="Roboto"/>
                <a:ea typeface="Roboto"/>
                <a:cs typeface="Roboto"/>
                <a:sym typeface="Roboto"/>
              </a:rPr>
              <a:t>14</a:t>
            </a:r>
            <a:r>
              <a:rPr lang="hu" sz="1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16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2" name="Google Shape;332;p51"/>
          <p:cNvSpPr txBox="1"/>
          <p:nvPr/>
        </p:nvSpPr>
        <p:spPr>
          <a:xfrm>
            <a:off x="720000" y="5759878"/>
            <a:ext cx="822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5175" tIns="115175" rIns="115175" bIns="1151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sz="16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33" name="Google Shape;333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0600" y="393725"/>
            <a:ext cx="1008000" cy="14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51"/>
          <p:cNvSpPr/>
          <p:nvPr/>
        </p:nvSpPr>
        <p:spPr>
          <a:xfrm>
            <a:off x="1936800" y="283800"/>
            <a:ext cx="2575500" cy="882900"/>
          </a:xfrm>
          <a:prstGeom prst="rect">
            <a:avLst/>
          </a:prstGeom>
          <a:solidFill>
            <a:srgbClr val="FFFFFF">
              <a:alpha val="757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51"/>
          <p:cNvSpPr txBox="1"/>
          <p:nvPr/>
        </p:nvSpPr>
        <p:spPr>
          <a:xfrm>
            <a:off x="2160000" y="360000"/>
            <a:ext cx="216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925" tIns="110925" rIns="110925" bIns="110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900"/>
              </a:spcAft>
              <a:buNone/>
            </a:pPr>
            <a:r>
              <a:rPr lang="hu" sz="3200">
                <a:latin typeface="Roboto"/>
                <a:ea typeface="Roboto"/>
                <a:cs typeface="Roboto"/>
                <a:sym typeface="Roboto"/>
              </a:rPr>
              <a:t>Bányászat</a:t>
            </a:r>
            <a:endParaRPr sz="32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6" name="Google Shape;336;p51"/>
          <p:cNvSpPr txBox="1"/>
          <p:nvPr/>
        </p:nvSpPr>
        <p:spPr>
          <a:xfrm>
            <a:off x="6272875" y="4963800"/>
            <a:ext cx="5252100" cy="7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5175" tIns="115175" rIns="115175" bIns="1151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Kép forrása:</a:t>
            </a:r>
            <a:br>
              <a:rPr lang="hu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hu" sz="1200" u="sng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https://unsplash.com/photos/_WgnXndHmQ4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7" name="Google Shape;337;p51"/>
          <p:cNvSpPr txBox="1"/>
          <p:nvPr/>
        </p:nvSpPr>
        <p:spPr>
          <a:xfrm>
            <a:off x="704263" y="2058750"/>
            <a:ext cx="2791500" cy="30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1600" b="1" dirty="0">
                <a:latin typeface="Roboto"/>
                <a:ea typeface="Roboto"/>
                <a:cs typeface="Roboto"/>
                <a:sym typeface="Roboto"/>
              </a:rPr>
              <a:t>A természetben található köveket kezdetben (őskőkorban) átalakítás nélkül hasznosította az emberiség. A kővágás és kőfaragás technológiájának fejlődésével egyre nagyobb mértékben használjuk fel a kőanyagokat. Ma már az ipari kőfejtés hegyeket képes „eltüntetni”.</a:t>
            </a:r>
            <a:endParaRPr sz="1600" b="1"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" name="dia_15_1">
            <a:hlinkClick r:id="" action="ppaction://media"/>
            <a:extLst>
              <a:ext uri="{FF2B5EF4-FFF2-40B4-BE49-F238E27FC236}">
                <a16:creationId xmlns:a16="http://schemas.microsoft.com/office/drawing/2014/main" id="{29BC5BB0-0020-40DE-A2BC-4E9CB3F411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92335" y="0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p52"/>
          <p:cNvPicPr preferRelativeResize="0"/>
          <p:nvPr/>
        </p:nvPicPr>
        <p:blipFill rotWithShape="1">
          <a:blip r:embed="rId5">
            <a:alphaModFix/>
          </a:blip>
          <a:srcRect l="29998" r="3999"/>
          <a:stretch/>
        </p:blipFill>
        <p:spPr>
          <a:xfrm>
            <a:off x="3600000" y="0"/>
            <a:ext cx="7920000" cy="57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52"/>
          <p:cNvSpPr/>
          <p:nvPr/>
        </p:nvSpPr>
        <p:spPr>
          <a:xfrm>
            <a:off x="0" y="0"/>
            <a:ext cx="360000" cy="6480000"/>
          </a:xfrm>
          <a:prstGeom prst="rect">
            <a:avLst/>
          </a:prstGeom>
          <a:solidFill>
            <a:srgbClr val="2C3895"/>
          </a:solidFill>
          <a:ln>
            <a:noFill/>
          </a:ln>
        </p:spPr>
        <p:txBody>
          <a:bodyPr spcFirstLastPara="1" wrap="square" lIns="115175" tIns="115175" rIns="115175" bIns="1151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52"/>
          <p:cNvSpPr txBox="1"/>
          <p:nvPr/>
        </p:nvSpPr>
        <p:spPr>
          <a:xfrm>
            <a:off x="10800000" y="5759875"/>
            <a:ext cx="72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5175" tIns="115175" rIns="115175" bIns="1151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600">
                <a:latin typeface="Roboto"/>
                <a:ea typeface="Roboto"/>
                <a:cs typeface="Roboto"/>
                <a:sym typeface="Roboto"/>
              </a:rPr>
              <a:t>15</a:t>
            </a:r>
            <a:r>
              <a:rPr lang="hu" sz="1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16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5" name="Google Shape;345;p52"/>
          <p:cNvSpPr txBox="1"/>
          <p:nvPr/>
        </p:nvSpPr>
        <p:spPr>
          <a:xfrm>
            <a:off x="720000" y="5759878"/>
            <a:ext cx="822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5175" tIns="115175" rIns="115175" bIns="1151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sz="16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46" name="Google Shape;346;p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0600" y="393725"/>
            <a:ext cx="1008000" cy="14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52"/>
          <p:cNvSpPr/>
          <p:nvPr/>
        </p:nvSpPr>
        <p:spPr>
          <a:xfrm>
            <a:off x="1936800" y="283800"/>
            <a:ext cx="4099500" cy="882900"/>
          </a:xfrm>
          <a:prstGeom prst="rect">
            <a:avLst/>
          </a:prstGeom>
          <a:solidFill>
            <a:srgbClr val="FFFFFF">
              <a:alpha val="757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52"/>
          <p:cNvSpPr txBox="1"/>
          <p:nvPr/>
        </p:nvSpPr>
        <p:spPr>
          <a:xfrm>
            <a:off x="2160000" y="360000"/>
            <a:ext cx="864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925" tIns="110925" rIns="110925" bIns="110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900"/>
              </a:spcAft>
              <a:buNone/>
            </a:pPr>
            <a:r>
              <a:rPr lang="hu" sz="3200">
                <a:latin typeface="Roboto"/>
                <a:ea typeface="Roboto"/>
                <a:cs typeface="Roboto"/>
                <a:sym typeface="Roboto"/>
              </a:rPr>
              <a:t>Megmunkálhatóság</a:t>
            </a:r>
            <a:endParaRPr sz="32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9" name="Google Shape;349;p52"/>
          <p:cNvSpPr txBox="1"/>
          <p:nvPr/>
        </p:nvSpPr>
        <p:spPr>
          <a:xfrm>
            <a:off x="5311225" y="4963800"/>
            <a:ext cx="6213900" cy="7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5175" tIns="115175" rIns="115175" bIns="1151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 dirty="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Kép forrása:</a:t>
            </a:r>
            <a:br>
              <a:rPr lang="hu" sz="1200" dirty="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hu" sz="1200" u="sng" dirty="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https://www.sciencesource.com/archive/Stonemasonry--18th-Century-SS2559360.html</a:t>
            </a:r>
            <a:endParaRPr sz="1200" dirty="0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0" name="Google Shape;350;p52"/>
          <p:cNvSpPr txBox="1"/>
          <p:nvPr/>
        </p:nvSpPr>
        <p:spPr>
          <a:xfrm>
            <a:off x="704275" y="2058750"/>
            <a:ext cx="2895600" cy="30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1600" b="1" dirty="0">
                <a:latin typeface="Roboto"/>
                <a:ea typeface="Roboto"/>
                <a:cs typeface="Roboto"/>
                <a:sym typeface="Roboto"/>
              </a:rPr>
              <a:t>Megmunkálhatóság szempontjából az ideális az lenne, ha minél könnyebben alakítható lenne a kő, azonban minél puhább, annál kevésbé ellenálló. Felhasználás szempontjából pedig az a kívánatos, hogy minél inkább ellenálló legyen, azonban minél ellenállóbb, annál nehezebben megmunkálható.</a:t>
            </a:r>
            <a:endParaRPr sz="1600" b="1"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" name="extra_16_1">
            <a:hlinkClick r:id="" action="ppaction://media"/>
            <a:extLst>
              <a:ext uri="{FF2B5EF4-FFF2-40B4-BE49-F238E27FC236}">
                <a16:creationId xmlns:a16="http://schemas.microsoft.com/office/drawing/2014/main" id="{66B2EA72-D398-4BDB-AE98-A6A5B9C309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86762" y="0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53"/>
          <p:cNvPicPr preferRelativeResize="0"/>
          <p:nvPr/>
        </p:nvPicPr>
        <p:blipFill rotWithShape="1">
          <a:blip r:embed="rId5">
            <a:alphaModFix/>
          </a:blip>
          <a:srcRect t="8164"/>
          <a:stretch/>
        </p:blipFill>
        <p:spPr>
          <a:xfrm>
            <a:off x="360000" y="0"/>
            <a:ext cx="11160000" cy="57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53"/>
          <p:cNvSpPr/>
          <p:nvPr/>
        </p:nvSpPr>
        <p:spPr>
          <a:xfrm>
            <a:off x="0" y="0"/>
            <a:ext cx="360000" cy="6480000"/>
          </a:xfrm>
          <a:prstGeom prst="rect">
            <a:avLst/>
          </a:prstGeom>
          <a:solidFill>
            <a:srgbClr val="2C3895"/>
          </a:solidFill>
          <a:ln>
            <a:noFill/>
          </a:ln>
        </p:spPr>
        <p:txBody>
          <a:bodyPr spcFirstLastPara="1" wrap="square" lIns="115175" tIns="115175" rIns="115175" bIns="1151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53"/>
          <p:cNvSpPr txBox="1"/>
          <p:nvPr/>
        </p:nvSpPr>
        <p:spPr>
          <a:xfrm>
            <a:off x="10800000" y="5759875"/>
            <a:ext cx="72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5175" tIns="115175" rIns="115175" bIns="1151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600">
                <a:latin typeface="Roboto"/>
                <a:ea typeface="Roboto"/>
                <a:cs typeface="Roboto"/>
                <a:sym typeface="Roboto"/>
              </a:rPr>
              <a:t>16</a:t>
            </a:r>
            <a:r>
              <a:rPr lang="hu" sz="1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16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8" name="Google Shape;358;p53"/>
          <p:cNvSpPr txBox="1"/>
          <p:nvPr/>
        </p:nvSpPr>
        <p:spPr>
          <a:xfrm>
            <a:off x="720000" y="5759878"/>
            <a:ext cx="822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5175" tIns="115175" rIns="115175" bIns="1151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sz="16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59" name="Google Shape;359;p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0600" y="393725"/>
            <a:ext cx="1008000" cy="14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53"/>
          <p:cNvSpPr txBox="1"/>
          <p:nvPr/>
        </p:nvSpPr>
        <p:spPr>
          <a:xfrm>
            <a:off x="2160000" y="360000"/>
            <a:ext cx="864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925" tIns="110925" rIns="110925" bIns="110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900"/>
              </a:spcAft>
              <a:buNone/>
            </a:pPr>
            <a:r>
              <a:rPr lang="hu" sz="3200">
                <a:latin typeface="Roboto"/>
                <a:ea typeface="Roboto"/>
                <a:cs typeface="Roboto"/>
                <a:sym typeface="Roboto"/>
              </a:rPr>
              <a:t>Építészet</a:t>
            </a:r>
            <a:endParaRPr sz="32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1" name="Google Shape;361;p53"/>
          <p:cNvSpPr txBox="1"/>
          <p:nvPr/>
        </p:nvSpPr>
        <p:spPr>
          <a:xfrm>
            <a:off x="984425" y="4386650"/>
            <a:ext cx="45753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1600" b="1">
                <a:solidFill>
                  <a:srgbClr val="FFFFFF"/>
                </a:solidFill>
              </a:rPr>
              <a:t>Gyűjts modern és régebbi építészeti példákat lakókörnyezetedből kőanyagok felhasználásra. </a:t>
            </a:r>
            <a:endParaRPr sz="1600" b="1">
              <a:solidFill>
                <a:srgbClr val="FFFFFF"/>
              </a:solidFill>
            </a:endParaRPr>
          </a:p>
        </p:txBody>
      </p:sp>
      <p:sp>
        <p:nvSpPr>
          <p:cNvPr id="362" name="Google Shape;362;p53"/>
          <p:cNvSpPr/>
          <p:nvPr/>
        </p:nvSpPr>
        <p:spPr>
          <a:xfrm>
            <a:off x="535625" y="4386638"/>
            <a:ext cx="450000" cy="45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51465"/>
              </a:solidFill>
            </a:endParaRPr>
          </a:p>
        </p:txBody>
      </p:sp>
      <p:sp>
        <p:nvSpPr>
          <p:cNvPr id="363" name="Google Shape;363;p53"/>
          <p:cNvSpPr txBox="1"/>
          <p:nvPr/>
        </p:nvSpPr>
        <p:spPr>
          <a:xfrm>
            <a:off x="5311225" y="4963800"/>
            <a:ext cx="6213900" cy="7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5175" tIns="115175" rIns="115175" bIns="1151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Kép forrása:</a:t>
            </a:r>
            <a:br>
              <a:rPr lang="hu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hu" sz="1200" u="sng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https://sokszinuvidek.24.hu/viragzo-videkunk/2016/11/13/erodkent-magasodnak-a-turistacsalogato-varak-eszak-magyarorszagon/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" name="dia_17_1">
            <a:hlinkClick r:id="" action="ppaction://media"/>
            <a:extLst>
              <a:ext uri="{FF2B5EF4-FFF2-40B4-BE49-F238E27FC236}">
                <a16:creationId xmlns:a16="http://schemas.microsoft.com/office/drawing/2014/main" id="{3B9421EE-1828-46DF-B764-318AEB3751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87362" y="0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54"/>
          <p:cNvSpPr/>
          <p:nvPr/>
        </p:nvSpPr>
        <p:spPr>
          <a:xfrm>
            <a:off x="0" y="0"/>
            <a:ext cx="360000" cy="6480000"/>
          </a:xfrm>
          <a:prstGeom prst="rect">
            <a:avLst/>
          </a:prstGeom>
          <a:solidFill>
            <a:srgbClr val="2C3895"/>
          </a:solidFill>
          <a:ln>
            <a:noFill/>
          </a:ln>
        </p:spPr>
        <p:txBody>
          <a:bodyPr spcFirstLastPara="1" wrap="square" lIns="115175" tIns="115175" rIns="115175" bIns="1151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54"/>
          <p:cNvSpPr txBox="1"/>
          <p:nvPr/>
        </p:nvSpPr>
        <p:spPr>
          <a:xfrm>
            <a:off x="10800000" y="5759875"/>
            <a:ext cx="72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5175" tIns="115175" rIns="115175" bIns="1151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600">
                <a:latin typeface="Roboto"/>
                <a:ea typeface="Roboto"/>
                <a:cs typeface="Roboto"/>
                <a:sym typeface="Roboto"/>
              </a:rPr>
              <a:t>17</a:t>
            </a:r>
            <a:r>
              <a:rPr lang="hu" sz="1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16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0" name="Google Shape;370;p54"/>
          <p:cNvSpPr txBox="1"/>
          <p:nvPr/>
        </p:nvSpPr>
        <p:spPr>
          <a:xfrm>
            <a:off x="720000" y="5759878"/>
            <a:ext cx="822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5175" tIns="115175" rIns="115175" bIns="1151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sz="16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71" name="Google Shape;371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0600" y="393725"/>
            <a:ext cx="1008000" cy="14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54"/>
          <p:cNvSpPr txBox="1"/>
          <p:nvPr/>
        </p:nvSpPr>
        <p:spPr>
          <a:xfrm>
            <a:off x="2160000" y="360000"/>
            <a:ext cx="864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925" tIns="110925" rIns="110925" bIns="110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900"/>
              </a:spcAft>
              <a:buNone/>
            </a:pPr>
            <a:r>
              <a:rPr lang="hu" sz="3200">
                <a:latin typeface="Roboto"/>
                <a:ea typeface="Roboto"/>
                <a:cs typeface="Roboto"/>
                <a:sym typeface="Roboto"/>
              </a:rPr>
              <a:t>Szobrok</a:t>
            </a:r>
            <a:endParaRPr sz="32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73" name="Google Shape;373;p54"/>
          <p:cNvPicPr preferRelativeResize="0"/>
          <p:nvPr/>
        </p:nvPicPr>
        <p:blipFill rotWithShape="1">
          <a:blip r:embed="rId6">
            <a:alphaModFix/>
          </a:blip>
          <a:srcRect t="10062" b="15120"/>
          <a:stretch/>
        </p:blipFill>
        <p:spPr>
          <a:xfrm>
            <a:off x="4172050" y="0"/>
            <a:ext cx="7347951" cy="5759875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54"/>
          <p:cNvSpPr txBox="1"/>
          <p:nvPr/>
        </p:nvSpPr>
        <p:spPr>
          <a:xfrm>
            <a:off x="4556700" y="4963800"/>
            <a:ext cx="6968700" cy="7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5175" tIns="115175" rIns="115175" bIns="1151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Kép forrása:</a:t>
            </a:r>
            <a:br>
              <a:rPr lang="hu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hu" sz="1200" u="sng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https://commons.wikimedia.org/wiki/File:Michelangelo%27s_Pieta_5450_cropncleaned_edit.jpg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5" name="Google Shape;375;p54"/>
          <p:cNvSpPr txBox="1"/>
          <p:nvPr/>
        </p:nvSpPr>
        <p:spPr>
          <a:xfrm>
            <a:off x="684725" y="2469300"/>
            <a:ext cx="3162600" cy="22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1600" b="1">
                <a:latin typeface="Roboto"/>
                <a:ea typeface="Roboto"/>
                <a:cs typeface="Roboto"/>
                <a:sym typeface="Roboto"/>
              </a:rPr>
              <a:t>A szobrászatban is megjelenik az a kettősség, hogy minél könnyebben alakítható az anyag, annál kevésbé ellenálló. A leggyakrabban felhasznált kőanyagok: a homokkő, a mészkő, és a márvány.</a:t>
            </a:r>
            <a:endParaRPr sz="1600" b="1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" name="dia_18_1">
            <a:hlinkClick r:id="" action="ppaction://media"/>
            <a:extLst>
              <a:ext uri="{FF2B5EF4-FFF2-40B4-BE49-F238E27FC236}">
                <a16:creationId xmlns:a16="http://schemas.microsoft.com/office/drawing/2014/main" id="{D12211C2-0DB4-4E26-BBFF-601EFA08A0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87362" y="0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Google Shape;380;p55"/>
          <p:cNvPicPr preferRelativeResize="0"/>
          <p:nvPr/>
        </p:nvPicPr>
        <p:blipFill rotWithShape="1">
          <a:blip r:embed="rId5">
            <a:alphaModFix/>
          </a:blip>
          <a:srcRect b="11111"/>
          <a:stretch/>
        </p:blipFill>
        <p:spPr>
          <a:xfrm>
            <a:off x="6264125" y="0"/>
            <a:ext cx="3815874" cy="5759877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55"/>
          <p:cNvSpPr/>
          <p:nvPr/>
        </p:nvSpPr>
        <p:spPr>
          <a:xfrm>
            <a:off x="0" y="0"/>
            <a:ext cx="360000" cy="6480000"/>
          </a:xfrm>
          <a:prstGeom prst="rect">
            <a:avLst/>
          </a:prstGeom>
          <a:solidFill>
            <a:srgbClr val="2C3895"/>
          </a:solidFill>
          <a:ln>
            <a:noFill/>
          </a:ln>
        </p:spPr>
        <p:txBody>
          <a:bodyPr spcFirstLastPara="1" wrap="square" lIns="115175" tIns="115175" rIns="115175" bIns="1151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55"/>
          <p:cNvSpPr txBox="1"/>
          <p:nvPr/>
        </p:nvSpPr>
        <p:spPr>
          <a:xfrm>
            <a:off x="720000" y="5759878"/>
            <a:ext cx="822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5175" tIns="115175" rIns="115175" bIns="1151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sz="16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3" name="Google Shape;383;p55"/>
          <p:cNvSpPr txBox="1"/>
          <p:nvPr/>
        </p:nvSpPr>
        <p:spPr>
          <a:xfrm>
            <a:off x="10800000" y="5759875"/>
            <a:ext cx="72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5175" tIns="115175" rIns="115175" bIns="1151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600">
                <a:latin typeface="Roboto"/>
                <a:ea typeface="Roboto"/>
                <a:cs typeface="Roboto"/>
                <a:sym typeface="Roboto"/>
              </a:rPr>
              <a:t>18</a:t>
            </a:r>
            <a:r>
              <a:rPr lang="hu" sz="1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16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4" name="Google Shape;384;p55"/>
          <p:cNvSpPr txBox="1"/>
          <p:nvPr/>
        </p:nvSpPr>
        <p:spPr>
          <a:xfrm>
            <a:off x="2160000" y="360000"/>
            <a:ext cx="864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925" tIns="110925" rIns="110925" bIns="110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900"/>
              </a:spcAft>
              <a:buNone/>
            </a:pPr>
            <a:r>
              <a:rPr lang="hu" sz="3200">
                <a:latin typeface="Roboto"/>
                <a:ea typeface="Roboto"/>
                <a:cs typeface="Roboto"/>
                <a:sym typeface="Roboto"/>
              </a:rPr>
              <a:t>Áttekintés</a:t>
            </a:r>
            <a:endParaRPr sz="32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5" name="Google Shape;385;p55"/>
          <p:cNvSpPr txBox="1"/>
          <p:nvPr/>
        </p:nvSpPr>
        <p:spPr>
          <a:xfrm>
            <a:off x="2160000" y="1440000"/>
            <a:ext cx="4320000" cy="43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1600" b="1"/>
              <a:t>Vázlat</a:t>
            </a:r>
            <a:endParaRPr sz="1600" b="1"/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hu" sz="1600" b="1"/>
              <a:t>Kőzetek pusztulása</a:t>
            </a:r>
            <a:endParaRPr sz="1600" b="1"/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hu" sz="1600" b="1"/>
              <a:t>Kőzetek</a:t>
            </a:r>
            <a:endParaRPr sz="1600" b="1"/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hu" sz="1600" b="1"/>
              <a:t>Vulkanikus</a:t>
            </a:r>
            <a:endParaRPr sz="1600" b="1"/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hu" sz="1600" b="1"/>
              <a:t>Üledékes</a:t>
            </a:r>
            <a:endParaRPr sz="1600" b="1"/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hu" sz="1600" b="1"/>
              <a:t>Átalakult</a:t>
            </a:r>
            <a:endParaRPr sz="1600" b="1"/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hu" sz="1600" b="1">
                <a:solidFill>
                  <a:schemeClr val="dk1"/>
                </a:solidFill>
              </a:rPr>
              <a:t>Ásványok</a:t>
            </a:r>
            <a:endParaRPr sz="1600" b="1">
              <a:solidFill>
                <a:schemeClr val="dk1"/>
              </a:solidFill>
            </a:endParaRP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hu" sz="1600" b="1">
                <a:solidFill>
                  <a:schemeClr val="dk1"/>
                </a:solidFill>
              </a:rPr>
              <a:t>Kristályok</a:t>
            </a:r>
            <a:endParaRPr sz="1600" b="1">
              <a:solidFill>
                <a:schemeClr val="dk1"/>
              </a:solidFill>
            </a:endParaRP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hu" sz="1600" b="1">
                <a:solidFill>
                  <a:schemeClr val="dk1"/>
                </a:solidFill>
              </a:rPr>
              <a:t>Keménység</a:t>
            </a:r>
            <a:endParaRPr sz="1600" b="1">
              <a:solidFill>
                <a:schemeClr val="dk1"/>
              </a:solidFill>
            </a:endParaRP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hu" sz="1600" b="1">
                <a:solidFill>
                  <a:schemeClr val="dk1"/>
                </a:solidFill>
              </a:rPr>
              <a:t>Kőzetalkotó ásványok</a:t>
            </a:r>
            <a:endParaRPr sz="1600" b="1">
              <a:solidFill>
                <a:schemeClr val="dk1"/>
              </a:solidFill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hu" sz="1600" b="1">
                <a:solidFill>
                  <a:schemeClr val="dk1"/>
                </a:solidFill>
              </a:rPr>
              <a:t>Kőanyagok felhasználása</a:t>
            </a:r>
            <a:endParaRPr sz="1600" b="1">
              <a:solidFill>
                <a:schemeClr val="dk1"/>
              </a:solidFill>
            </a:endParaRPr>
          </a:p>
        </p:txBody>
      </p:sp>
      <p:pic>
        <p:nvPicPr>
          <p:cNvPr id="386" name="Google Shape;386;p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0600" y="393725"/>
            <a:ext cx="1008000" cy="14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55"/>
          <p:cNvSpPr txBox="1"/>
          <p:nvPr/>
        </p:nvSpPr>
        <p:spPr>
          <a:xfrm>
            <a:off x="6272875" y="4963800"/>
            <a:ext cx="3816000" cy="7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5175" tIns="115175" rIns="115175" bIns="1151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Kép forrása:</a:t>
            </a:r>
            <a:br>
              <a:rPr lang="hu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hu" sz="1200" u="sng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https://unsplash.com/photos/dHCz7S3HU4U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" name="dia_19_1">
            <a:hlinkClick r:id="" action="ppaction://media"/>
            <a:extLst>
              <a:ext uri="{FF2B5EF4-FFF2-40B4-BE49-F238E27FC236}">
                <a16:creationId xmlns:a16="http://schemas.microsoft.com/office/drawing/2014/main" id="{6284D19A-717A-45B8-A9FD-9309B8632B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87362" y="0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8"/>
          <p:cNvSpPr/>
          <p:nvPr/>
        </p:nvSpPr>
        <p:spPr>
          <a:xfrm>
            <a:off x="0" y="0"/>
            <a:ext cx="359700" cy="6480000"/>
          </a:xfrm>
          <a:prstGeom prst="rect">
            <a:avLst/>
          </a:prstGeom>
          <a:solidFill>
            <a:srgbClr val="2C3895"/>
          </a:solidFill>
          <a:ln>
            <a:noFill/>
          </a:ln>
        </p:spPr>
        <p:txBody>
          <a:bodyPr spcFirstLastPara="1" wrap="square" lIns="115175" tIns="115175" rIns="115175" bIns="1151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38"/>
          <p:cNvSpPr txBox="1"/>
          <p:nvPr/>
        </p:nvSpPr>
        <p:spPr>
          <a:xfrm>
            <a:off x="2880001" y="720000"/>
            <a:ext cx="5760000" cy="7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5175" tIns="115175" rIns="115175" bIns="1151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3100">
                <a:latin typeface="Roboto"/>
                <a:ea typeface="Roboto"/>
                <a:cs typeface="Roboto"/>
                <a:sym typeface="Roboto"/>
              </a:rPr>
              <a:t>Ismerd meg környezeted!</a:t>
            </a:r>
            <a:endParaRPr sz="31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5" name="Google Shape;155;p38"/>
          <p:cNvSpPr txBox="1"/>
          <p:nvPr/>
        </p:nvSpPr>
        <p:spPr>
          <a:xfrm>
            <a:off x="2880000" y="1294500"/>
            <a:ext cx="3534300" cy="35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5175" tIns="115175" rIns="115175" bIns="115175" anchor="t" anchorCtr="0">
            <a:noAutofit/>
          </a:bodyPr>
          <a:lstStyle/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●"/>
            </a:pPr>
            <a:r>
              <a:rPr lang="hu" sz="1600">
                <a:latin typeface="Roboto"/>
                <a:ea typeface="Roboto"/>
                <a:cs typeface="Roboto"/>
                <a:sym typeface="Roboto"/>
              </a:rPr>
              <a:t>Merről fúj a szél?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●"/>
            </a:pPr>
            <a:r>
              <a:rPr lang="hu" sz="1600">
                <a:latin typeface="Roboto"/>
                <a:ea typeface="Roboto"/>
                <a:cs typeface="Roboto"/>
                <a:sym typeface="Roboto"/>
              </a:rPr>
              <a:t>Tó vagy tenger?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●"/>
            </a:pPr>
            <a:r>
              <a:rPr lang="hu" sz="1600" b="1">
                <a:latin typeface="Roboto"/>
                <a:ea typeface="Roboto"/>
                <a:cs typeface="Roboto"/>
                <a:sym typeface="Roboto"/>
              </a:rPr>
              <a:t>Milyen kemény a kő?</a:t>
            </a:r>
            <a:endParaRPr sz="1600" b="1"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●"/>
            </a:pPr>
            <a:r>
              <a:rPr lang="hu" sz="1600">
                <a:latin typeface="Roboto"/>
                <a:ea typeface="Roboto"/>
                <a:cs typeface="Roboto"/>
                <a:sym typeface="Roboto"/>
              </a:rPr>
              <a:t>Olvadt kőzetek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●"/>
            </a:pPr>
            <a:r>
              <a:rPr lang="hu" sz="1600">
                <a:latin typeface="Roboto"/>
                <a:ea typeface="Roboto"/>
                <a:cs typeface="Roboto"/>
                <a:sym typeface="Roboto"/>
              </a:rPr>
              <a:t>Esik?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●"/>
            </a:pPr>
            <a:r>
              <a:rPr lang="hu" sz="1600">
                <a:latin typeface="Roboto"/>
                <a:ea typeface="Roboto"/>
                <a:cs typeface="Roboto"/>
                <a:sym typeface="Roboto"/>
              </a:rPr>
              <a:t>Ameddig a szem ellát…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●"/>
            </a:pPr>
            <a:r>
              <a:rPr lang="hu" sz="1600">
                <a:latin typeface="Roboto"/>
                <a:ea typeface="Roboto"/>
                <a:cs typeface="Roboto"/>
                <a:sym typeface="Roboto"/>
              </a:rPr>
              <a:t>Hogy csinálja?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●"/>
            </a:pPr>
            <a:r>
              <a:rPr lang="hu" sz="1600">
                <a:latin typeface="Roboto"/>
                <a:ea typeface="Roboto"/>
                <a:cs typeface="Roboto"/>
                <a:sym typeface="Roboto"/>
              </a:rPr>
              <a:t>Miért éppen a Föld?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●"/>
            </a:pPr>
            <a:r>
              <a:rPr lang="hu" sz="1600">
                <a:latin typeface="Roboto"/>
                <a:ea typeface="Roboto"/>
                <a:cs typeface="Roboto"/>
                <a:sym typeface="Roboto"/>
              </a:rPr>
              <a:t>Védjük együtt!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6" name="Google Shape;156;p38"/>
          <p:cNvSpPr txBox="1"/>
          <p:nvPr/>
        </p:nvSpPr>
        <p:spPr>
          <a:xfrm>
            <a:off x="720000" y="5758450"/>
            <a:ext cx="9360000" cy="7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5175" tIns="115175" rIns="115175" bIns="1151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sz="16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7" name="Google Shape;157;p38"/>
          <p:cNvSpPr txBox="1"/>
          <p:nvPr/>
        </p:nvSpPr>
        <p:spPr>
          <a:xfrm>
            <a:off x="10800000" y="5758375"/>
            <a:ext cx="720000" cy="7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5175" tIns="115175" rIns="115175" bIns="1151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1.</a:t>
            </a:r>
            <a:endParaRPr sz="16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8" name="Google Shape;158;p38"/>
          <p:cNvSpPr txBox="1"/>
          <p:nvPr/>
        </p:nvSpPr>
        <p:spPr>
          <a:xfrm>
            <a:off x="720000" y="4320000"/>
            <a:ext cx="5040000" cy="14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5175" tIns="115175" rIns="115175" bIns="1151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hu" sz="1600" u="sng">
                <a:latin typeface="Roboto"/>
                <a:ea typeface="Roboto"/>
                <a:cs typeface="Roboto"/>
                <a:sym typeface="Roboto"/>
              </a:rPr>
              <a:t>Korosztály:</a:t>
            </a:r>
            <a:r>
              <a:rPr lang="hu" sz="1600">
                <a:latin typeface="Roboto"/>
                <a:ea typeface="Roboto"/>
                <a:cs typeface="Roboto"/>
                <a:sym typeface="Roboto"/>
              </a:rPr>
              <a:t> 5-7. osztály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hu" sz="1600" u="sng">
                <a:latin typeface="Roboto"/>
                <a:ea typeface="Roboto"/>
                <a:cs typeface="Roboto"/>
                <a:sym typeface="Roboto"/>
              </a:rPr>
              <a:t>Kapcsolódás a NAT-hoz:</a:t>
            </a:r>
            <a:r>
              <a:rPr lang="hu" sz="1600">
                <a:latin typeface="Roboto"/>
                <a:ea typeface="Roboto"/>
                <a:cs typeface="Roboto"/>
                <a:sym typeface="Roboto"/>
              </a:rPr>
              <a:t> Ember és természet &gt; Anyag, energia, információ &gt; anyag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600">
              <a:solidFill>
                <a:srgbClr val="2C3895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600">
              <a:solidFill>
                <a:srgbClr val="2C3895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marL="0" lvl="0" indent="0" algn="l" rtl="0">
              <a:spcBef>
                <a:spcPts val="1500"/>
              </a:spcBef>
              <a:spcAft>
                <a:spcPts val="0"/>
              </a:spcAft>
              <a:buNone/>
            </a:pPr>
            <a:endParaRPr sz="1600">
              <a:solidFill>
                <a:srgbClr val="2C389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59" name="Google Shape;159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0002" y="600480"/>
            <a:ext cx="2160000" cy="2935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38"/>
          <p:cNvPicPr preferRelativeResize="0"/>
          <p:nvPr/>
        </p:nvPicPr>
        <p:blipFill rotWithShape="1">
          <a:blip r:embed="rId6">
            <a:alphaModFix/>
          </a:blip>
          <a:srcRect l="14459" t="18374" r="18413"/>
          <a:stretch/>
        </p:blipFill>
        <p:spPr>
          <a:xfrm>
            <a:off x="6465200" y="1477250"/>
            <a:ext cx="4349599" cy="3525502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38"/>
          <p:cNvSpPr txBox="1"/>
          <p:nvPr/>
        </p:nvSpPr>
        <p:spPr>
          <a:xfrm>
            <a:off x="7265700" y="4320000"/>
            <a:ext cx="3534300" cy="7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5175" tIns="115175" rIns="115175" bIns="1151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Kép forrása:</a:t>
            </a:r>
            <a:br>
              <a:rPr lang="hu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hu" sz="1200" u="sng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https://unsplash.com/photos/x1w_Q78xNEY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" name="dia_2_1">
            <a:hlinkClick r:id="" action="ppaction://media"/>
            <a:extLst>
              <a:ext uri="{FF2B5EF4-FFF2-40B4-BE49-F238E27FC236}">
                <a16:creationId xmlns:a16="http://schemas.microsoft.com/office/drawing/2014/main" id="{97D6F0BA-399E-4AD3-9698-525C1CBFD5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87362" y="0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56"/>
          <p:cNvSpPr/>
          <p:nvPr/>
        </p:nvSpPr>
        <p:spPr>
          <a:xfrm>
            <a:off x="0" y="0"/>
            <a:ext cx="359700" cy="6480000"/>
          </a:xfrm>
          <a:prstGeom prst="rect">
            <a:avLst/>
          </a:prstGeom>
          <a:solidFill>
            <a:srgbClr val="85A5BD"/>
          </a:solidFill>
          <a:ln>
            <a:noFill/>
          </a:ln>
        </p:spPr>
        <p:txBody>
          <a:bodyPr spcFirstLastPara="1" wrap="square" lIns="115175" tIns="115175" rIns="115175" bIns="1151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3" name="Google Shape;393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0000" y="720000"/>
            <a:ext cx="2160000" cy="2899274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56"/>
          <p:cNvSpPr txBox="1"/>
          <p:nvPr/>
        </p:nvSpPr>
        <p:spPr>
          <a:xfrm>
            <a:off x="3600000" y="720000"/>
            <a:ext cx="7200000" cy="28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5175" tIns="115175" rIns="115175" bIns="1151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6400">
                <a:latin typeface="Roboto"/>
                <a:ea typeface="Roboto"/>
                <a:cs typeface="Roboto"/>
                <a:sym typeface="Roboto"/>
              </a:rPr>
              <a:t>Köszönöm</a:t>
            </a:r>
            <a:br>
              <a:rPr lang="hu" sz="6400">
                <a:latin typeface="Roboto"/>
                <a:ea typeface="Roboto"/>
                <a:cs typeface="Roboto"/>
                <a:sym typeface="Roboto"/>
              </a:rPr>
            </a:br>
            <a:r>
              <a:rPr lang="hu" sz="6400">
                <a:latin typeface="Roboto"/>
                <a:ea typeface="Roboto"/>
                <a:cs typeface="Roboto"/>
                <a:sym typeface="Roboto"/>
              </a:rPr>
              <a:t>a figyelmet</a:t>
            </a:r>
            <a:r>
              <a:rPr lang="hu" sz="6000">
                <a:latin typeface="Roboto"/>
                <a:ea typeface="Roboto"/>
                <a:cs typeface="Roboto"/>
                <a:sym typeface="Roboto"/>
              </a:rPr>
              <a:t>!</a:t>
            </a:r>
            <a:endParaRPr sz="60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5" name="Google Shape;395;p56"/>
          <p:cNvSpPr txBox="1"/>
          <p:nvPr/>
        </p:nvSpPr>
        <p:spPr>
          <a:xfrm>
            <a:off x="720000" y="5760000"/>
            <a:ext cx="1080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5175" tIns="115175" rIns="115175" bIns="1151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sz="16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" name="dia_20_1">
            <a:hlinkClick r:id="" action="ppaction://media"/>
            <a:extLst>
              <a:ext uri="{FF2B5EF4-FFF2-40B4-BE49-F238E27FC236}">
                <a16:creationId xmlns:a16="http://schemas.microsoft.com/office/drawing/2014/main" id="{AB97DC82-C0EA-436E-A87A-E8371B363D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87362" y="0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57"/>
          <p:cNvSpPr/>
          <p:nvPr/>
        </p:nvSpPr>
        <p:spPr>
          <a:xfrm>
            <a:off x="0" y="0"/>
            <a:ext cx="360000" cy="6480000"/>
          </a:xfrm>
          <a:prstGeom prst="rect">
            <a:avLst/>
          </a:prstGeom>
          <a:solidFill>
            <a:srgbClr val="2C3895"/>
          </a:solidFill>
          <a:ln>
            <a:noFill/>
          </a:ln>
        </p:spPr>
        <p:txBody>
          <a:bodyPr spcFirstLastPara="1" wrap="square" lIns="110925" tIns="110925" rIns="110925" bIns="11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57"/>
          <p:cNvSpPr txBox="1"/>
          <p:nvPr/>
        </p:nvSpPr>
        <p:spPr>
          <a:xfrm>
            <a:off x="720000" y="5760250"/>
            <a:ext cx="792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925" tIns="110925" rIns="110925" bIns="11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sz="16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2" name="Google Shape;402;p57"/>
          <p:cNvSpPr txBox="1"/>
          <p:nvPr/>
        </p:nvSpPr>
        <p:spPr>
          <a:xfrm>
            <a:off x="2160000" y="720000"/>
            <a:ext cx="864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925" tIns="110925" rIns="110925" bIns="110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900"/>
              </a:spcAft>
              <a:buNone/>
            </a:pPr>
            <a:r>
              <a:rPr lang="hu" sz="3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Milyen kemény a kő? </a:t>
            </a:r>
            <a:r>
              <a:rPr lang="hu" sz="3200">
                <a:latin typeface="Roboto Black"/>
                <a:ea typeface="Roboto Black"/>
                <a:cs typeface="Roboto Black"/>
                <a:sym typeface="Roboto Black"/>
              </a:rPr>
              <a:t> - Ellenőrző kérdések</a:t>
            </a:r>
            <a:endParaRPr sz="3200">
              <a:solidFill>
                <a:srgbClr val="000000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403" name="Google Shape;403;p57"/>
          <p:cNvSpPr txBox="1"/>
          <p:nvPr/>
        </p:nvSpPr>
        <p:spPr>
          <a:xfrm>
            <a:off x="2159975" y="1440000"/>
            <a:ext cx="2880000" cy="34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925" tIns="110925" rIns="110925" bIns="1109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hu" sz="1600" b="1">
                <a:solidFill>
                  <a:srgbClr val="2C3895"/>
                </a:solidFill>
                <a:latin typeface="Roboto"/>
                <a:ea typeface="Roboto"/>
                <a:cs typeface="Roboto"/>
                <a:sym typeface="Roboto"/>
              </a:rPr>
              <a:t>1. Milyen kőzetek keletkeznek, amikor a kőzetolvadék megszilárdul?</a:t>
            </a:r>
            <a:endParaRPr sz="1600" b="1">
              <a:solidFill>
                <a:srgbClr val="2C389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" sz="1600">
                <a:solidFill>
                  <a:srgbClr val="2C3895"/>
                </a:solidFill>
                <a:latin typeface="Roboto"/>
                <a:ea typeface="Roboto"/>
                <a:cs typeface="Roboto"/>
                <a:sym typeface="Roboto"/>
              </a:rPr>
              <a:t>a, vulkáni</a:t>
            </a:r>
            <a:endParaRPr sz="1600">
              <a:solidFill>
                <a:srgbClr val="2C389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" sz="1600">
                <a:solidFill>
                  <a:srgbClr val="2C3895"/>
                </a:solidFill>
                <a:latin typeface="Roboto"/>
                <a:ea typeface="Roboto"/>
                <a:cs typeface="Roboto"/>
                <a:sym typeface="Roboto"/>
              </a:rPr>
              <a:t>b, üledékes</a:t>
            </a:r>
            <a:endParaRPr sz="1600">
              <a:solidFill>
                <a:srgbClr val="2C389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" sz="1600">
                <a:solidFill>
                  <a:srgbClr val="2C3895"/>
                </a:solidFill>
                <a:latin typeface="Roboto"/>
                <a:ea typeface="Roboto"/>
                <a:cs typeface="Roboto"/>
                <a:sym typeface="Roboto"/>
              </a:rPr>
              <a:t>c, átalakult</a:t>
            </a:r>
            <a:endParaRPr sz="1600">
              <a:solidFill>
                <a:srgbClr val="2C389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1200"/>
              </a:spcBef>
              <a:spcAft>
                <a:spcPts val="1900"/>
              </a:spcAft>
              <a:buNone/>
            </a:pPr>
            <a:endParaRPr sz="1600">
              <a:solidFill>
                <a:srgbClr val="2C389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4" name="Google Shape;404;p57"/>
          <p:cNvSpPr txBox="1"/>
          <p:nvPr/>
        </p:nvSpPr>
        <p:spPr>
          <a:xfrm>
            <a:off x="5040000" y="1440000"/>
            <a:ext cx="2880000" cy="42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925" tIns="110925" rIns="110925" bIns="1109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hu" sz="1600" b="1">
                <a:solidFill>
                  <a:srgbClr val="2C3895"/>
                </a:solidFill>
                <a:latin typeface="Roboto"/>
                <a:ea typeface="Roboto"/>
                <a:cs typeface="Roboto"/>
                <a:sym typeface="Roboto"/>
              </a:rPr>
              <a:t>2. Melyik állítás hamis?</a:t>
            </a:r>
            <a:endParaRPr sz="1600" b="1">
              <a:solidFill>
                <a:srgbClr val="2C389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" sz="1600">
                <a:solidFill>
                  <a:srgbClr val="2C3895"/>
                </a:solidFill>
                <a:latin typeface="Roboto"/>
                <a:ea typeface="Roboto"/>
                <a:cs typeface="Roboto"/>
                <a:sym typeface="Roboto"/>
              </a:rPr>
              <a:t>a, Átalakult kőzetek keletkezhetnek vulkáni kőzetekből.</a:t>
            </a:r>
            <a:endParaRPr sz="1600">
              <a:solidFill>
                <a:srgbClr val="2C389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" sz="1600">
                <a:solidFill>
                  <a:srgbClr val="2C3895"/>
                </a:solidFill>
                <a:latin typeface="Roboto"/>
                <a:ea typeface="Roboto"/>
                <a:cs typeface="Roboto"/>
                <a:sym typeface="Roboto"/>
              </a:rPr>
              <a:t>b, Az átalakulás folyékony halmazállapotban zajlik.</a:t>
            </a:r>
            <a:endParaRPr sz="1600">
              <a:solidFill>
                <a:srgbClr val="2C389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hu" sz="1600">
                <a:solidFill>
                  <a:srgbClr val="2C3895"/>
                </a:solidFill>
                <a:latin typeface="Roboto"/>
                <a:ea typeface="Roboto"/>
                <a:cs typeface="Roboto"/>
                <a:sym typeface="Roboto"/>
              </a:rPr>
              <a:t>c, Mészvázú állatok maradványaiból üledékes kőzet keletkezhet.</a:t>
            </a:r>
            <a:endParaRPr sz="1600">
              <a:solidFill>
                <a:srgbClr val="2C389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1200"/>
              </a:spcBef>
              <a:spcAft>
                <a:spcPts val="1900"/>
              </a:spcAft>
              <a:buNone/>
            </a:pPr>
            <a:endParaRPr sz="1600">
              <a:solidFill>
                <a:srgbClr val="2C389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5" name="Google Shape;405;p57"/>
          <p:cNvSpPr txBox="1"/>
          <p:nvPr/>
        </p:nvSpPr>
        <p:spPr>
          <a:xfrm>
            <a:off x="7920000" y="1440000"/>
            <a:ext cx="288000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925" tIns="110925" rIns="110925" bIns="1109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hu" sz="1600" b="1">
                <a:solidFill>
                  <a:srgbClr val="2C3895"/>
                </a:solidFill>
                <a:latin typeface="Roboto"/>
                <a:ea typeface="Roboto"/>
                <a:cs typeface="Roboto"/>
                <a:sym typeface="Roboto"/>
              </a:rPr>
              <a:t>3. Mely kifejezések igazak az ásványokra?</a:t>
            </a:r>
            <a:endParaRPr sz="1600" b="1">
              <a:solidFill>
                <a:srgbClr val="2C389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" sz="1600">
                <a:solidFill>
                  <a:srgbClr val="2C3895"/>
                </a:solidFill>
                <a:latin typeface="Roboto"/>
                <a:ea typeface="Roboto"/>
                <a:cs typeface="Roboto"/>
                <a:sym typeface="Roboto"/>
              </a:rPr>
              <a:t>a, természetes anyagok</a:t>
            </a:r>
            <a:endParaRPr sz="1600">
              <a:solidFill>
                <a:srgbClr val="2C389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" sz="1600">
                <a:solidFill>
                  <a:srgbClr val="2C3895"/>
                </a:solidFill>
                <a:latin typeface="Roboto"/>
                <a:ea typeface="Roboto"/>
                <a:cs typeface="Roboto"/>
                <a:sym typeface="Roboto"/>
              </a:rPr>
              <a:t>b, kristályos anyagok</a:t>
            </a:r>
            <a:endParaRPr sz="1600">
              <a:solidFill>
                <a:srgbClr val="2C389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hu" sz="1600">
                <a:solidFill>
                  <a:srgbClr val="2C3895"/>
                </a:solidFill>
                <a:latin typeface="Roboto"/>
                <a:ea typeface="Roboto"/>
                <a:cs typeface="Roboto"/>
                <a:sym typeface="Roboto"/>
              </a:rPr>
              <a:t>c, légnemű anyagok</a:t>
            </a:r>
            <a:endParaRPr sz="1600">
              <a:solidFill>
                <a:srgbClr val="2C389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1200"/>
              </a:spcBef>
              <a:spcAft>
                <a:spcPts val="1900"/>
              </a:spcAft>
              <a:buNone/>
            </a:pPr>
            <a:endParaRPr sz="1600">
              <a:solidFill>
                <a:srgbClr val="2C389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06" name="Google Shape;406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600" y="393725"/>
            <a:ext cx="1008000" cy="144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58"/>
          <p:cNvSpPr/>
          <p:nvPr/>
        </p:nvSpPr>
        <p:spPr>
          <a:xfrm>
            <a:off x="0" y="0"/>
            <a:ext cx="360000" cy="6480000"/>
          </a:xfrm>
          <a:prstGeom prst="rect">
            <a:avLst/>
          </a:prstGeom>
          <a:solidFill>
            <a:srgbClr val="2C3895"/>
          </a:solidFill>
          <a:ln>
            <a:noFill/>
          </a:ln>
        </p:spPr>
        <p:txBody>
          <a:bodyPr spcFirstLastPara="1" wrap="square" lIns="110925" tIns="110925" rIns="110925" bIns="11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58"/>
          <p:cNvSpPr txBox="1"/>
          <p:nvPr/>
        </p:nvSpPr>
        <p:spPr>
          <a:xfrm>
            <a:off x="720000" y="5760250"/>
            <a:ext cx="792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925" tIns="110925" rIns="110925" bIns="11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sz="16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3" name="Google Shape;413;p58"/>
          <p:cNvSpPr txBox="1"/>
          <p:nvPr/>
        </p:nvSpPr>
        <p:spPr>
          <a:xfrm>
            <a:off x="2160000" y="720000"/>
            <a:ext cx="864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925" tIns="110925" rIns="110925" bIns="110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900"/>
              </a:spcAft>
              <a:buNone/>
            </a:pPr>
            <a:r>
              <a:rPr lang="hu" sz="3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Milyen kemény a kő? </a:t>
            </a:r>
            <a:r>
              <a:rPr lang="hu" sz="3200">
                <a:latin typeface="Roboto Black"/>
                <a:ea typeface="Roboto Black"/>
                <a:cs typeface="Roboto Black"/>
                <a:sym typeface="Roboto Black"/>
              </a:rPr>
              <a:t> - Ellenőrző kérdések</a:t>
            </a:r>
            <a:endParaRPr sz="3200">
              <a:solidFill>
                <a:srgbClr val="000000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414" name="Google Shape;414;p58"/>
          <p:cNvSpPr txBox="1"/>
          <p:nvPr/>
        </p:nvSpPr>
        <p:spPr>
          <a:xfrm>
            <a:off x="2159975" y="1440000"/>
            <a:ext cx="2880000" cy="34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925" tIns="110925" rIns="110925" bIns="1109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hu" sz="1600" b="1">
                <a:solidFill>
                  <a:srgbClr val="2C3895"/>
                </a:solidFill>
                <a:latin typeface="Roboto"/>
                <a:ea typeface="Roboto"/>
                <a:cs typeface="Roboto"/>
                <a:sym typeface="Roboto"/>
              </a:rPr>
              <a:t>1. Milyen kőzetek keletkeznek, amikor a kőzetolvadék megszilárdul?</a:t>
            </a:r>
            <a:endParaRPr sz="1600" b="1">
              <a:solidFill>
                <a:srgbClr val="2C389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" sz="1600">
                <a:solidFill>
                  <a:srgbClr val="149449"/>
                </a:solidFill>
                <a:latin typeface="Roboto"/>
                <a:ea typeface="Roboto"/>
                <a:cs typeface="Roboto"/>
                <a:sym typeface="Roboto"/>
              </a:rPr>
              <a:t>a, vulkáni</a:t>
            </a:r>
            <a:endParaRPr sz="1600">
              <a:solidFill>
                <a:srgbClr val="14944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" sz="1600">
                <a:solidFill>
                  <a:srgbClr val="E51465"/>
                </a:solidFill>
                <a:latin typeface="Roboto"/>
                <a:ea typeface="Roboto"/>
                <a:cs typeface="Roboto"/>
                <a:sym typeface="Roboto"/>
              </a:rPr>
              <a:t>b, üledékes</a:t>
            </a:r>
            <a:endParaRPr sz="1600">
              <a:solidFill>
                <a:srgbClr val="E5146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" sz="1600">
                <a:solidFill>
                  <a:srgbClr val="E51465"/>
                </a:solidFill>
                <a:latin typeface="Roboto"/>
                <a:ea typeface="Roboto"/>
                <a:cs typeface="Roboto"/>
                <a:sym typeface="Roboto"/>
              </a:rPr>
              <a:t>c, átalakult</a:t>
            </a:r>
            <a:endParaRPr sz="1600">
              <a:solidFill>
                <a:srgbClr val="E5146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1200"/>
              </a:spcBef>
              <a:spcAft>
                <a:spcPts val="1900"/>
              </a:spcAft>
              <a:buNone/>
            </a:pPr>
            <a:endParaRPr sz="1600">
              <a:solidFill>
                <a:srgbClr val="2C389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5" name="Google Shape;415;p58"/>
          <p:cNvSpPr txBox="1"/>
          <p:nvPr/>
        </p:nvSpPr>
        <p:spPr>
          <a:xfrm>
            <a:off x="5040000" y="1440000"/>
            <a:ext cx="2880000" cy="42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925" tIns="110925" rIns="110925" bIns="1109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hu" sz="1600" b="1">
                <a:solidFill>
                  <a:srgbClr val="2C3895"/>
                </a:solidFill>
                <a:latin typeface="Roboto"/>
                <a:ea typeface="Roboto"/>
                <a:cs typeface="Roboto"/>
                <a:sym typeface="Roboto"/>
              </a:rPr>
              <a:t>2. Melyik állítás hamis?</a:t>
            </a:r>
            <a:endParaRPr sz="1600" b="1">
              <a:solidFill>
                <a:srgbClr val="2C389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hu" sz="1600">
                <a:solidFill>
                  <a:srgbClr val="E51465"/>
                </a:solidFill>
                <a:latin typeface="Roboto"/>
                <a:ea typeface="Roboto"/>
                <a:cs typeface="Roboto"/>
                <a:sym typeface="Roboto"/>
              </a:rPr>
              <a:t>a, Átalakult kőzetek keletkezhetnek vulkáni kőzetekből.</a:t>
            </a:r>
            <a:endParaRPr sz="1600">
              <a:solidFill>
                <a:srgbClr val="E5146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hu" sz="1600">
                <a:solidFill>
                  <a:srgbClr val="149449"/>
                </a:solidFill>
                <a:latin typeface="Roboto"/>
                <a:ea typeface="Roboto"/>
                <a:cs typeface="Roboto"/>
                <a:sym typeface="Roboto"/>
              </a:rPr>
              <a:t>b, Az átalakulás folyékony halmazállapotban zajlik.</a:t>
            </a:r>
            <a:endParaRPr sz="1600">
              <a:solidFill>
                <a:srgbClr val="14944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hu" sz="1600">
                <a:solidFill>
                  <a:srgbClr val="E51465"/>
                </a:solidFill>
                <a:latin typeface="Roboto"/>
                <a:ea typeface="Roboto"/>
                <a:cs typeface="Roboto"/>
                <a:sym typeface="Roboto"/>
              </a:rPr>
              <a:t>c, Mészvázú állatok maradványaiból üledékes kőzet keletkezhet.</a:t>
            </a:r>
            <a:endParaRPr sz="1600">
              <a:solidFill>
                <a:srgbClr val="E5146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1200"/>
              </a:spcBef>
              <a:spcAft>
                <a:spcPts val="1900"/>
              </a:spcAft>
              <a:buNone/>
            </a:pPr>
            <a:endParaRPr sz="1600">
              <a:solidFill>
                <a:srgbClr val="2C389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6" name="Google Shape;416;p58"/>
          <p:cNvSpPr txBox="1"/>
          <p:nvPr/>
        </p:nvSpPr>
        <p:spPr>
          <a:xfrm>
            <a:off x="7920000" y="1440000"/>
            <a:ext cx="288000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925" tIns="110925" rIns="110925" bIns="1109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hu" sz="1600" b="1">
                <a:solidFill>
                  <a:srgbClr val="2C3895"/>
                </a:solidFill>
                <a:latin typeface="Roboto"/>
                <a:ea typeface="Roboto"/>
                <a:cs typeface="Roboto"/>
                <a:sym typeface="Roboto"/>
              </a:rPr>
              <a:t>3. Mely kifejezések igazak az ásványokra?</a:t>
            </a:r>
            <a:endParaRPr sz="1600" b="1">
              <a:solidFill>
                <a:srgbClr val="2C389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hu" sz="1600">
                <a:solidFill>
                  <a:srgbClr val="149449"/>
                </a:solidFill>
                <a:latin typeface="Roboto"/>
                <a:ea typeface="Roboto"/>
                <a:cs typeface="Roboto"/>
                <a:sym typeface="Roboto"/>
              </a:rPr>
              <a:t>a, természetes anyagok</a:t>
            </a:r>
            <a:endParaRPr sz="1600">
              <a:solidFill>
                <a:srgbClr val="14944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hu" sz="1600">
                <a:solidFill>
                  <a:srgbClr val="149449"/>
                </a:solidFill>
                <a:latin typeface="Roboto"/>
                <a:ea typeface="Roboto"/>
                <a:cs typeface="Roboto"/>
                <a:sym typeface="Roboto"/>
              </a:rPr>
              <a:t>b, kristályos anyagok</a:t>
            </a:r>
            <a:endParaRPr sz="1600">
              <a:solidFill>
                <a:srgbClr val="14944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hu" sz="1600">
                <a:solidFill>
                  <a:srgbClr val="E51465"/>
                </a:solidFill>
                <a:latin typeface="Roboto"/>
                <a:ea typeface="Roboto"/>
                <a:cs typeface="Roboto"/>
                <a:sym typeface="Roboto"/>
              </a:rPr>
              <a:t>c, légnemű anyagok</a:t>
            </a:r>
            <a:endParaRPr sz="1600">
              <a:solidFill>
                <a:srgbClr val="E5146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1200"/>
              </a:spcBef>
              <a:spcAft>
                <a:spcPts val="1900"/>
              </a:spcAft>
              <a:buNone/>
            </a:pPr>
            <a:endParaRPr sz="1600">
              <a:solidFill>
                <a:srgbClr val="2C389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17" name="Google Shape;417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600" y="393725"/>
            <a:ext cx="1008000" cy="144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59"/>
          <p:cNvSpPr/>
          <p:nvPr/>
        </p:nvSpPr>
        <p:spPr>
          <a:xfrm>
            <a:off x="0" y="0"/>
            <a:ext cx="360000" cy="6480000"/>
          </a:xfrm>
          <a:prstGeom prst="rect">
            <a:avLst/>
          </a:prstGeom>
          <a:solidFill>
            <a:srgbClr val="2C3895"/>
          </a:solidFill>
          <a:ln>
            <a:noFill/>
          </a:ln>
        </p:spPr>
        <p:txBody>
          <a:bodyPr spcFirstLastPara="1" wrap="square" lIns="110925" tIns="110925" rIns="110925" bIns="11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59"/>
          <p:cNvSpPr txBox="1"/>
          <p:nvPr/>
        </p:nvSpPr>
        <p:spPr>
          <a:xfrm>
            <a:off x="720000" y="5760250"/>
            <a:ext cx="792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925" tIns="110925" rIns="110925" bIns="11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sz="16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4" name="Google Shape;424;p59"/>
          <p:cNvSpPr txBox="1"/>
          <p:nvPr/>
        </p:nvSpPr>
        <p:spPr>
          <a:xfrm>
            <a:off x="2160000" y="720000"/>
            <a:ext cx="864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925" tIns="110925" rIns="110925" bIns="110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900"/>
              </a:spcAft>
              <a:buNone/>
            </a:pPr>
            <a:r>
              <a:rPr lang="hu" sz="3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Milyen kemény a kő? </a:t>
            </a:r>
            <a:r>
              <a:rPr lang="hu" sz="3200">
                <a:latin typeface="Roboto Black"/>
                <a:ea typeface="Roboto Black"/>
                <a:cs typeface="Roboto Black"/>
                <a:sym typeface="Roboto Black"/>
              </a:rPr>
              <a:t> - Ellenőrző kérdések</a:t>
            </a:r>
            <a:endParaRPr sz="3200">
              <a:solidFill>
                <a:srgbClr val="000000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425" name="Google Shape;425;p59"/>
          <p:cNvSpPr txBox="1"/>
          <p:nvPr/>
        </p:nvSpPr>
        <p:spPr>
          <a:xfrm>
            <a:off x="2159975" y="1440000"/>
            <a:ext cx="2880000" cy="34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925" tIns="110925" rIns="110925" bIns="1109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hu" sz="1600" b="1">
                <a:solidFill>
                  <a:srgbClr val="2C3895"/>
                </a:solidFill>
                <a:latin typeface="Roboto"/>
                <a:ea typeface="Roboto"/>
                <a:cs typeface="Roboto"/>
                <a:sym typeface="Roboto"/>
              </a:rPr>
              <a:t>4. Hány fokozatú az ásványok keménységét jellemző Mohs skála?</a:t>
            </a:r>
            <a:endParaRPr sz="1600" b="1">
              <a:solidFill>
                <a:srgbClr val="2C389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" sz="1600">
                <a:solidFill>
                  <a:srgbClr val="2C3895"/>
                </a:solidFill>
                <a:latin typeface="Roboto"/>
                <a:ea typeface="Roboto"/>
                <a:cs typeface="Roboto"/>
                <a:sym typeface="Roboto"/>
              </a:rPr>
              <a:t>a, 10</a:t>
            </a:r>
            <a:endParaRPr sz="1600">
              <a:solidFill>
                <a:srgbClr val="2C389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" sz="1600">
                <a:solidFill>
                  <a:srgbClr val="2C3895"/>
                </a:solidFill>
                <a:latin typeface="Roboto"/>
                <a:ea typeface="Roboto"/>
                <a:cs typeface="Roboto"/>
                <a:sym typeface="Roboto"/>
              </a:rPr>
              <a:t>b, 9</a:t>
            </a:r>
            <a:endParaRPr sz="1600">
              <a:solidFill>
                <a:srgbClr val="2C389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" sz="1600">
                <a:solidFill>
                  <a:srgbClr val="2C3895"/>
                </a:solidFill>
                <a:latin typeface="Roboto"/>
                <a:ea typeface="Roboto"/>
                <a:cs typeface="Roboto"/>
                <a:sym typeface="Roboto"/>
              </a:rPr>
              <a:t>c, 11</a:t>
            </a:r>
            <a:endParaRPr sz="1600">
              <a:solidFill>
                <a:srgbClr val="2C389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1200"/>
              </a:spcBef>
              <a:spcAft>
                <a:spcPts val="1900"/>
              </a:spcAft>
              <a:buNone/>
            </a:pPr>
            <a:endParaRPr sz="1600">
              <a:solidFill>
                <a:srgbClr val="2C389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6" name="Google Shape;426;p59"/>
          <p:cNvSpPr txBox="1"/>
          <p:nvPr/>
        </p:nvSpPr>
        <p:spPr>
          <a:xfrm>
            <a:off x="5040000" y="1440000"/>
            <a:ext cx="2880000" cy="42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925" tIns="110925" rIns="110925" bIns="1109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hu" sz="1600" b="1">
                <a:solidFill>
                  <a:srgbClr val="2C3895"/>
                </a:solidFill>
                <a:latin typeface="Roboto"/>
                <a:ea typeface="Roboto"/>
                <a:cs typeface="Roboto"/>
                <a:sym typeface="Roboto"/>
              </a:rPr>
              <a:t>5. Melyik állítás igaz?</a:t>
            </a:r>
            <a:endParaRPr sz="1600" b="1">
              <a:solidFill>
                <a:srgbClr val="2C389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hu" sz="1600">
                <a:solidFill>
                  <a:srgbClr val="2C3895"/>
                </a:solidFill>
                <a:latin typeface="Roboto"/>
                <a:ea typeface="Roboto"/>
                <a:cs typeface="Roboto"/>
                <a:sym typeface="Roboto"/>
              </a:rPr>
              <a:t>a, Az ásványok kőzetekből felépülő anyagok.</a:t>
            </a:r>
            <a:endParaRPr sz="1600">
              <a:solidFill>
                <a:srgbClr val="2C389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hu" sz="1600">
                <a:solidFill>
                  <a:srgbClr val="2C3895"/>
                </a:solidFill>
                <a:latin typeface="Roboto"/>
                <a:ea typeface="Roboto"/>
                <a:cs typeface="Roboto"/>
                <a:sym typeface="Roboto"/>
              </a:rPr>
              <a:t>b, Az aprózódás a kőzettömbök méretében okoz változást.</a:t>
            </a:r>
            <a:endParaRPr sz="1600">
              <a:solidFill>
                <a:srgbClr val="2C389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hu" sz="1600">
                <a:solidFill>
                  <a:srgbClr val="2C3895"/>
                </a:solidFill>
                <a:latin typeface="Roboto"/>
                <a:ea typeface="Roboto"/>
                <a:cs typeface="Roboto"/>
                <a:sym typeface="Roboto"/>
              </a:rPr>
              <a:t>c, Vulkáni kőzetek mészvázú állatok maradványaiból keletkeznek.</a:t>
            </a:r>
            <a:endParaRPr sz="1600">
              <a:solidFill>
                <a:srgbClr val="2C389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1200"/>
              </a:spcBef>
              <a:spcAft>
                <a:spcPts val="1900"/>
              </a:spcAft>
              <a:buNone/>
            </a:pPr>
            <a:endParaRPr sz="1600">
              <a:solidFill>
                <a:srgbClr val="2C389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7" name="Google Shape;427;p59"/>
          <p:cNvSpPr txBox="1"/>
          <p:nvPr/>
        </p:nvSpPr>
        <p:spPr>
          <a:xfrm>
            <a:off x="7920000" y="1440000"/>
            <a:ext cx="288000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925" tIns="110925" rIns="110925" bIns="1109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hu" sz="1600" b="1">
                <a:solidFill>
                  <a:srgbClr val="2C3895"/>
                </a:solidFill>
                <a:latin typeface="Roboto"/>
                <a:ea typeface="Roboto"/>
                <a:cs typeface="Roboto"/>
                <a:sym typeface="Roboto"/>
              </a:rPr>
              <a:t>6. Mely éghajlati elemek gyorsítják a mállási folyamatokat?</a:t>
            </a:r>
            <a:endParaRPr sz="1600" b="1">
              <a:solidFill>
                <a:srgbClr val="2C389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hu" sz="1600">
                <a:solidFill>
                  <a:srgbClr val="2C3895"/>
                </a:solidFill>
                <a:latin typeface="Roboto"/>
                <a:ea typeface="Roboto"/>
                <a:cs typeface="Roboto"/>
                <a:sym typeface="Roboto"/>
              </a:rPr>
              <a:t>a, magasabb hőmérséklet</a:t>
            </a:r>
            <a:endParaRPr sz="1600">
              <a:solidFill>
                <a:srgbClr val="2C389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hu" sz="1600">
                <a:solidFill>
                  <a:srgbClr val="2C3895"/>
                </a:solidFill>
                <a:latin typeface="Roboto"/>
                <a:ea typeface="Roboto"/>
                <a:cs typeface="Roboto"/>
                <a:sym typeface="Roboto"/>
              </a:rPr>
              <a:t>b, több csapadék</a:t>
            </a:r>
            <a:endParaRPr sz="1600">
              <a:solidFill>
                <a:srgbClr val="2C389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hu" sz="1600">
                <a:solidFill>
                  <a:srgbClr val="2C3895"/>
                </a:solidFill>
                <a:latin typeface="Roboto"/>
                <a:ea typeface="Roboto"/>
                <a:cs typeface="Roboto"/>
                <a:sym typeface="Roboto"/>
              </a:rPr>
              <a:t>c, kevesebb napsütés</a:t>
            </a:r>
            <a:endParaRPr sz="1600">
              <a:solidFill>
                <a:srgbClr val="2C389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1200"/>
              </a:spcBef>
              <a:spcAft>
                <a:spcPts val="1900"/>
              </a:spcAft>
              <a:buNone/>
            </a:pPr>
            <a:endParaRPr sz="1600">
              <a:solidFill>
                <a:srgbClr val="2C389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28" name="Google Shape;428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600" y="393725"/>
            <a:ext cx="1008000" cy="144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60"/>
          <p:cNvSpPr/>
          <p:nvPr/>
        </p:nvSpPr>
        <p:spPr>
          <a:xfrm>
            <a:off x="0" y="0"/>
            <a:ext cx="360000" cy="6480000"/>
          </a:xfrm>
          <a:prstGeom prst="rect">
            <a:avLst/>
          </a:prstGeom>
          <a:solidFill>
            <a:srgbClr val="2C3895"/>
          </a:solidFill>
          <a:ln>
            <a:noFill/>
          </a:ln>
        </p:spPr>
        <p:txBody>
          <a:bodyPr spcFirstLastPara="1" wrap="square" lIns="110925" tIns="110925" rIns="110925" bIns="11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60"/>
          <p:cNvSpPr txBox="1"/>
          <p:nvPr/>
        </p:nvSpPr>
        <p:spPr>
          <a:xfrm>
            <a:off x="720000" y="5760250"/>
            <a:ext cx="792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925" tIns="110925" rIns="110925" bIns="11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sz="16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35" name="Google Shape;435;p60"/>
          <p:cNvSpPr txBox="1"/>
          <p:nvPr/>
        </p:nvSpPr>
        <p:spPr>
          <a:xfrm>
            <a:off x="2160000" y="720000"/>
            <a:ext cx="864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925" tIns="110925" rIns="110925" bIns="110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900"/>
              </a:spcAft>
              <a:buNone/>
            </a:pPr>
            <a:r>
              <a:rPr lang="hu" sz="3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Milyen kemény a kő? </a:t>
            </a:r>
            <a:r>
              <a:rPr lang="hu" sz="3200">
                <a:latin typeface="Roboto Black"/>
                <a:ea typeface="Roboto Black"/>
                <a:cs typeface="Roboto Black"/>
                <a:sym typeface="Roboto Black"/>
              </a:rPr>
              <a:t> - Ellenőrző kérdések</a:t>
            </a:r>
            <a:endParaRPr sz="3200">
              <a:solidFill>
                <a:srgbClr val="000000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436" name="Google Shape;436;p60"/>
          <p:cNvSpPr txBox="1"/>
          <p:nvPr/>
        </p:nvSpPr>
        <p:spPr>
          <a:xfrm>
            <a:off x="2159975" y="1440000"/>
            <a:ext cx="2880000" cy="34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925" tIns="110925" rIns="110925" bIns="1109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hu" sz="1600" b="1">
                <a:solidFill>
                  <a:srgbClr val="2C3895"/>
                </a:solidFill>
                <a:latin typeface="Roboto"/>
                <a:ea typeface="Roboto"/>
                <a:cs typeface="Roboto"/>
                <a:sym typeface="Roboto"/>
              </a:rPr>
              <a:t>4. Hány fokozatú az ásványok keménységét jellemző Mohs skála?</a:t>
            </a:r>
            <a:endParaRPr sz="1600" b="1">
              <a:solidFill>
                <a:srgbClr val="2C389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" sz="1600">
                <a:solidFill>
                  <a:srgbClr val="149449"/>
                </a:solidFill>
                <a:latin typeface="Roboto"/>
                <a:ea typeface="Roboto"/>
                <a:cs typeface="Roboto"/>
                <a:sym typeface="Roboto"/>
              </a:rPr>
              <a:t>a, 10</a:t>
            </a:r>
            <a:endParaRPr sz="1600">
              <a:solidFill>
                <a:srgbClr val="14944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" sz="1600">
                <a:solidFill>
                  <a:srgbClr val="E51465"/>
                </a:solidFill>
                <a:latin typeface="Roboto"/>
                <a:ea typeface="Roboto"/>
                <a:cs typeface="Roboto"/>
                <a:sym typeface="Roboto"/>
              </a:rPr>
              <a:t>b, 9</a:t>
            </a:r>
            <a:endParaRPr sz="1600">
              <a:solidFill>
                <a:srgbClr val="E5146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" sz="1600">
                <a:solidFill>
                  <a:srgbClr val="E51465"/>
                </a:solidFill>
                <a:latin typeface="Roboto"/>
                <a:ea typeface="Roboto"/>
                <a:cs typeface="Roboto"/>
                <a:sym typeface="Roboto"/>
              </a:rPr>
              <a:t>c, 11</a:t>
            </a:r>
            <a:endParaRPr sz="1600">
              <a:solidFill>
                <a:srgbClr val="E5146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1200"/>
              </a:spcBef>
              <a:spcAft>
                <a:spcPts val="1900"/>
              </a:spcAft>
              <a:buNone/>
            </a:pPr>
            <a:endParaRPr sz="1600">
              <a:solidFill>
                <a:srgbClr val="2C389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37" name="Google Shape;437;p60"/>
          <p:cNvSpPr txBox="1"/>
          <p:nvPr/>
        </p:nvSpPr>
        <p:spPr>
          <a:xfrm>
            <a:off x="5040000" y="1440000"/>
            <a:ext cx="2880000" cy="42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925" tIns="110925" rIns="110925" bIns="1109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hu" sz="1600" b="1">
                <a:solidFill>
                  <a:srgbClr val="2C3895"/>
                </a:solidFill>
                <a:latin typeface="Roboto"/>
                <a:ea typeface="Roboto"/>
                <a:cs typeface="Roboto"/>
                <a:sym typeface="Roboto"/>
              </a:rPr>
              <a:t>5. Melyik állítás igaz?</a:t>
            </a:r>
            <a:endParaRPr sz="1600" b="1">
              <a:solidFill>
                <a:srgbClr val="2C389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hu" sz="1600">
                <a:solidFill>
                  <a:srgbClr val="E51465"/>
                </a:solidFill>
                <a:latin typeface="Roboto"/>
                <a:ea typeface="Roboto"/>
                <a:cs typeface="Roboto"/>
                <a:sym typeface="Roboto"/>
              </a:rPr>
              <a:t>a, Az ásványok kőzetekből felépülő anyagok.</a:t>
            </a:r>
            <a:endParaRPr sz="1600">
              <a:solidFill>
                <a:srgbClr val="E5146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hu" sz="1600">
                <a:solidFill>
                  <a:srgbClr val="149449"/>
                </a:solidFill>
                <a:latin typeface="Roboto"/>
                <a:ea typeface="Roboto"/>
                <a:cs typeface="Roboto"/>
                <a:sym typeface="Roboto"/>
              </a:rPr>
              <a:t>b, Az aprózódás a kőzettömbök méretében okoz változást.</a:t>
            </a:r>
            <a:endParaRPr sz="1600">
              <a:solidFill>
                <a:srgbClr val="14944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hu" sz="1600">
                <a:solidFill>
                  <a:srgbClr val="E51465"/>
                </a:solidFill>
                <a:latin typeface="Roboto"/>
                <a:ea typeface="Roboto"/>
                <a:cs typeface="Roboto"/>
                <a:sym typeface="Roboto"/>
              </a:rPr>
              <a:t>c, Vulkáni kőzetek mészvázú állatok maradványaiból keletkeznek.</a:t>
            </a:r>
            <a:endParaRPr sz="1600">
              <a:solidFill>
                <a:srgbClr val="E5146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1200"/>
              </a:spcBef>
              <a:spcAft>
                <a:spcPts val="1900"/>
              </a:spcAft>
              <a:buNone/>
            </a:pPr>
            <a:endParaRPr sz="1600">
              <a:solidFill>
                <a:srgbClr val="2C389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38" name="Google Shape;438;p60"/>
          <p:cNvSpPr txBox="1"/>
          <p:nvPr/>
        </p:nvSpPr>
        <p:spPr>
          <a:xfrm>
            <a:off x="7920000" y="1440000"/>
            <a:ext cx="288000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925" tIns="110925" rIns="110925" bIns="1109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hu" sz="1600" b="1">
                <a:solidFill>
                  <a:srgbClr val="2C3895"/>
                </a:solidFill>
                <a:latin typeface="Roboto"/>
                <a:ea typeface="Roboto"/>
                <a:cs typeface="Roboto"/>
                <a:sym typeface="Roboto"/>
              </a:rPr>
              <a:t>6. Mely éghajlati elemek gyorsítják a mállási folyamatokat?</a:t>
            </a:r>
            <a:endParaRPr sz="1600" b="1">
              <a:solidFill>
                <a:srgbClr val="2C389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hu" sz="1600">
                <a:solidFill>
                  <a:srgbClr val="149449"/>
                </a:solidFill>
                <a:latin typeface="Roboto"/>
                <a:ea typeface="Roboto"/>
                <a:cs typeface="Roboto"/>
                <a:sym typeface="Roboto"/>
              </a:rPr>
              <a:t>a, magasabb hőmérséklet</a:t>
            </a:r>
            <a:endParaRPr sz="1600">
              <a:solidFill>
                <a:srgbClr val="14944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hu" sz="1600">
                <a:solidFill>
                  <a:srgbClr val="149449"/>
                </a:solidFill>
                <a:latin typeface="Roboto"/>
                <a:ea typeface="Roboto"/>
                <a:cs typeface="Roboto"/>
                <a:sym typeface="Roboto"/>
              </a:rPr>
              <a:t>b, több csapadék</a:t>
            </a:r>
            <a:endParaRPr sz="1600">
              <a:solidFill>
                <a:srgbClr val="14944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hu" sz="1600">
                <a:solidFill>
                  <a:srgbClr val="E51465"/>
                </a:solidFill>
                <a:latin typeface="Roboto"/>
                <a:ea typeface="Roboto"/>
                <a:cs typeface="Roboto"/>
                <a:sym typeface="Roboto"/>
              </a:rPr>
              <a:t>c, kevesebb napsütés</a:t>
            </a:r>
            <a:endParaRPr sz="1600">
              <a:solidFill>
                <a:srgbClr val="E5146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1200"/>
              </a:spcBef>
              <a:spcAft>
                <a:spcPts val="1900"/>
              </a:spcAft>
              <a:buNone/>
            </a:pPr>
            <a:endParaRPr sz="1600">
              <a:solidFill>
                <a:srgbClr val="2C389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39" name="Google Shape;439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600" y="393725"/>
            <a:ext cx="1008000" cy="144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39"/>
          <p:cNvPicPr preferRelativeResize="0"/>
          <p:nvPr/>
        </p:nvPicPr>
        <p:blipFill rotWithShape="1">
          <a:blip r:embed="rId5">
            <a:alphaModFix/>
          </a:blip>
          <a:srcRect l="11645" b="3521"/>
          <a:stretch/>
        </p:blipFill>
        <p:spPr>
          <a:xfrm rot="-5400000">
            <a:off x="3927274" y="-1837863"/>
            <a:ext cx="5759577" cy="9435725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39"/>
          <p:cNvSpPr/>
          <p:nvPr/>
        </p:nvSpPr>
        <p:spPr>
          <a:xfrm>
            <a:off x="0" y="0"/>
            <a:ext cx="360000" cy="6480000"/>
          </a:xfrm>
          <a:prstGeom prst="rect">
            <a:avLst/>
          </a:prstGeom>
          <a:solidFill>
            <a:srgbClr val="2C3895"/>
          </a:solidFill>
          <a:ln>
            <a:noFill/>
          </a:ln>
        </p:spPr>
        <p:txBody>
          <a:bodyPr spcFirstLastPara="1" wrap="square" lIns="115175" tIns="115175" rIns="115175" bIns="1151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39"/>
          <p:cNvSpPr txBox="1"/>
          <p:nvPr/>
        </p:nvSpPr>
        <p:spPr>
          <a:xfrm>
            <a:off x="10800000" y="5759875"/>
            <a:ext cx="72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5175" tIns="115175" rIns="115175" bIns="1151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600"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hu" sz="1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16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9" name="Google Shape;169;p39"/>
          <p:cNvSpPr txBox="1"/>
          <p:nvPr/>
        </p:nvSpPr>
        <p:spPr>
          <a:xfrm>
            <a:off x="720000" y="5759878"/>
            <a:ext cx="822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5175" tIns="115175" rIns="115175" bIns="1151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sz="16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70" name="Google Shape;170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0600" y="393725"/>
            <a:ext cx="1008000" cy="14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39"/>
          <p:cNvSpPr/>
          <p:nvPr/>
        </p:nvSpPr>
        <p:spPr>
          <a:xfrm>
            <a:off x="1936800" y="283800"/>
            <a:ext cx="4390800" cy="882900"/>
          </a:xfrm>
          <a:prstGeom prst="rect">
            <a:avLst/>
          </a:prstGeom>
          <a:solidFill>
            <a:srgbClr val="FFFFFF">
              <a:alpha val="757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39"/>
          <p:cNvSpPr txBox="1"/>
          <p:nvPr/>
        </p:nvSpPr>
        <p:spPr>
          <a:xfrm>
            <a:off x="1855200" y="360000"/>
            <a:ext cx="43908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925" tIns="110925" rIns="110925" bIns="110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900"/>
              </a:spcAft>
              <a:buNone/>
            </a:pPr>
            <a:r>
              <a:rPr lang="hu" sz="3200" dirty="0">
                <a:latin typeface="Roboto"/>
                <a:ea typeface="Roboto"/>
                <a:cs typeface="Roboto"/>
                <a:sym typeface="Roboto"/>
              </a:rPr>
              <a:t>Milyen kemény a kő?</a:t>
            </a:r>
            <a:endParaRPr sz="320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3" name="Google Shape;173;p39"/>
          <p:cNvSpPr txBox="1"/>
          <p:nvPr/>
        </p:nvSpPr>
        <p:spPr>
          <a:xfrm>
            <a:off x="7990625" y="5040000"/>
            <a:ext cx="3534300" cy="7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5175" tIns="115175" rIns="115175" bIns="1151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Kép forrása:</a:t>
            </a:r>
            <a:br>
              <a:rPr lang="hu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hu" sz="1200" u="sng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https://unsplash.com/photos/g28AEKvS3wg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4" name="Google Shape;174;p39"/>
          <p:cNvSpPr/>
          <p:nvPr/>
        </p:nvSpPr>
        <p:spPr>
          <a:xfrm>
            <a:off x="1170400" y="2450225"/>
            <a:ext cx="4010400" cy="2520000"/>
          </a:xfrm>
          <a:prstGeom prst="rect">
            <a:avLst/>
          </a:prstGeom>
          <a:solidFill>
            <a:srgbClr val="FFFFFF">
              <a:alpha val="757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39"/>
          <p:cNvSpPr txBox="1"/>
          <p:nvPr/>
        </p:nvSpPr>
        <p:spPr>
          <a:xfrm>
            <a:off x="1210600" y="2460600"/>
            <a:ext cx="3829500" cy="25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1600" b="1">
                <a:latin typeface="Roboto"/>
                <a:ea typeface="Roboto"/>
                <a:cs typeface="Roboto"/>
                <a:sym typeface="Roboto"/>
              </a:rPr>
              <a:t>Kőkemény, azaz nagyon kemény, olyan, mint a kő. Onnan eredhetnek ezek a kifejezések, hogy a kövekkel kapcsolatban megtapasztaljuk ellenállóképességüket és az időtállóságukat, hogy hosszú ideig épségben fennmaradnak. Azonban még a kövek sem elnyűhetetlenek. </a:t>
            </a:r>
            <a:endParaRPr sz="16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6" name="Google Shape;176;p39"/>
          <p:cNvSpPr txBox="1"/>
          <p:nvPr/>
        </p:nvSpPr>
        <p:spPr>
          <a:xfrm>
            <a:off x="6576750" y="1768025"/>
            <a:ext cx="45753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1600" b="1" dirty="0">
                <a:solidFill>
                  <a:srgbClr val="FFFFFF"/>
                </a:solidFill>
              </a:rPr>
              <a:t>Keress olyan szólásokat és közmondásokat, amikben szerepel a kő szavunk!</a:t>
            </a:r>
            <a:endParaRPr sz="1600" b="1" dirty="0">
              <a:solidFill>
                <a:srgbClr val="FFFFFF"/>
              </a:solidFill>
            </a:endParaRPr>
          </a:p>
        </p:txBody>
      </p:sp>
      <p:sp>
        <p:nvSpPr>
          <p:cNvPr id="177" name="Google Shape;177;p39"/>
          <p:cNvSpPr/>
          <p:nvPr/>
        </p:nvSpPr>
        <p:spPr>
          <a:xfrm>
            <a:off x="6127950" y="1768013"/>
            <a:ext cx="450000" cy="45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51465"/>
              </a:solidFill>
            </a:endParaRPr>
          </a:p>
        </p:txBody>
      </p:sp>
      <p:pic>
        <p:nvPicPr>
          <p:cNvPr id="2" name="dia_3_1">
            <a:hlinkClick r:id="" action="ppaction://media"/>
            <a:extLst>
              <a:ext uri="{FF2B5EF4-FFF2-40B4-BE49-F238E27FC236}">
                <a16:creationId xmlns:a16="http://schemas.microsoft.com/office/drawing/2014/main" id="{6C5DB0F4-2532-467B-AB72-FBE3707CDD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87362" y="0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40"/>
          <p:cNvPicPr preferRelativeResize="0"/>
          <p:nvPr/>
        </p:nvPicPr>
        <p:blipFill rotWithShape="1">
          <a:blip r:embed="rId5">
            <a:alphaModFix/>
          </a:blip>
          <a:srcRect t="-6885" b="17231"/>
          <a:stretch/>
        </p:blipFill>
        <p:spPr>
          <a:xfrm>
            <a:off x="360000" y="-479075"/>
            <a:ext cx="11160003" cy="6239074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40"/>
          <p:cNvSpPr/>
          <p:nvPr/>
        </p:nvSpPr>
        <p:spPr>
          <a:xfrm>
            <a:off x="0" y="0"/>
            <a:ext cx="360000" cy="6480000"/>
          </a:xfrm>
          <a:prstGeom prst="rect">
            <a:avLst/>
          </a:prstGeom>
          <a:solidFill>
            <a:srgbClr val="2C3895"/>
          </a:solidFill>
          <a:ln>
            <a:noFill/>
          </a:ln>
        </p:spPr>
        <p:txBody>
          <a:bodyPr spcFirstLastPara="1" wrap="square" lIns="115175" tIns="115175" rIns="115175" bIns="1151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40"/>
          <p:cNvSpPr txBox="1"/>
          <p:nvPr/>
        </p:nvSpPr>
        <p:spPr>
          <a:xfrm>
            <a:off x="10800000" y="5759875"/>
            <a:ext cx="72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5175" tIns="115175" rIns="115175" bIns="1151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600">
                <a:latin typeface="Roboto"/>
                <a:ea typeface="Roboto"/>
                <a:cs typeface="Roboto"/>
                <a:sym typeface="Roboto"/>
              </a:rPr>
              <a:t>3</a:t>
            </a:r>
            <a:r>
              <a:rPr lang="hu" sz="1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16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5" name="Google Shape;185;p40"/>
          <p:cNvSpPr txBox="1"/>
          <p:nvPr/>
        </p:nvSpPr>
        <p:spPr>
          <a:xfrm>
            <a:off x="720000" y="5759878"/>
            <a:ext cx="822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5175" tIns="115175" rIns="115175" bIns="1151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sz="16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86" name="Google Shape;186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0600" y="393725"/>
            <a:ext cx="1008000" cy="14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40"/>
          <p:cNvSpPr/>
          <p:nvPr/>
        </p:nvSpPr>
        <p:spPr>
          <a:xfrm>
            <a:off x="2013000" y="283800"/>
            <a:ext cx="5015400" cy="882900"/>
          </a:xfrm>
          <a:prstGeom prst="rect">
            <a:avLst/>
          </a:prstGeom>
          <a:solidFill>
            <a:srgbClr val="FFFFFF">
              <a:alpha val="757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40"/>
          <p:cNvSpPr txBox="1"/>
          <p:nvPr/>
        </p:nvSpPr>
        <p:spPr>
          <a:xfrm>
            <a:off x="2160000" y="360000"/>
            <a:ext cx="864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925" tIns="110925" rIns="110925" bIns="110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900"/>
              </a:spcAft>
              <a:buNone/>
            </a:pPr>
            <a:r>
              <a:rPr lang="hu" sz="3200">
                <a:latin typeface="Roboto"/>
                <a:ea typeface="Roboto"/>
                <a:cs typeface="Roboto"/>
                <a:sym typeface="Roboto"/>
              </a:rPr>
              <a:t>Kövek a környezetünkben</a:t>
            </a:r>
            <a:endParaRPr sz="32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9" name="Google Shape;189;p40"/>
          <p:cNvSpPr txBox="1"/>
          <p:nvPr/>
        </p:nvSpPr>
        <p:spPr>
          <a:xfrm>
            <a:off x="7761600" y="500250"/>
            <a:ext cx="33795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1600" b="1" dirty="0">
                <a:solidFill>
                  <a:srgbClr val="E51465"/>
                </a:solidFill>
              </a:rPr>
              <a:t>Gyűjts példákat arra, hogy a természetben és az épített környezetben, milyen formában lehet kövekkel találkozni!</a:t>
            </a:r>
            <a:endParaRPr sz="1600" b="1" dirty="0">
              <a:solidFill>
                <a:srgbClr val="E51465"/>
              </a:solidFill>
            </a:endParaRPr>
          </a:p>
        </p:txBody>
      </p:sp>
      <p:sp>
        <p:nvSpPr>
          <p:cNvPr id="190" name="Google Shape;190;p40"/>
          <p:cNvSpPr/>
          <p:nvPr/>
        </p:nvSpPr>
        <p:spPr>
          <a:xfrm>
            <a:off x="7312800" y="500238"/>
            <a:ext cx="450000" cy="450000"/>
          </a:xfrm>
          <a:prstGeom prst="rect">
            <a:avLst/>
          </a:prstGeom>
          <a:solidFill>
            <a:srgbClr val="E51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51465"/>
              </a:solidFill>
            </a:endParaRPr>
          </a:p>
        </p:txBody>
      </p:sp>
      <p:sp>
        <p:nvSpPr>
          <p:cNvPr id="191" name="Google Shape;191;p40"/>
          <p:cNvSpPr/>
          <p:nvPr/>
        </p:nvSpPr>
        <p:spPr>
          <a:xfrm>
            <a:off x="2008600" y="1535825"/>
            <a:ext cx="4010400" cy="2244600"/>
          </a:xfrm>
          <a:prstGeom prst="rect">
            <a:avLst/>
          </a:prstGeom>
          <a:solidFill>
            <a:srgbClr val="FFFFFF">
              <a:alpha val="757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40"/>
          <p:cNvSpPr txBox="1"/>
          <p:nvPr/>
        </p:nvSpPr>
        <p:spPr>
          <a:xfrm>
            <a:off x="2048800" y="1546200"/>
            <a:ext cx="3829500" cy="22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1600" b="1">
                <a:latin typeface="Roboto"/>
                <a:ea typeface="Roboto"/>
                <a:cs typeface="Roboto"/>
                <a:sym typeface="Roboto"/>
              </a:rPr>
              <a:t>Akár a természetben, akár az épített környezetben az időjárás elemei folyamatosan próbára teszik a kövek ellenállóképességét.</a:t>
            </a:r>
            <a:br>
              <a:rPr lang="hu" sz="1600" b="1">
                <a:latin typeface="Roboto"/>
                <a:ea typeface="Roboto"/>
                <a:cs typeface="Roboto"/>
                <a:sym typeface="Roboto"/>
              </a:rPr>
            </a:br>
            <a:r>
              <a:rPr lang="hu" sz="1600" b="1">
                <a:latin typeface="Roboto"/>
                <a:ea typeface="Roboto"/>
                <a:cs typeface="Roboto"/>
                <a:sym typeface="Roboto"/>
              </a:rPr>
              <a:t>A hőmérsékletváltozás, a csapadék, a jég, a szél és más elemek által végzett munkák pusztító hatással bírnak.</a:t>
            </a:r>
            <a:endParaRPr sz="16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3" name="Google Shape;193;p40"/>
          <p:cNvSpPr txBox="1"/>
          <p:nvPr/>
        </p:nvSpPr>
        <p:spPr>
          <a:xfrm>
            <a:off x="7990625" y="5040000"/>
            <a:ext cx="3534300" cy="7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5175" tIns="115175" rIns="115175" bIns="1151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Kép forrása:</a:t>
            </a:r>
            <a:br>
              <a:rPr lang="hu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hu" sz="1200" u="sng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https://unsplash.com/photos/nnMCLx_eor4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" name="dia_4_1">
            <a:hlinkClick r:id="" action="ppaction://media"/>
            <a:extLst>
              <a:ext uri="{FF2B5EF4-FFF2-40B4-BE49-F238E27FC236}">
                <a16:creationId xmlns:a16="http://schemas.microsoft.com/office/drawing/2014/main" id="{DB7092EA-68AC-4651-BBC8-153596F073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87362" y="0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03474" y="-27521"/>
            <a:ext cx="7716522" cy="5787401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41"/>
          <p:cNvSpPr/>
          <p:nvPr/>
        </p:nvSpPr>
        <p:spPr>
          <a:xfrm>
            <a:off x="0" y="0"/>
            <a:ext cx="360000" cy="6480000"/>
          </a:xfrm>
          <a:prstGeom prst="rect">
            <a:avLst/>
          </a:prstGeom>
          <a:solidFill>
            <a:srgbClr val="2C3895"/>
          </a:solidFill>
          <a:ln>
            <a:noFill/>
          </a:ln>
        </p:spPr>
        <p:txBody>
          <a:bodyPr spcFirstLastPara="1" wrap="square" lIns="115175" tIns="115175" rIns="115175" bIns="1151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41"/>
          <p:cNvSpPr txBox="1"/>
          <p:nvPr/>
        </p:nvSpPr>
        <p:spPr>
          <a:xfrm>
            <a:off x="10800000" y="5759875"/>
            <a:ext cx="72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5175" tIns="115175" rIns="115175" bIns="1151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600">
                <a:latin typeface="Roboto"/>
                <a:ea typeface="Roboto"/>
                <a:cs typeface="Roboto"/>
                <a:sym typeface="Roboto"/>
              </a:rPr>
              <a:t>4</a:t>
            </a:r>
            <a:r>
              <a:rPr lang="hu" sz="1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16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1" name="Google Shape;201;p41"/>
          <p:cNvSpPr txBox="1"/>
          <p:nvPr/>
        </p:nvSpPr>
        <p:spPr>
          <a:xfrm>
            <a:off x="720000" y="5759878"/>
            <a:ext cx="822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5175" tIns="115175" rIns="115175" bIns="1151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sz="16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2" name="Google Shape;202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0600" y="393725"/>
            <a:ext cx="1008000" cy="14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41"/>
          <p:cNvSpPr/>
          <p:nvPr/>
        </p:nvSpPr>
        <p:spPr>
          <a:xfrm>
            <a:off x="1936800" y="283800"/>
            <a:ext cx="2871300" cy="882900"/>
          </a:xfrm>
          <a:prstGeom prst="rect">
            <a:avLst/>
          </a:prstGeom>
          <a:solidFill>
            <a:srgbClr val="FFFFFF">
              <a:alpha val="757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41"/>
          <p:cNvSpPr txBox="1"/>
          <p:nvPr/>
        </p:nvSpPr>
        <p:spPr>
          <a:xfrm>
            <a:off x="2160000" y="360000"/>
            <a:ext cx="239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925" tIns="110925" rIns="110925" bIns="110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900"/>
              </a:spcAft>
              <a:buNone/>
            </a:pPr>
            <a:r>
              <a:rPr lang="hu" sz="3200">
                <a:latin typeface="Roboto"/>
                <a:ea typeface="Roboto"/>
                <a:cs typeface="Roboto"/>
                <a:sym typeface="Roboto"/>
              </a:rPr>
              <a:t>Aprózódás</a:t>
            </a:r>
            <a:endParaRPr sz="32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5" name="Google Shape;205;p41"/>
          <p:cNvSpPr txBox="1"/>
          <p:nvPr/>
        </p:nvSpPr>
        <p:spPr>
          <a:xfrm>
            <a:off x="7604375" y="5040000"/>
            <a:ext cx="3920700" cy="7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5175" tIns="115175" rIns="115175" bIns="1151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Kép forrása:</a:t>
            </a:r>
            <a:br>
              <a:rPr lang="hu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hu" sz="1200" u="sng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http://indafoto.hu/ildiko8/image/18960041-4c24a33b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6" name="Google Shape;206;p41"/>
          <p:cNvSpPr txBox="1"/>
          <p:nvPr/>
        </p:nvSpPr>
        <p:spPr>
          <a:xfrm>
            <a:off x="775188" y="2154300"/>
            <a:ext cx="2769600" cy="32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1600" b="1">
                <a:latin typeface="Roboto"/>
                <a:ea typeface="Roboto"/>
                <a:cs typeface="Roboto"/>
                <a:sym typeface="Roboto"/>
              </a:rPr>
              <a:t>Az aprózódás fizikai folyamat, amely a kőzettömbök méretében okoz változást (kisebb darabokra esnek szét). Létrejöhet többek között hőingadozás következtében, fagyhatás során, sókristály növekedése miatt.</a:t>
            </a:r>
            <a:endParaRPr sz="1600" b="1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" name="dia_5_1">
            <a:hlinkClick r:id="" action="ppaction://media"/>
            <a:extLst>
              <a:ext uri="{FF2B5EF4-FFF2-40B4-BE49-F238E27FC236}">
                <a16:creationId xmlns:a16="http://schemas.microsoft.com/office/drawing/2014/main" id="{42EEED8C-0CAF-4E7E-8490-1D771B5D80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87362" y="-27521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48305" y="-28171"/>
            <a:ext cx="8671698" cy="5788175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42"/>
          <p:cNvSpPr/>
          <p:nvPr/>
        </p:nvSpPr>
        <p:spPr>
          <a:xfrm>
            <a:off x="0" y="0"/>
            <a:ext cx="360000" cy="6480000"/>
          </a:xfrm>
          <a:prstGeom prst="rect">
            <a:avLst/>
          </a:prstGeom>
          <a:solidFill>
            <a:srgbClr val="2C3895"/>
          </a:solidFill>
          <a:ln>
            <a:noFill/>
          </a:ln>
        </p:spPr>
        <p:txBody>
          <a:bodyPr spcFirstLastPara="1" wrap="square" lIns="115175" tIns="115175" rIns="115175" bIns="1151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42"/>
          <p:cNvSpPr txBox="1"/>
          <p:nvPr/>
        </p:nvSpPr>
        <p:spPr>
          <a:xfrm>
            <a:off x="10800000" y="5759875"/>
            <a:ext cx="72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5175" tIns="115175" rIns="115175" bIns="1151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600">
                <a:latin typeface="Roboto"/>
                <a:ea typeface="Roboto"/>
                <a:cs typeface="Roboto"/>
                <a:sym typeface="Roboto"/>
              </a:rPr>
              <a:t>5</a:t>
            </a:r>
            <a:r>
              <a:rPr lang="hu" sz="1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16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4" name="Google Shape;214;p42"/>
          <p:cNvSpPr txBox="1"/>
          <p:nvPr/>
        </p:nvSpPr>
        <p:spPr>
          <a:xfrm>
            <a:off x="720000" y="5759878"/>
            <a:ext cx="822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5175" tIns="115175" rIns="115175" bIns="1151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sz="16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15" name="Google Shape;215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0600" y="393725"/>
            <a:ext cx="1008000" cy="14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42"/>
          <p:cNvSpPr/>
          <p:nvPr/>
        </p:nvSpPr>
        <p:spPr>
          <a:xfrm>
            <a:off x="1936800" y="283800"/>
            <a:ext cx="1909800" cy="882900"/>
          </a:xfrm>
          <a:prstGeom prst="rect">
            <a:avLst/>
          </a:prstGeom>
          <a:solidFill>
            <a:srgbClr val="FFFFFF">
              <a:alpha val="757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42"/>
          <p:cNvSpPr txBox="1"/>
          <p:nvPr/>
        </p:nvSpPr>
        <p:spPr>
          <a:xfrm>
            <a:off x="2160000" y="360000"/>
            <a:ext cx="144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925" tIns="110925" rIns="110925" bIns="110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900"/>
              </a:spcAft>
              <a:buNone/>
            </a:pPr>
            <a:r>
              <a:rPr lang="hu" sz="3200">
                <a:latin typeface="Roboto"/>
                <a:ea typeface="Roboto"/>
                <a:cs typeface="Roboto"/>
                <a:sym typeface="Roboto"/>
              </a:rPr>
              <a:t>Mállás</a:t>
            </a:r>
            <a:endParaRPr sz="32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8" name="Google Shape;218;p42"/>
          <p:cNvSpPr/>
          <p:nvPr/>
        </p:nvSpPr>
        <p:spPr>
          <a:xfrm>
            <a:off x="720600" y="2203300"/>
            <a:ext cx="2879400" cy="3430500"/>
          </a:xfrm>
          <a:prstGeom prst="rect">
            <a:avLst/>
          </a:prstGeom>
          <a:solidFill>
            <a:srgbClr val="FFFFFF">
              <a:alpha val="757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42"/>
          <p:cNvSpPr txBox="1"/>
          <p:nvPr/>
        </p:nvSpPr>
        <p:spPr>
          <a:xfrm>
            <a:off x="720000" y="2159950"/>
            <a:ext cx="2769600" cy="32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1600" b="1">
                <a:latin typeface="Roboto"/>
                <a:ea typeface="Roboto"/>
                <a:cs typeface="Roboto"/>
                <a:sym typeface="Roboto"/>
              </a:rPr>
              <a:t>Az aprózódott kőzetdarabok kémiai tulajdonságai megváltoznak a mállás során. Víz, kémiai hatóanyagok (savak), levegő szükséges az átalakuláshoz. Minél melegebb és nedvesebb az éghajlat, annál gyorsabb a folyamat. A biológiai hatások is felgyorsíthatják.</a:t>
            </a:r>
            <a:endParaRPr sz="16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0" name="Google Shape;220;p42"/>
          <p:cNvSpPr txBox="1"/>
          <p:nvPr/>
        </p:nvSpPr>
        <p:spPr>
          <a:xfrm>
            <a:off x="7604375" y="5040000"/>
            <a:ext cx="3920700" cy="7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5175" tIns="115175" rIns="115175" bIns="1151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Kép forrása:</a:t>
            </a:r>
            <a:br>
              <a:rPr lang="hu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hu" sz="1200" u="sng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https://unsplash.com/photos/6Oq-HKR0GyE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" name="dia_6_1">
            <a:hlinkClick r:id="" action="ppaction://media"/>
            <a:extLst>
              <a:ext uri="{FF2B5EF4-FFF2-40B4-BE49-F238E27FC236}">
                <a16:creationId xmlns:a16="http://schemas.microsoft.com/office/drawing/2014/main" id="{DF2F8432-B1E6-4402-BB2C-9DA22E0023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92434" y="0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39979" y="4"/>
            <a:ext cx="7680020" cy="57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43"/>
          <p:cNvSpPr/>
          <p:nvPr/>
        </p:nvSpPr>
        <p:spPr>
          <a:xfrm>
            <a:off x="0" y="0"/>
            <a:ext cx="360000" cy="6480000"/>
          </a:xfrm>
          <a:prstGeom prst="rect">
            <a:avLst/>
          </a:prstGeom>
          <a:solidFill>
            <a:srgbClr val="2C3895"/>
          </a:solidFill>
          <a:ln>
            <a:noFill/>
          </a:ln>
        </p:spPr>
        <p:txBody>
          <a:bodyPr spcFirstLastPara="1" wrap="square" lIns="115175" tIns="115175" rIns="115175" bIns="1151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43"/>
          <p:cNvSpPr txBox="1"/>
          <p:nvPr/>
        </p:nvSpPr>
        <p:spPr>
          <a:xfrm>
            <a:off x="10800000" y="5759875"/>
            <a:ext cx="72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5175" tIns="115175" rIns="115175" bIns="1151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600">
                <a:latin typeface="Roboto"/>
                <a:ea typeface="Roboto"/>
                <a:cs typeface="Roboto"/>
                <a:sym typeface="Roboto"/>
              </a:rPr>
              <a:t>6</a:t>
            </a:r>
            <a:r>
              <a:rPr lang="hu" sz="1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16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8" name="Google Shape;228;p43"/>
          <p:cNvSpPr txBox="1"/>
          <p:nvPr/>
        </p:nvSpPr>
        <p:spPr>
          <a:xfrm>
            <a:off x="720000" y="5759878"/>
            <a:ext cx="822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5175" tIns="115175" rIns="115175" bIns="1151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sz="16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9" name="Google Shape;229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0600" y="393725"/>
            <a:ext cx="1008000" cy="14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43"/>
          <p:cNvSpPr/>
          <p:nvPr/>
        </p:nvSpPr>
        <p:spPr>
          <a:xfrm>
            <a:off x="1936800" y="283800"/>
            <a:ext cx="2383200" cy="882900"/>
          </a:xfrm>
          <a:prstGeom prst="rect">
            <a:avLst/>
          </a:prstGeom>
          <a:solidFill>
            <a:srgbClr val="FFFFFF">
              <a:alpha val="757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43"/>
          <p:cNvSpPr txBox="1"/>
          <p:nvPr/>
        </p:nvSpPr>
        <p:spPr>
          <a:xfrm>
            <a:off x="2388600" y="360000"/>
            <a:ext cx="1819416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925" tIns="110925" rIns="110925" bIns="110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900"/>
              </a:spcAft>
              <a:buNone/>
            </a:pPr>
            <a:r>
              <a:rPr lang="hu" sz="3200" dirty="0">
                <a:latin typeface="Roboto"/>
                <a:ea typeface="Roboto"/>
                <a:cs typeface="Roboto"/>
                <a:sym typeface="Roboto"/>
              </a:rPr>
              <a:t>Kőzetek</a:t>
            </a:r>
            <a:endParaRPr sz="320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2" name="Google Shape;232;p43"/>
          <p:cNvSpPr txBox="1"/>
          <p:nvPr/>
        </p:nvSpPr>
        <p:spPr>
          <a:xfrm>
            <a:off x="715175" y="1957500"/>
            <a:ext cx="3124800" cy="32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1600" b="1">
                <a:latin typeface="Roboto"/>
                <a:ea typeface="Roboto"/>
                <a:cs typeface="Roboto"/>
                <a:sym typeface="Roboto"/>
              </a:rPr>
              <a:t>A kőzetek Földünk nagy tömegű, ásványokból felépülő természetes anyagai. Csoportosíthatjuk őket képződésük szerint: vulkáni kőzetek, üledékes kőzetek, átalakult kőzetek. A három kőzetrendszer egymással szoros kapcsolatban áll: keletkezésük és pusztulásuk egy folyamatos körforgás részei.</a:t>
            </a:r>
            <a:endParaRPr sz="16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3" name="Google Shape;233;p43"/>
          <p:cNvSpPr txBox="1"/>
          <p:nvPr/>
        </p:nvSpPr>
        <p:spPr>
          <a:xfrm>
            <a:off x="7604375" y="5040000"/>
            <a:ext cx="3920700" cy="7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5175" tIns="115175" rIns="115175" bIns="1151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Kép forrása:</a:t>
            </a:r>
            <a:br>
              <a:rPr lang="hu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hu" sz="1200" u="sng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https://unsplash.com/photos/8cEHiZ81B_k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" name="dia_7_1">
            <a:hlinkClick r:id="" action="ppaction://media"/>
            <a:extLst>
              <a:ext uri="{FF2B5EF4-FFF2-40B4-BE49-F238E27FC236}">
                <a16:creationId xmlns:a16="http://schemas.microsoft.com/office/drawing/2014/main" id="{CCCA46C8-39E0-499B-9296-BDEFE45FE8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87362" y="0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03474" y="-27521"/>
            <a:ext cx="7716521" cy="5787399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44"/>
          <p:cNvSpPr/>
          <p:nvPr/>
        </p:nvSpPr>
        <p:spPr>
          <a:xfrm>
            <a:off x="0" y="0"/>
            <a:ext cx="360000" cy="6480000"/>
          </a:xfrm>
          <a:prstGeom prst="rect">
            <a:avLst/>
          </a:prstGeom>
          <a:solidFill>
            <a:srgbClr val="2C3895"/>
          </a:solidFill>
          <a:ln>
            <a:noFill/>
          </a:ln>
        </p:spPr>
        <p:txBody>
          <a:bodyPr spcFirstLastPara="1" wrap="square" lIns="115175" tIns="115175" rIns="115175" bIns="1151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44"/>
          <p:cNvSpPr txBox="1"/>
          <p:nvPr/>
        </p:nvSpPr>
        <p:spPr>
          <a:xfrm>
            <a:off x="10800000" y="5759875"/>
            <a:ext cx="72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5175" tIns="115175" rIns="115175" bIns="1151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600">
                <a:latin typeface="Roboto"/>
                <a:ea typeface="Roboto"/>
                <a:cs typeface="Roboto"/>
                <a:sym typeface="Roboto"/>
              </a:rPr>
              <a:t>7</a:t>
            </a:r>
            <a:r>
              <a:rPr lang="hu" sz="1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16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1" name="Google Shape;241;p44"/>
          <p:cNvSpPr txBox="1"/>
          <p:nvPr/>
        </p:nvSpPr>
        <p:spPr>
          <a:xfrm>
            <a:off x="720000" y="5759878"/>
            <a:ext cx="822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5175" tIns="115175" rIns="115175" bIns="1151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sz="16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2" name="Google Shape;242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0600" y="393725"/>
            <a:ext cx="1008000" cy="14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44"/>
          <p:cNvSpPr/>
          <p:nvPr/>
        </p:nvSpPr>
        <p:spPr>
          <a:xfrm>
            <a:off x="1936800" y="283800"/>
            <a:ext cx="3389100" cy="882900"/>
          </a:xfrm>
          <a:prstGeom prst="rect">
            <a:avLst/>
          </a:prstGeom>
          <a:solidFill>
            <a:srgbClr val="FFFFFF">
              <a:alpha val="757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44"/>
          <p:cNvSpPr txBox="1"/>
          <p:nvPr/>
        </p:nvSpPr>
        <p:spPr>
          <a:xfrm>
            <a:off x="2160000" y="360000"/>
            <a:ext cx="864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925" tIns="110925" rIns="110925" bIns="110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900"/>
              </a:spcAft>
              <a:buNone/>
            </a:pPr>
            <a:r>
              <a:rPr lang="hu" sz="3200">
                <a:latin typeface="Roboto"/>
                <a:ea typeface="Roboto"/>
                <a:cs typeface="Roboto"/>
                <a:sym typeface="Roboto"/>
              </a:rPr>
              <a:t>Vulkáni kőzetek</a:t>
            </a:r>
            <a:endParaRPr sz="32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5" name="Google Shape;245;p44"/>
          <p:cNvSpPr txBox="1"/>
          <p:nvPr/>
        </p:nvSpPr>
        <p:spPr>
          <a:xfrm>
            <a:off x="715175" y="1957500"/>
            <a:ext cx="3124800" cy="32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1600" b="1" dirty="0">
                <a:latin typeface="Roboto"/>
                <a:ea typeface="Roboto"/>
                <a:cs typeface="Roboto"/>
                <a:sym typeface="Roboto"/>
              </a:rPr>
              <a:t>A vulkáni kőzetek kőzetolvadékból (magmából) keletkeznek. Létrejöhetnek vulkáni működés során a felszínre került láva megszilárdulásával. Keletkezhetnek, az olvadt kőzet mélyben történő megszilárdulásával vagy egy vulkán robbanásos kitörése során a törmelékből.</a:t>
            </a:r>
            <a:endParaRPr sz="1600" b="1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6" name="Google Shape;246;p44"/>
          <p:cNvSpPr txBox="1"/>
          <p:nvPr/>
        </p:nvSpPr>
        <p:spPr>
          <a:xfrm>
            <a:off x="6938625" y="5040000"/>
            <a:ext cx="4586400" cy="7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5175" tIns="115175" rIns="115175" bIns="1151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Kép forrása:</a:t>
            </a:r>
            <a:br>
              <a:rPr lang="hu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hu" sz="1200" u="sng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https://www.bnpi.hu/hu/reszletek/somoskoi-bazaltorgona-sk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" name="extra_8_1">
            <a:hlinkClick r:id="" action="ppaction://media"/>
            <a:extLst>
              <a:ext uri="{FF2B5EF4-FFF2-40B4-BE49-F238E27FC236}">
                <a16:creationId xmlns:a16="http://schemas.microsoft.com/office/drawing/2014/main" id="{3276A8F1-EA89-4A61-8BF7-B42EA5ED24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87362" y="0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45"/>
          <p:cNvPicPr preferRelativeResize="0"/>
          <p:nvPr/>
        </p:nvPicPr>
        <p:blipFill rotWithShape="1">
          <a:blip r:embed="rId5">
            <a:alphaModFix/>
          </a:blip>
          <a:srcRect l="19106"/>
          <a:stretch/>
        </p:blipFill>
        <p:spPr>
          <a:xfrm>
            <a:off x="3600000" y="-27925"/>
            <a:ext cx="7920000" cy="5727599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45"/>
          <p:cNvSpPr/>
          <p:nvPr/>
        </p:nvSpPr>
        <p:spPr>
          <a:xfrm>
            <a:off x="1936800" y="283800"/>
            <a:ext cx="3611100" cy="882900"/>
          </a:xfrm>
          <a:prstGeom prst="rect">
            <a:avLst/>
          </a:prstGeom>
          <a:solidFill>
            <a:srgbClr val="FFFFFF">
              <a:alpha val="757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45"/>
          <p:cNvSpPr/>
          <p:nvPr/>
        </p:nvSpPr>
        <p:spPr>
          <a:xfrm>
            <a:off x="0" y="0"/>
            <a:ext cx="360000" cy="6480000"/>
          </a:xfrm>
          <a:prstGeom prst="rect">
            <a:avLst/>
          </a:prstGeom>
          <a:solidFill>
            <a:srgbClr val="2C3895"/>
          </a:solidFill>
          <a:ln>
            <a:noFill/>
          </a:ln>
        </p:spPr>
        <p:txBody>
          <a:bodyPr spcFirstLastPara="1" wrap="square" lIns="115175" tIns="115175" rIns="115175" bIns="1151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45"/>
          <p:cNvSpPr txBox="1"/>
          <p:nvPr/>
        </p:nvSpPr>
        <p:spPr>
          <a:xfrm>
            <a:off x="10800000" y="5759875"/>
            <a:ext cx="72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5175" tIns="115175" rIns="115175" bIns="1151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600">
                <a:latin typeface="Roboto"/>
                <a:ea typeface="Roboto"/>
                <a:cs typeface="Roboto"/>
                <a:sym typeface="Roboto"/>
              </a:rPr>
              <a:t>8</a:t>
            </a:r>
            <a:r>
              <a:rPr lang="hu" sz="1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16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5" name="Google Shape;255;p45"/>
          <p:cNvSpPr txBox="1"/>
          <p:nvPr/>
        </p:nvSpPr>
        <p:spPr>
          <a:xfrm>
            <a:off x="720000" y="5759878"/>
            <a:ext cx="822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5175" tIns="115175" rIns="115175" bIns="1151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sz="16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56" name="Google Shape;256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0600" y="393725"/>
            <a:ext cx="1008000" cy="14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45"/>
          <p:cNvSpPr txBox="1"/>
          <p:nvPr/>
        </p:nvSpPr>
        <p:spPr>
          <a:xfrm>
            <a:off x="2160000" y="360000"/>
            <a:ext cx="864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925" tIns="110925" rIns="110925" bIns="110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900"/>
              </a:spcAft>
              <a:buNone/>
            </a:pPr>
            <a:r>
              <a:rPr lang="hu" sz="3200">
                <a:latin typeface="Roboto"/>
                <a:ea typeface="Roboto"/>
                <a:cs typeface="Roboto"/>
                <a:sym typeface="Roboto"/>
              </a:rPr>
              <a:t>Üledékes kőzetek</a:t>
            </a:r>
            <a:endParaRPr sz="32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8" name="Google Shape;258;p45"/>
          <p:cNvSpPr txBox="1"/>
          <p:nvPr/>
        </p:nvSpPr>
        <p:spPr>
          <a:xfrm>
            <a:off x="715175" y="1957500"/>
            <a:ext cx="2746800" cy="38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1600" b="1" dirty="0">
                <a:latin typeface="Roboto"/>
                <a:ea typeface="Roboto"/>
                <a:cs typeface="Roboto"/>
                <a:sym typeface="Roboto"/>
              </a:rPr>
              <a:t>A kőzettörmeléket a víz vagy a szél elszállítja, majd lerakódik és kőzetté alakul. Üledékes kőzetek keletkezhetnek még tengerekben is, ahol a mészvázú állatok maradványa a tengerfenéken vastag rétegben más leülepedő anyagokkal együtt kőzetté alakul.</a:t>
            </a:r>
            <a:endParaRPr sz="1600" b="1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9" name="Google Shape;259;p45"/>
          <p:cNvSpPr txBox="1"/>
          <p:nvPr/>
        </p:nvSpPr>
        <p:spPr>
          <a:xfrm>
            <a:off x="7604375" y="5040000"/>
            <a:ext cx="3920700" cy="7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5175" tIns="115175" rIns="115175" bIns="1151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Kép forrása:</a:t>
            </a:r>
            <a:br>
              <a:rPr lang="hu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hu" sz="1200" u="sng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https://unsplash.com/photos/KqJKBwQGrTs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" name="dia_9_1">
            <a:hlinkClick r:id="" action="ppaction://media"/>
            <a:extLst>
              <a:ext uri="{FF2B5EF4-FFF2-40B4-BE49-F238E27FC236}">
                <a16:creationId xmlns:a16="http://schemas.microsoft.com/office/drawing/2014/main" id="{50B30867-4E76-46AC-839F-A2C0A2E544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92437" y="0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1590</Words>
  <Application>Microsoft Office PowerPoint</Application>
  <PresentationFormat>Egyéni</PresentationFormat>
  <Paragraphs>194</Paragraphs>
  <Slides>24</Slides>
  <Notes>24</Notes>
  <HiddenSlides>0</HiddenSlides>
  <MMClips>20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3</vt:i4>
      </vt:variant>
      <vt:variant>
        <vt:lpstr>Diacímek</vt:lpstr>
      </vt:variant>
      <vt:variant>
        <vt:i4>24</vt:i4>
      </vt:variant>
    </vt:vector>
  </HeadingPairs>
  <TitlesOfParts>
    <vt:vector size="30" baseType="lpstr">
      <vt:lpstr>Roboto</vt:lpstr>
      <vt:lpstr>Arial</vt:lpstr>
      <vt:lpstr>Roboto Black</vt:lpstr>
      <vt:lpstr>Simple Light</vt:lpstr>
      <vt:lpstr>Simple Light</vt:lpstr>
      <vt:lpstr>Simple Light</vt:lpstr>
      <vt:lpstr>Élményből tudást Természetesen a Mátra Múzeumban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Élményből tudást Természetesen a Mátra Múzeumban</dc:title>
  <cp:lastModifiedBy>Péter Földi</cp:lastModifiedBy>
  <cp:revision>14</cp:revision>
  <dcterms:modified xsi:type="dcterms:W3CDTF">2021-01-18T12:49:19Z</dcterms:modified>
</cp:coreProperties>
</file>