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4"/>
  </p:notesMasterIdLst>
  <p:sldIdLst>
    <p:sldId id="256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0" r:id="rId23"/>
  </p:sldIdLst>
  <p:sldSz cx="11523663" cy="64801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5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5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6" name="Rectangle 9"/>
          <p:cNvSpPr>
            <a:spLocks noGrp="1" noChangeArrowheads="1"/>
          </p:cNvSpPr>
          <p:nvPr>
            <p:ph type="sldImg"/>
          </p:nvPr>
        </p:nvSpPr>
        <p:spPr bwMode="auto">
          <a:xfrm>
            <a:off x="-225425" y="812800"/>
            <a:ext cx="799465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83D76B9A-4F56-4481-B422-7C3F041BFAA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108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6B174041-45DD-4563-A93F-C5F259D15621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560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2560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-1588" y="949325"/>
            <a:ext cx="8337551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B5433FBB-69EE-4854-AB6C-4DFD7712E560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10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481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482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A6D6B57-FED6-4A62-A751-AB78A49EDD2D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11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584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584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117BCB2-0C89-47BC-8DA6-F681986C5721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12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686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686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EAC840C6-7E1B-4032-9922-86F1A619B163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13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789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789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65452361-D202-4337-B1CC-687B4461CAB0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14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891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891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7C8327F-B266-4583-9368-8AA772D749D8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15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993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994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CC6C6875-DC26-4211-A9C1-6761A403B1DC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16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096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096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689900AA-AE27-484E-9C2D-E179BDF82410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17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198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198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A89CC06-1643-4549-9D77-88886B0760A5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18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301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301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AAC3340-8247-4CBF-AFE2-8A6C9C71C774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19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403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403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1CCFB6A-10EA-4EE8-BAF3-63103E228213}" type="slidenum">
              <a:rPr lang="hu-HU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</a:t>
            </a:fld>
            <a:endParaRPr lang="hu-HU">
              <a:solidFill>
                <a:srgbClr val="FFFFFF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662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2662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9B006673-59BE-4B2F-8787-4C2DD852E7A4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20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505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506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0365CB60-4082-4318-81C1-E67EC5FDCE71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21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608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608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1B7A345-90C0-48F6-AF10-9781061DBAB2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3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765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2765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539A9E7-FA6D-44A9-B67B-324BD56E1363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4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867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2867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CBE11051-BB4E-40AF-94F8-F8F840D06280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5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969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2970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EA8F07E6-38E2-44F8-9E36-D2ABF4BD8194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6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072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072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43D6D10E-4712-42A9-8337-449610316FD8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7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174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174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F5712FC7-AE8E-4AA0-A13F-FF1C165F83FD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8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277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277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B428B387-CB02-4C41-A15E-39815CECD141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9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379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3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379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6463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6087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E06ED-6AA8-4C7F-B126-BB52992E7F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56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F6CAB-4C3A-41BE-916D-40436FAB25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624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340725" y="258763"/>
            <a:ext cx="2587625" cy="55213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74675" y="258763"/>
            <a:ext cx="7613650" cy="55213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50147-34CB-4F19-8ADD-C893E6AC37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3310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258763"/>
            <a:ext cx="10353675" cy="106838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729D8-742D-4AD4-8F53-9C152F88D3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107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6463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6087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74B49-9B42-4173-8D93-A8EB2ACC14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6631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044A5-7AF4-4E17-9999-9843D7ABD8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6219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6462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6462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23D51-84E8-4F0A-BB7E-FEA6B4709D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719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22288" y="1031875"/>
            <a:ext cx="4619625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94313" y="1031875"/>
            <a:ext cx="4619625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F8BF4-3587-4BAE-8488-07111D081C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060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71137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4287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4287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03F6B-657B-4ACD-804C-9129BBDB828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063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A0D7D-E932-45B9-844F-C454FF04419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1043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486D1-DF04-4B36-96A5-ADA7886869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525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C2FD7-65F8-4CAB-9D1F-C96B66D0F3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520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5325" y="258763"/>
            <a:ext cx="6442075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09A4F-7F90-48F8-A81D-E7A440F0CA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9170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3562" cy="5365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3562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3562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0DD8B-FA67-44FA-9B6E-B7590B607A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95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A0449-DFD2-4B70-9E3F-E5D723A922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6662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648575" y="636588"/>
            <a:ext cx="2430463" cy="329088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55600" y="636588"/>
            <a:ext cx="7140575" cy="329088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43939-CC01-47EC-9F95-8AAA3AD52E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84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6462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6462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4B64D-7529-4C1C-9D06-5A4F4ADE73D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43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74675" y="1516063"/>
            <a:ext cx="5100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27713" y="1516063"/>
            <a:ext cx="5100637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5C727-2145-4A6C-B7F1-B5A7910494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61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71137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4287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4287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4C492-0231-4A75-B68B-A5664B58EF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50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A9460-0901-41E6-B310-6F45477DDAC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563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F668-C756-4375-9EEA-16BACE9F6D6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108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5325" y="258763"/>
            <a:ext cx="6442075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E642B-D028-4E85-A7EF-94C54C4F6F9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818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3562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3562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3562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25D95-F239-4E20-886E-296A358129A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91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258763"/>
            <a:ext cx="10353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75" y="1516063"/>
            <a:ext cx="10353675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4675" y="5903913"/>
            <a:ext cx="2668588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941763" y="5903913"/>
            <a:ext cx="3636962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61350" y="5903913"/>
            <a:ext cx="2668588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928C6EC-41E8-4788-857A-5CB003B39AD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60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27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95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+mn-lt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36588"/>
            <a:ext cx="9723438" cy="174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91440" rIns="9000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9683750" y="3997325"/>
            <a:ext cx="6111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91440" rIns="90000" bIns="91440" numCol="1" anchor="ctr" anchorCtr="0" compatLnSpc="1">
            <a:prstTxWarp prst="textNoShape">
              <a:avLst/>
            </a:prstTxWarp>
          </a:bodyPr>
          <a:lstStyle>
            <a:lvl1pPr marL="215900" indent="-211138" algn="r">
              <a:lnSpc>
                <a:spcPct val="100000"/>
              </a:lnSpc>
              <a:buClrTx/>
              <a:buSzPct val="45000"/>
              <a:buFontTx/>
              <a:buNone/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E06444B-CB33-45B5-8501-A56BD8076A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031875"/>
            <a:ext cx="93916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Arial" charset="0"/>
          <a:cs typeface="Arial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Arial" charset="0"/>
          <a:cs typeface="Arial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Arial" charset="0"/>
          <a:cs typeface="Arial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60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275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95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325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0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1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2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3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4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5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6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7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8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9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0.wav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1.wav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5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6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7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8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9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>
            <p:ph type="title"/>
          </p:nvPr>
        </p:nvSpPr>
        <p:spPr>
          <a:xfrm>
            <a:off x="2039938" y="454025"/>
            <a:ext cx="9482137" cy="1514475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91440" rIns="91440" bIns="91440" anchor="t"/>
          <a:lstStyle/>
          <a:p>
            <a:pPr algn="l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hu-HU" sz="3600" smtClean="0">
                <a:latin typeface="Roboto" charset="0"/>
                <a:cs typeface="Arial" charset="0"/>
              </a:rPr>
              <a:t>Élményből tudást Természetesen</a:t>
            </a:r>
            <a:br>
              <a:rPr lang="hu-HU" sz="3600" smtClean="0">
                <a:latin typeface="Roboto" charset="0"/>
                <a:cs typeface="Arial" charset="0"/>
              </a:rPr>
            </a:br>
            <a:r>
              <a:rPr lang="hu-HU" sz="3600" smtClean="0">
                <a:latin typeface="Roboto" charset="0"/>
                <a:cs typeface="Arial" charset="0"/>
              </a:rPr>
              <a:t>a Mátra Múzeumban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454025"/>
            <a:ext cx="11271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5A5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66763" y="5897563"/>
            <a:ext cx="6035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</a:t>
            </a:r>
            <a:br>
              <a:rPr lang="hu-HU" sz="1200">
                <a:solidFill>
                  <a:srgbClr val="000000"/>
                </a:solidFill>
                <a:latin typeface="Roboto" charset="0"/>
              </a:rPr>
            </a:br>
            <a:r>
              <a:rPr lang="hu-HU" sz="1200">
                <a:solidFill>
                  <a:srgbClr val="000000"/>
                </a:solidFill>
                <a:latin typeface="Roboto" charset="0"/>
              </a:rPr>
              <a:t>Élményből tudást – Természetesen a Mátra Múzeumban</a:t>
            </a: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13" y="2311400"/>
            <a:ext cx="6035675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E9AC151.wav">
            <a:hlinkClick r:id="" action="ppaction://media"/>
          </p:cNvPr>
          <p:cNvPicPr>
            <a:picLocks noChangeAspect="1"/>
          </p:cNvPicPr>
          <p:nvPr>
            <a:wavAudioFile r:embed="rId1" name="E9ACD0E6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5329238" y="568325"/>
            <a:ext cx="551021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A levéltetvek ellenségei</a:t>
            </a: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763" y="2266950"/>
            <a:ext cx="39592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550" y="287338"/>
            <a:ext cx="29083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30" r="10030" b="99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7200900" y="1458913"/>
            <a:ext cx="23860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Zengőlegyek</a:t>
            </a:r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790575" y="3168650"/>
            <a:ext cx="4824413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Élénk színű, méhekre, darazsakra emlékeztető rovarok. A kifejlett példányok virágporral és nektárral táplálkoznak, ellenben a lárvák vérszomjas ragadozók. Két hét alatt akár 700 levéltetűt is elfogyaszthatnak fejenként.</a:t>
            </a: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7200900" y="5265738"/>
            <a:ext cx="296227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 zengőlégy lárvája</a:t>
            </a:r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6048375" y="5670550"/>
            <a:ext cx="52673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Forrás:https://www.agronaplo.hu/szakfolyoirat/2014/04/pr/carpovirusine-biztos-vedelem-az-almamoly-ellen-biztonsag-a-hasznos-elo-szervezetek-szamara</a:t>
            </a:r>
          </a:p>
        </p:txBody>
      </p:sp>
      <p:sp>
        <p:nvSpPr>
          <p:cNvPr id="12300" name="Text Box 11"/>
          <p:cNvSpPr txBox="1">
            <a:spLocks noChangeArrowheads="1"/>
          </p:cNvSpPr>
          <p:nvPr/>
        </p:nvSpPr>
        <p:spPr bwMode="auto">
          <a:xfrm>
            <a:off x="1635125" y="2668588"/>
            <a:ext cx="36210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Forrás:https://hu.wikipedia.org/wiki/Közönséges_zengőlégy</a:t>
            </a:r>
          </a:p>
        </p:txBody>
      </p:sp>
      <p:pic>
        <p:nvPicPr>
          <p:cNvPr id="2" name="4AD4323.wav">
            <a:hlinkClick r:id="" action="ppaction://media"/>
          </p:cNvPr>
          <p:cNvPicPr>
            <a:picLocks noChangeAspect="1"/>
          </p:cNvPicPr>
          <p:nvPr>
            <a:wavAudioFile r:embed="rId1" name="4AD4DF2F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6121400" y="647700"/>
            <a:ext cx="50990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A levéltetvek ellenségei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100" y="2430463"/>
            <a:ext cx="3959225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688" y="325438"/>
            <a:ext cx="3598862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2378075" y="3095625"/>
            <a:ext cx="2632075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1375"/>
              </a:spcBef>
              <a:buClrTx/>
              <a:buFontTx/>
              <a:buNone/>
            </a:pPr>
            <a:r>
              <a:rPr lang="hu-HU" sz="2200">
                <a:solidFill>
                  <a:schemeClr val="tx1"/>
                </a:solidFill>
              </a:rPr>
              <a:t>Fátyolka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7705725" y="1458913"/>
            <a:ext cx="20574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Fátyolkák</a:t>
            </a:r>
          </a:p>
        </p:txBody>
      </p: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1081088" y="3671888"/>
            <a:ext cx="5153025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Lárvái jelentős pusztítást tudnak végezni az élősködök körében.</a:t>
            </a:r>
          </a:p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 levéltetvek (300-500 db) mellett</a:t>
            </a:r>
          </a:p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liszteskéket (600-800 db), illetve petéket (300-6000 db) is fogyasztanak.</a:t>
            </a:r>
          </a:p>
        </p:txBody>
      </p:sp>
      <p:sp>
        <p:nvSpPr>
          <p:cNvPr id="13323" name="Text Box 10"/>
          <p:cNvSpPr txBox="1">
            <a:spLocks noChangeArrowheads="1"/>
          </p:cNvSpPr>
          <p:nvPr/>
        </p:nvSpPr>
        <p:spPr bwMode="auto">
          <a:xfrm>
            <a:off x="6553200" y="5184775"/>
            <a:ext cx="4278313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 fátyolka lárvája</a:t>
            </a:r>
          </a:p>
        </p:txBody>
      </p:sp>
      <p:sp>
        <p:nvSpPr>
          <p:cNvPr id="13324" name="Text Box 11"/>
          <p:cNvSpPr txBox="1">
            <a:spLocks noChangeArrowheads="1"/>
          </p:cNvSpPr>
          <p:nvPr/>
        </p:nvSpPr>
        <p:spPr bwMode="auto">
          <a:xfrm>
            <a:off x="1368425" y="2836863"/>
            <a:ext cx="46910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Forrás:https://kapanyel.blog.hu/2014/01/23/hadra_fel_nyaron_jonnek_a_leveltetvek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6481763" y="5670550"/>
            <a:ext cx="4691062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Forrás:https://www.naturspektrum.de/db/m_spezies.php?art=chrysoperla_carnea</a:t>
            </a:r>
          </a:p>
        </p:txBody>
      </p:sp>
      <p:pic>
        <p:nvPicPr>
          <p:cNvPr id="2" name="C5C4339.wav">
            <a:hlinkClick r:id="" action="ppaction://media"/>
          </p:cNvPr>
          <p:cNvPicPr>
            <a:picLocks noChangeAspect="1"/>
          </p:cNvPicPr>
          <p:nvPr>
            <a:wavAudioFile r:embed="rId1" name="C5C42B14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5783263" y="431800"/>
            <a:ext cx="55927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A levéltetvek ellenségei</a:t>
            </a: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575" y="2160588"/>
            <a:ext cx="42767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88" y="323850"/>
            <a:ext cx="3024187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938213" y="3078163"/>
            <a:ext cx="2111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466725" y="3046413"/>
            <a:ext cx="3786188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375"/>
              </a:spcBef>
              <a:buClrTx/>
              <a:buFontTx/>
              <a:buNone/>
            </a:pPr>
            <a:r>
              <a:rPr lang="hu-HU" sz="2200">
                <a:solidFill>
                  <a:srgbClr val="FFFFFF"/>
                </a:solidFill>
              </a:rPr>
              <a:t>Közönséges fülbemászó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6284913" y="1223963"/>
            <a:ext cx="44434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Közönséges fülbemászó</a:t>
            </a:r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7240588" y="5292725"/>
            <a:ext cx="2551112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Fészekalj</a:t>
            </a:r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863600" y="3195638"/>
            <a:ext cx="4895850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Éjjel aktív mindenevő rovar: a peték, lárvák, bábok mellett előszeretettel fogyaszt érett gyümölcsöket, virágszirmot is. Kedvenc csemegéi a levéltetvek, amelyek számát jelentősen képes szabályozni.</a:t>
            </a:r>
          </a:p>
        </p:txBody>
      </p:sp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1944688" y="2741613"/>
            <a:ext cx="34559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Forrás:http://gazigazito.hu/?modul=oldal&amp;tartalom=1091656</a:t>
            </a:r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6962775" y="5692775"/>
            <a:ext cx="30448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Forrás:https://www.wikiwand.com/pt/Dermaptera</a:t>
            </a:r>
          </a:p>
        </p:txBody>
      </p:sp>
      <p:pic>
        <p:nvPicPr>
          <p:cNvPr id="4" name="D062354.wav">
            <a:hlinkClick r:id="" action="ppaction://media"/>
          </p:cNvPr>
          <p:cNvPicPr>
            <a:picLocks noChangeAspect="1"/>
          </p:cNvPicPr>
          <p:nvPr>
            <a:wavAudioFile r:embed="rId1" name="D06210A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3743325" y="287338"/>
            <a:ext cx="7407275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8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 levéltetvek mellett egyéb kártevőkkel is találkozhatunk a konyhakertben. Különböző csigák, bogarak, liszteskék, poloskák stb. Ezek kordában tartására egyéb segítőink is akadnak.</a:t>
            </a:r>
          </a:p>
          <a:p>
            <a:pPr algn="just" eaLnBrk="1">
              <a:buClrTx/>
              <a:buFontTx/>
              <a:buNone/>
            </a:pPr>
            <a:endParaRPr lang="hu-HU" sz="1000">
              <a:solidFill>
                <a:srgbClr val="000000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Nézzünk közülük néhány példát! </a:t>
            </a:r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29876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38" y="2916238"/>
            <a:ext cx="3402012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1439863" y="5543550"/>
            <a:ext cx="14795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Poloskák</a:t>
            </a:r>
          </a:p>
        </p:txBody>
      </p:sp>
      <p:sp>
        <p:nvSpPr>
          <p:cNvPr id="15369" name="Text Box 8"/>
          <p:cNvSpPr txBox="1">
            <a:spLocks noChangeArrowheads="1"/>
          </p:cNvSpPr>
          <p:nvPr/>
        </p:nvSpPr>
        <p:spPr bwMode="auto">
          <a:xfrm>
            <a:off x="8640763" y="5400675"/>
            <a:ext cx="1976437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Krumplibogár</a:t>
            </a:r>
          </a:p>
        </p:txBody>
      </p:sp>
      <p:pic>
        <p:nvPicPr>
          <p:cNvPr id="15370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75" y="2509838"/>
            <a:ext cx="321786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999" r="29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1" name="Text Box 10"/>
          <p:cNvSpPr txBox="1">
            <a:spLocks noChangeArrowheads="1"/>
          </p:cNvSpPr>
          <p:nvPr/>
        </p:nvSpPr>
        <p:spPr bwMode="auto">
          <a:xfrm>
            <a:off x="4468813" y="5289550"/>
            <a:ext cx="2879725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Liszteske (molytetű)</a:t>
            </a:r>
          </a:p>
        </p:txBody>
      </p:sp>
      <p:sp>
        <p:nvSpPr>
          <p:cNvPr id="15372" name="Text Box 11"/>
          <p:cNvSpPr txBox="1">
            <a:spLocks noChangeArrowheads="1"/>
          </p:cNvSpPr>
          <p:nvPr/>
        </p:nvSpPr>
        <p:spPr bwMode="auto">
          <a:xfrm>
            <a:off x="4443413" y="5678488"/>
            <a:ext cx="28797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Forrás:https://boon.hu/magyarorszag/vigyazat-tamad-a-liszteske-2333113/</a:t>
            </a: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925513" y="3311525"/>
            <a:ext cx="2386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Forrás:https://nlc.hu/cimke/kartevok/</a:t>
            </a:r>
          </a:p>
        </p:txBody>
      </p:sp>
      <p:pic>
        <p:nvPicPr>
          <p:cNvPr id="1537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8" y="3671888"/>
            <a:ext cx="34163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5" name="Text Box 14"/>
          <p:cNvSpPr txBox="1">
            <a:spLocks noChangeArrowheads="1"/>
          </p:cNvSpPr>
          <p:nvPr/>
        </p:nvSpPr>
        <p:spPr bwMode="auto">
          <a:xfrm>
            <a:off x="606425" y="5184775"/>
            <a:ext cx="32099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Forrás:http://www.infojardin.com/foro/showpost.php?p=3978108&amp;postcount=20ç</a:t>
            </a:r>
          </a:p>
        </p:txBody>
      </p:sp>
      <p:sp>
        <p:nvSpPr>
          <p:cNvPr id="15376" name="Text Box 15"/>
          <p:cNvSpPr txBox="1">
            <a:spLocks noChangeArrowheads="1"/>
          </p:cNvSpPr>
          <p:nvPr/>
        </p:nvSpPr>
        <p:spPr bwMode="auto">
          <a:xfrm>
            <a:off x="7920038" y="5802313"/>
            <a:ext cx="34575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Forrás:http://gazigazito.hu/?modul=oldal&amp;tartalom=1186110</a:t>
            </a:r>
          </a:p>
        </p:txBody>
      </p:sp>
      <p:pic>
        <p:nvPicPr>
          <p:cNvPr id="2" name="F275385.wav">
            <a:hlinkClick r:id="" action="ppaction://media"/>
          </p:cNvPr>
          <p:cNvPicPr>
            <a:picLocks noChangeAspect="1"/>
          </p:cNvPicPr>
          <p:nvPr>
            <a:wavAudioFile r:embed="rId1" name="F275E2A0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976938" y="647700"/>
            <a:ext cx="48514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Egyéb ragadozók</a:t>
            </a:r>
            <a:br>
              <a:rPr lang="hu-HU" sz="4000">
                <a:solidFill>
                  <a:srgbClr val="000000"/>
                </a:solidFill>
              </a:rPr>
            </a:br>
            <a:r>
              <a:rPr lang="hu-HU" sz="4000">
                <a:solidFill>
                  <a:srgbClr val="000000"/>
                </a:solidFill>
              </a:rPr>
              <a:t>a kertből</a:t>
            </a:r>
          </a:p>
        </p:txBody>
      </p:sp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563" y="242888"/>
            <a:ext cx="360045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981" t="5003" r="14986" b="100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6265863" y="2025650"/>
            <a:ext cx="42799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Futrinkák, futóbogarak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4156075" y="3271838"/>
            <a:ext cx="30448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Leginkább éjjel aktív ragadozók. Étlapjukon kifejlett rovarok, lárvák és bábok mellett csigák és férgek is szerepelnek. </a:t>
            </a:r>
          </a:p>
        </p:txBody>
      </p:sp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3517900"/>
            <a:ext cx="3059112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976" r="20157" b="49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800" y="3078163"/>
            <a:ext cx="3598863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5" name="Text Box 10"/>
          <p:cNvSpPr txBox="1">
            <a:spLocks noChangeArrowheads="1"/>
          </p:cNvSpPr>
          <p:nvPr/>
        </p:nvSpPr>
        <p:spPr bwMode="auto">
          <a:xfrm>
            <a:off x="658813" y="5616575"/>
            <a:ext cx="34559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Forrás:http://gazigazito.hu/?modul=oldal&amp;tartalom=1091684</a:t>
            </a:r>
          </a:p>
        </p:txBody>
      </p:sp>
      <p:sp>
        <p:nvSpPr>
          <p:cNvPr id="16396" name="Text Box 11"/>
          <p:cNvSpPr txBox="1">
            <a:spLocks noChangeArrowheads="1"/>
          </p:cNvSpPr>
          <p:nvPr/>
        </p:nvSpPr>
        <p:spPr bwMode="auto">
          <a:xfrm>
            <a:off x="7416800" y="5589588"/>
            <a:ext cx="34559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Forrás:http://gazigazito.hu/?modul=oldal&amp;tartalom=1091684</a:t>
            </a:r>
          </a:p>
        </p:txBody>
      </p:sp>
      <p:sp>
        <p:nvSpPr>
          <p:cNvPr id="16397" name="Text Box 12"/>
          <p:cNvSpPr txBox="1">
            <a:spLocks noChangeArrowheads="1"/>
          </p:cNvSpPr>
          <p:nvPr/>
        </p:nvSpPr>
        <p:spPr bwMode="auto">
          <a:xfrm>
            <a:off x="2232025" y="2979738"/>
            <a:ext cx="32099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Forrás:https://www.izeltlabuak.hu/faj/ragyas-futrinka</a:t>
            </a:r>
          </a:p>
        </p:txBody>
      </p:sp>
      <p:pic>
        <p:nvPicPr>
          <p:cNvPr id="2" name="2210401.wav">
            <a:hlinkClick r:id="" action="ppaction://media"/>
          </p:cNvPr>
          <p:cNvPicPr>
            <a:picLocks noChangeAspect="1"/>
          </p:cNvPicPr>
          <p:nvPr>
            <a:wavAudioFile r:embed="rId1" name="22104A2C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6192838" y="568325"/>
            <a:ext cx="5003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Egyéb ragadozók</a:t>
            </a:r>
          </a:p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a kertből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754313"/>
            <a:ext cx="4318000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0" y="404813"/>
            <a:ext cx="39592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7200900" y="1862138"/>
            <a:ext cx="2963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Imádkozó sáska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1152525" y="3605213"/>
            <a:ext cx="436245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Falánk ragadozó. Bármit elfogyaszt, ami a karmai közé kerül. Módosult fogólábai közül nem menekülhet semmilyen zsákmány.</a:t>
            </a: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1800225" y="2997200"/>
            <a:ext cx="40322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Forrás:https://pixabay.com/photos/prayer-praying-mantis-80107</a:t>
            </a:r>
            <a:r>
              <a:rPr lang="hu-HU" sz="1100" i="1">
                <a:solidFill>
                  <a:srgbClr val="000000"/>
                </a:solidFill>
                <a:latin typeface="Bahnschrift Light Condensed" pitchFamily="32" charset="0"/>
              </a:rPr>
              <a:t>/</a:t>
            </a:r>
          </a:p>
        </p:txBody>
      </p:sp>
      <p:sp>
        <p:nvSpPr>
          <p:cNvPr id="17419" name="Text Box 10"/>
          <p:cNvSpPr txBox="1">
            <a:spLocks noChangeArrowheads="1"/>
          </p:cNvSpPr>
          <p:nvPr/>
        </p:nvSpPr>
        <p:spPr bwMode="auto">
          <a:xfrm>
            <a:off x="6121400" y="5670550"/>
            <a:ext cx="49387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Forrás:https://pow.hu/news/miert-jo-az-imadkozo-saskanak-hogy-felfalja-a-parjat/</a:t>
            </a:r>
          </a:p>
        </p:txBody>
      </p:sp>
      <p:pic>
        <p:nvPicPr>
          <p:cNvPr id="3" name="987A417.wav">
            <a:hlinkClick r:id="" action="ppaction://media"/>
          </p:cNvPr>
          <p:cNvPicPr>
            <a:picLocks noChangeAspect="1"/>
          </p:cNvPicPr>
          <p:nvPr>
            <a:wavAudioFile r:embed="rId1" name="987AF71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5842000" y="574675"/>
            <a:ext cx="57658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Egyéb ragadozók</a:t>
            </a:r>
          </a:p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a kertből</a:t>
            </a:r>
          </a:p>
        </p:txBody>
      </p:sp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88" y="404813"/>
            <a:ext cx="3959225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8066088" y="1974850"/>
            <a:ext cx="13160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Békák</a:t>
            </a: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2736850" y="3078163"/>
            <a:ext cx="21399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Zöld varangy</a:t>
            </a: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7561263" y="5346700"/>
            <a:ext cx="25511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Barna varangy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223963" y="4130675"/>
            <a:ext cx="4710112" cy="15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Nagy kedvencük a csiga, de emellett férgeket, pókokat és rovarokat is fogyasztanak.</a:t>
            </a:r>
          </a:p>
        </p:txBody>
      </p:sp>
      <p:pic>
        <p:nvPicPr>
          <p:cNvPr id="18443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0" y="2836863"/>
            <a:ext cx="34194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42" t="5061" r="5042" b="50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4" name="Text Box 11"/>
          <p:cNvSpPr txBox="1">
            <a:spLocks noChangeArrowheads="1"/>
          </p:cNvSpPr>
          <p:nvPr/>
        </p:nvSpPr>
        <p:spPr bwMode="auto">
          <a:xfrm>
            <a:off x="6985000" y="5753100"/>
            <a:ext cx="35385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Forrás:http://www.pinesnake.de/english/Longaron_2006.htm</a:t>
            </a:r>
          </a:p>
        </p:txBody>
      </p:sp>
      <p:sp>
        <p:nvSpPr>
          <p:cNvPr id="18445" name="Text Box 12"/>
          <p:cNvSpPr txBox="1">
            <a:spLocks noChangeArrowheads="1"/>
          </p:cNvSpPr>
          <p:nvPr/>
        </p:nvSpPr>
        <p:spPr bwMode="auto">
          <a:xfrm>
            <a:off x="2016125" y="3563938"/>
            <a:ext cx="33750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Forrás:http://gallery.site.hu/u/Csapos/varangy6.jpg.html</a:t>
            </a:r>
          </a:p>
        </p:txBody>
      </p:sp>
      <p:pic>
        <p:nvPicPr>
          <p:cNvPr id="4" name="B136432.wav">
            <a:hlinkClick r:id="" action="ppaction://media"/>
          </p:cNvPr>
          <p:cNvPicPr>
            <a:picLocks noChangeAspect="1"/>
          </p:cNvPicPr>
          <p:nvPr>
            <a:wavAudioFile r:embed="rId1" name="B1367E7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5832475" y="242888"/>
            <a:ext cx="5349875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Egyéb ragadozók</a:t>
            </a:r>
          </a:p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a kertből</a:t>
            </a: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38" y="246063"/>
            <a:ext cx="3598862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59" t="5061" r="9920" b="50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725" y="2052638"/>
            <a:ext cx="30099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872" r="84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988" y="3241675"/>
            <a:ext cx="34194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7735888" y="1484313"/>
            <a:ext cx="172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Madarak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2665413" y="2511425"/>
            <a:ext cx="1892300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Fekete rigó</a:t>
            </a: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5400675" y="5111750"/>
            <a:ext cx="61214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 madarak főleg a fiókák nevelésekor rengeteg állati kártevőt összeszednek a kertből.</a:t>
            </a: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2139950" y="5556250"/>
            <a:ext cx="189230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Mezei veréb</a:t>
            </a: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7777163" y="4432300"/>
            <a:ext cx="172720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Kékcinege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6913563" y="4829175"/>
            <a:ext cx="34559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Forrás:https://www.pinterest.it/pin/336292297145082084/</a:t>
            </a:r>
          </a:p>
        </p:txBody>
      </p:sp>
      <p:sp>
        <p:nvSpPr>
          <p:cNvPr id="19471" name="Text Box 14"/>
          <p:cNvSpPr txBox="1">
            <a:spLocks noChangeArrowheads="1"/>
          </p:cNvSpPr>
          <p:nvPr/>
        </p:nvSpPr>
        <p:spPr bwMode="auto">
          <a:xfrm>
            <a:off x="1008063" y="2836863"/>
            <a:ext cx="50196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Forrás:http://www.padanyi.uni-pannon.hu/171004_padanyi_okoiskola_madarakprojekt.pdf</a:t>
            </a:r>
          </a:p>
        </p:txBody>
      </p:sp>
      <p:sp>
        <p:nvSpPr>
          <p:cNvPr id="19472" name="Text Box 15"/>
          <p:cNvSpPr txBox="1">
            <a:spLocks noChangeArrowheads="1"/>
          </p:cNvSpPr>
          <p:nvPr/>
        </p:nvSpPr>
        <p:spPr bwMode="auto">
          <a:xfrm>
            <a:off x="1481138" y="5865813"/>
            <a:ext cx="30448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Forrás:https://www.wikiwand.com/hu/Mezei_veréb</a:t>
            </a:r>
          </a:p>
        </p:txBody>
      </p:sp>
      <p:pic>
        <p:nvPicPr>
          <p:cNvPr id="2" name="A606464.wav">
            <a:hlinkClick r:id="" action="ppaction://media"/>
          </p:cNvPr>
          <p:cNvPicPr>
            <a:picLocks noChangeAspect="1"/>
          </p:cNvPicPr>
          <p:nvPr>
            <a:wavAudioFile r:embed="rId1" name="A6065B7B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6013450" y="133350"/>
            <a:ext cx="534987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Egyéb ragadozók a kertből</a:t>
            </a: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0" y="242888"/>
            <a:ext cx="377825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350" y="2916238"/>
            <a:ext cx="28797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5994400" y="1387475"/>
            <a:ext cx="5113338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spanyol csupaszcsiga sokáig fejtörést okozott a gazdáknak, mert komoly kártétele mellett nem volt természetes ellensége. </a:t>
            </a:r>
          </a:p>
        </p:txBody>
      </p:sp>
      <p:sp>
        <p:nvSpPr>
          <p:cNvPr id="20489" name="Text Box 8"/>
          <p:cNvSpPr txBox="1">
            <a:spLocks noChangeArrowheads="1"/>
          </p:cNvSpPr>
          <p:nvPr/>
        </p:nvSpPr>
        <p:spPr bwMode="auto">
          <a:xfrm>
            <a:off x="7291388" y="5013325"/>
            <a:ext cx="3743325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Az indiai futókacsa jelentette a megoldást, akinek a spanyol csiga a kedvenc csemegéje.</a:t>
            </a:r>
          </a:p>
        </p:txBody>
      </p:sp>
      <p:pic>
        <p:nvPicPr>
          <p:cNvPr id="20490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025" y="2916238"/>
            <a:ext cx="37036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1" name="Text Box 10"/>
          <p:cNvSpPr txBox="1">
            <a:spLocks noChangeArrowheads="1"/>
          </p:cNvSpPr>
          <p:nvPr/>
        </p:nvSpPr>
        <p:spPr bwMode="auto">
          <a:xfrm>
            <a:off x="1008063" y="2511425"/>
            <a:ext cx="51847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 https://aktiv.origo.hu/gazdasag/20200218-meztelen-csiga-kereso-es-megsemmisito-robotot-keszitettek-nemetorszagban.html</a:t>
            </a:r>
          </a:p>
        </p:txBody>
      </p:sp>
      <p:sp>
        <p:nvSpPr>
          <p:cNvPr id="20492" name="Text Box 11"/>
          <p:cNvSpPr txBox="1">
            <a:spLocks noChangeArrowheads="1"/>
          </p:cNvSpPr>
          <p:nvPr/>
        </p:nvSpPr>
        <p:spPr bwMode="auto">
          <a:xfrm>
            <a:off x="3673475" y="5510213"/>
            <a:ext cx="3509963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Forrás:https://www.pinterest.co.uk/pin/474144666993012676/</a:t>
            </a:r>
          </a:p>
        </p:txBody>
      </p:sp>
      <p:sp>
        <p:nvSpPr>
          <p:cNvPr id="20493" name="Text Box 12"/>
          <p:cNvSpPr txBox="1">
            <a:spLocks noChangeArrowheads="1"/>
          </p:cNvSpPr>
          <p:nvPr/>
        </p:nvSpPr>
        <p:spPr bwMode="auto">
          <a:xfrm>
            <a:off x="792163" y="5753100"/>
            <a:ext cx="3457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Forrás:https://www.pinterest.ca/pin/293508100705369179/</a:t>
            </a:r>
          </a:p>
        </p:txBody>
      </p:sp>
      <p:sp>
        <p:nvSpPr>
          <p:cNvPr id="20494" name="Text Box 13"/>
          <p:cNvSpPr txBox="1">
            <a:spLocks noChangeArrowheads="1"/>
          </p:cNvSpPr>
          <p:nvPr/>
        </p:nvSpPr>
        <p:spPr bwMode="auto">
          <a:xfrm>
            <a:off x="7159625" y="4608513"/>
            <a:ext cx="37846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Forrás:https://szon.hu/orszag-vilag/orszagszerte-karosit-a-spanyol-csupaszcsiga-de-megoldas-lehet-az-indiai-futokacsa-2285167</a:t>
            </a:r>
            <a:r>
              <a:rPr lang="hu-HU" sz="1100" i="1">
                <a:solidFill>
                  <a:srgbClr val="000000"/>
                </a:solidFill>
                <a:latin typeface="Bahnschrift Light Condensed" pitchFamily="32" charset="0"/>
              </a:rPr>
              <a:t>/</a:t>
            </a:r>
          </a:p>
        </p:txBody>
      </p:sp>
      <p:pic>
        <p:nvPicPr>
          <p:cNvPr id="20495" name="Picture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75" y="3859213"/>
            <a:ext cx="32385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73" r="8678" b="150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AB72495.wav">
            <a:hlinkClick r:id="" action="ppaction://media"/>
          </p:cNvPr>
          <p:cNvPicPr>
            <a:picLocks noChangeAspect="1"/>
          </p:cNvPicPr>
          <p:nvPr>
            <a:wavAudioFile r:embed="rId1" name="AB727A92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2817813" y="144463"/>
            <a:ext cx="79819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Egyéb ragadozók a kertből</a:t>
            </a: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187450"/>
            <a:ext cx="3719513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44" t="10078" r="14827" b="50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25" y="1511300"/>
            <a:ext cx="2879725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02" r="5000" b="149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513" y="3887788"/>
            <a:ext cx="3240087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0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425" y="3708400"/>
            <a:ext cx="293370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9" t="15030" r="14996" b="150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5832475" y="863600"/>
            <a:ext cx="554355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 rovarevők mindenhonnan támadnak.</a:t>
            </a:r>
          </a:p>
        </p:txBody>
      </p:sp>
      <p:sp>
        <p:nvSpPr>
          <p:cNvPr id="21515" name="Text Box 10"/>
          <p:cNvSpPr txBox="1">
            <a:spLocks noChangeArrowheads="1"/>
          </p:cNvSpPr>
          <p:nvPr/>
        </p:nvSpPr>
        <p:spPr bwMode="auto">
          <a:xfrm>
            <a:off x="4886325" y="2663825"/>
            <a:ext cx="23860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 i="1">
                <a:solidFill>
                  <a:srgbClr val="000000"/>
                </a:solidFill>
              </a:rPr>
              <a:t>Denevér</a:t>
            </a: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3743325" y="3816350"/>
            <a:ext cx="238601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Cickány</a:t>
            </a:r>
          </a:p>
        </p:txBody>
      </p:sp>
      <p:sp>
        <p:nvSpPr>
          <p:cNvPr id="21517" name="Text Box 12"/>
          <p:cNvSpPr txBox="1">
            <a:spLocks noChangeArrowheads="1"/>
          </p:cNvSpPr>
          <p:nvPr/>
        </p:nvSpPr>
        <p:spPr bwMode="auto">
          <a:xfrm>
            <a:off x="6726238" y="1552575"/>
            <a:ext cx="906462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Sün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4732338" y="5440363"/>
            <a:ext cx="1892300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Vakond</a:t>
            </a:r>
          </a:p>
        </p:txBody>
      </p:sp>
      <p:sp>
        <p:nvSpPr>
          <p:cNvPr id="21519" name="Text Box 14"/>
          <p:cNvSpPr txBox="1">
            <a:spLocks noChangeArrowheads="1"/>
          </p:cNvSpPr>
          <p:nvPr/>
        </p:nvSpPr>
        <p:spPr bwMode="auto">
          <a:xfrm>
            <a:off x="1727200" y="3281363"/>
            <a:ext cx="34575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Forrás:https://www.pinterest.at/pin/520306563183455019/</a:t>
            </a:r>
          </a:p>
        </p:txBody>
      </p:sp>
      <p:sp>
        <p:nvSpPr>
          <p:cNvPr id="21520" name="Text Box 15"/>
          <p:cNvSpPr txBox="1">
            <a:spLocks noChangeArrowheads="1"/>
          </p:cNvSpPr>
          <p:nvPr/>
        </p:nvSpPr>
        <p:spPr bwMode="auto">
          <a:xfrm>
            <a:off x="1439863" y="5759450"/>
            <a:ext cx="27162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Forrás:https://moly.hu/enciklopedia/cickany</a:t>
            </a:r>
          </a:p>
        </p:txBody>
      </p:sp>
      <p:sp>
        <p:nvSpPr>
          <p:cNvPr id="21521" name="Text Box 16"/>
          <p:cNvSpPr txBox="1">
            <a:spLocks noChangeArrowheads="1"/>
          </p:cNvSpPr>
          <p:nvPr/>
        </p:nvSpPr>
        <p:spPr bwMode="auto">
          <a:xfrm>
            <a:off x="6551613" y="3533775"/>
            <a:ext cx="46085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Forrás:https://zug.hu/allatbarat-allatvedo-magazin/675/Divatba-jottek-a-suenok</a:t>
            </a:r>
          </a:p>
        </p:txBody>
      </p:sp>
      <p:sp>
        <p:nvSpPr>
          <p:cNvPr id="21522" name="Text Box 17"/>
          <p:cNvSpPr txBox="1">
            <a:spLocks noChangeArrowheads="1"/>
          </p:cNvSpPr>
          <p:nvPr/>
        </p:nvSpPr>
        <p:spPr bwMode="auto">
          <a:xfrm>
            <a:off x="5132388" y="5889625"/>
            <a:ext cx="617220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Forrás:https://www.gazdabolt.sk/hu/cikkek-hirek/cikk/241-7-talajlakok-ellen-vegyszer-nelkuel-hortobio.html</a:t>
            </a:r>
          </a:p>
        </p:txBody>
      </p:sp>
      <p:pic>
        <p:nvPicPr>
          <p:cNvPr id="2" name="543B510.wav">
            <a:hlinkClick r:id="" action="ppaction://media"/>
          </p:cNvPr>
          <p:cNvPicPr>
            <a:picLocks noChangeAspect="1"/>
          </p:cNvPicPr>
          <p:nvPr>
            <a:wavAudioFile r:embed="rId1" name="543B19A9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861425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308225" y="1233488"/>
            <a:ext cx="7815263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2605088" y="503238"/>
            <a:ext cx="610711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Élet-tér-idő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2665413" y="1233488"/>
            <a:ext cx="81343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6375" indent="-206375" eaLnBrk="0"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50000"/>
              </a:lnSpc>
              <a:buFont typeface="Wingdings" charset="2"/>
              <a:buChar char=""/>
            </a:pPr>
            <a:r>
              <a:rPr lang="hu-HU" sz="2200">
                <a:solidFill>
                  <a:srgbClr val="000000"/>
                </a:solidFill>
              </a:rPr>
              <a:t> </a:t>
            </a:r>
            <a:r>
              <a:rPr lang="hu-HU" sz="2800">
                <a:solidFill>
                  <a:srgbClr val="000000"/>
                </a:solidFill>
              </a:rPr>
              <a:t>Szárazföldi környezetek életközösségei</a:t>
            </a:r>
          </a:p>
          <a:p>
            <a:pPr eaLnBrk="1">
              <a:lnSpc>
                <a:spcPct val="150000"/>
              </a:lnSpc>
              <a:buFont typeface="Wingdings" charset="2"/>
              <a:buChar char=""/>
            </a:pPr>
            <a:r>
              <a:rPr lang="hu-HU" sz="2800">
                <a:solidFill>
                  <a:srgbClr val="000000"/>
                </a:solidFill>
              </a:rPr>
              <a:t> Tengeri környezetek életközösségei</a:t>
            </a:r>
          </a:p>
          <a:p>
            <a:pPr eaLnBrk="1">
              <a:lnSpc>
                <a:spcPct val="150000"/>
              </a:lnSpc>
              <a:buFont typeface="Wingdings" charset="2"/>
              <a:buChar char=""/>
            </a:pPr>
            <a:r>
              <a:rPr lang="hu-HU" sz="2800">
                <a:solidFill>
                  <a:srgbClr val="000000"/>
                </a:solidFill>
              </a:rPr>
              <a:t> </a:t>
            </a:r>
            <a:r>
              <a:rPr lang="hu-HU" sz="2800" b="1">
                <a:solidFill>
                  <a:srgbClr val="000000"/>
                </a:solidFill>
              </a:rPr>
              <a:t>Biodiverzitás</a:t>
            </a:r>
            <a:endParaRPr lang="hu-HU" sz="2800">
              <a:solidFill>
                <a:srgbClr val="000000"/>
              </a:solidFill>
            </a:endParaRPr>
          </a:p>
          <a:p>
            <a:pPr eaLnBrk="1">
              <a:lnSpc>
                <a:spcPct val="150000"/>
              </a:lnSpc>
              <a:buFont typeface="Wingdings" charset="2"/>
              <a:buChar char=""/>
            </a:pPr>
            <a:r>
              <a:rPr lang="hu-HU" sz="2800">
                <a:solidFill>
                  <a:srgbClr val="000000"/>
                </a:solidFill>
              </a:rPr>
              <a:t> Evolúció</a:t>
            </a:r>
          </a:p>
          <a:p>
            <a:pPr eaLnBrk="1">
              <a:lnSpc>
                <a:spcPct val="150000"/>
              </a:lnSpc>
              <a:buFont typeface="Wingdings" charset="2"/>
              <a:buChar char=""/>
            </a:pPr>
            <a:r>
              <a:rPr lang="hu-HU" sz="2800" b="1">
                <a:solidFill>
                  <a:srgbClr val="000000"/>
                </a:solidFill>
              </a:rPr>
              <a:t> </a:t>
            </a:r>
            <a:r>
              <a:rPr lang="hu-HU" sz="2800">
                <a:solidFill>
                  <a:srgbClr val="000000"/>
                </a:solidFill>
              </a:rPr>
              <a:t>Kihalások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1152525" y="5040313"/>
            <a:ext cx="6748463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1600" b="1">
                <a:solidFill>
                  <a:srgbClr val="000000"/>
                </a:solidFill>
              </a:rPr>
              <a:t>Korosztály:</a:t>
            </a:r>
            <a:r>
              <a:rPr lang="hu-HU" sz="1600">
                <a:solidFill>
                  <a:srgbClr val="000000"/>
                </a:solidFill>
              </a:rPr>
              <a:t> 7-8. osztály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1152525" y="5318125"/>
            <a:ext cx="9464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600" b="1">
                <a:solidFill>
                  <a:srgbClr val="000000"/>
                </a:solidFill>
                <a:ea typeface="Calibri" pitchFamily="34" charset="0"/>
                <a:cs typeface="Times New Roman" pitchFamily="16" charset="0"/>
              </a:rPr>
              <a:t>Kapcsolódás a NAT-hoz: </a:t>
            </a:r>
            <a:r>
              <a:rPr lang="hu-HU" sz="1600">
                <a:solidFill>
                  <a:srgbClr val="000000"/>
                </a:solidFill>
                <a:ea typeface="Calibri" pitchFamily="34" charset="0"/>
                <a:cs typeface="Times New Roman" pitchFamily="16" charset="0"/>
              </a:rPr>
              <a:t>Felépítés és működés kapcsolata - Életközösségek</a:t>
            </a:r>
          </a:p>
        </p:txBody>
      </p:sp>
      <p:pic>
        <p:nvPicPr>
          <p:cNvPr id="2" name="DFD4182.wav">
            <a:hlinkClick r:id="" action="ppaction://media"/>
          </p:cNvPr>
          <p:cNvPicPr>
            <a:picLocks noChangeAspect="1"/>
          </p:cNvPicPr>
          <p:nvPr>
            <a:wavAudioFile r:embed="rId1" name="DFD4A74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232025" y="409575"/>
            <a:ext cx="8312150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Nemzetközi törekvések</a:t>
            </a:r>
          </a:p>
          <a:p>
            <a:pPr algn="ctr" eaLnBrk="1"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(a biodiverzitás megőrzésére)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1344613" y="2062163"/>
            <a:ext cx="9710737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0200"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spcAft>
                <a:spcPts val="1425"/>
              </a:spcAft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Berni Egyezmény (1979)</a:t>
            </a:r>
          </a:p>
          <a:p>
            <a:pPr algn="just" eaLnBrk="1">
              <a:spcAft>
                <a:spcPts val="1425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Legfőbb célja az élőhelyek és az ott élő élőlények megőrzése, különös tekintettel a védett fajokra.</a:t>
            </a:r>
          </a:p>
          <a:p>
            <a:pPr algn="just" eaLnBrk="1">
              <a:spcAft>
                <a:spcPts val="1425"/>
              </a:spcAft>
              <a:buClrTx/>
              <a:buFontTx/>
              <a:buNone/>
            </a:pPr>
            <a:endParaRPr lang="hu-HU" sz="1000" b="1">
              <a:solidFill>
                <a:srgbClr val="000000"/>
              </a:solidFill>
            </a:endParaRPr>
          </a:p>
          <a:p>
            <a:pPr algn="just" eaLnBrk="1">
              <a:spcAft>
                <a:spcPts val="1425"/>
              </a:spcAft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Natura 2000</a:t>
            </a:r>
          </a:p>
          <a:p>
            <a:pPr algn="just" eaLnBrk="1">
              <a:spcAft>
                <a:spcPts val="1425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Ez egy ökológiai hálózat, amely összekapcsolja a Madárvédelmi (1979) és az Élőhelyvédelmi Irányelv (1992) által kijelölt és védelem alá helyezett területeket. Ide nemcsak szárazföldi, hanem édesvízi és tengeri élőhelyek is tartoznak.</a:t>
            </a:r>
            <a:r>
              <a:rPr lang="hu-HU" sz="20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8494526.wav">
            <a:hlinkClick r:id="" action="ppaction://media"/>
          </p:cNvPr>
          <p:cNvPicPr>
            <a:picLocks noChangeAspect="1"/>
          </p:cNvPicPr>
          <p:nvPr>
            <a:wavAudioFile r:embed="rId1" name="8494A4F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057400" y="185738"/>
            <a:ext cx="8394700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Köszönöm a figyelmet!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1116013"/>
            <a:ext cx="6800850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3889375" y="5692775"/>
            <a:ext cx="46085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 http://szeleihirek.hu/2019/05/22/majus-22-a-biodiverzitas-vilagnapja/</a:t>
            </a:r>
          </a:p>
        </p:txBody>
      </p:sp>
      <p:pic>
        <p:nvPicPr>
          <p:cNvPr id="3" name="3D58542.wav">
            <a:hlinkClick r:id="" action="ppaction://media"/>
          </p:cNvPr>
          <p:cNvPicPr>
            <a:picLocks noChangeAspect="1"/>
          </p:cNvPicPr>
          <p:nvPr>
            <a:wavAudioFile r:embed="rId1" name="3D58C59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308225" y="1233488"/>
            <a:ext cx="781526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Biodiverzitás</a:t>
            </a:r>
            <a:br>
              <a:rPr lang="hu-HU" sz="4400">
                <a:solidFill>
                  <a:srgbClr val="000000"/>
                </a:solidFill>
              </a:rPr>
            </a:br>
            <a:r>
              <a:rPr lang="hu-HU" sz="4400">
                <a:solidFill>
                  <a:srgbClr val="000000"/>
                </a:solidFill>
              </a:rPr>
              <a:t>avagy</a:t>
            </a:r>
            <a:br>
              <a:rPr lang="hu-HU" sz="4400">
                <a:solidFill>
                  <a:srgbClr val="000000"/>
                </a:solidFill>
              </a:rPr>
            </a:br>
            <a:r>
              <a:rPr lang="hu-HU" sz="4400">
                <a:solidFill>
                  <a:srgbClr val="000000"/>
                </a:solidFill>
              </a:rPr>
              <a:t>biológiai sokféleség</a:t>
            </a:r>
          </a:p>
        </p:txBody>
      </p:sp>
      <p:pic>
        <p:nvPicPr>
          <p:cNvPr id="2" name="9EAE198.wav">
            <a:hlinkClick r:id="" action="ppaction://media"/>
          </p:cNvPr>
          <p:cNvPicPr>
            <a:picLocks noChangeAspect="1"/>
          </p:cNvPicPr>
          <p:nvPr>
            <a:wavAudioFile r:embed="rId1" name="9EAE51F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470150" y="144463"/>
            <a:ext cx="80645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Biodiverzitás avagy</a:t>
            </a:r>
            <a:br>
              <a:rPr lang="hu-HU" sz="4400">
                <a:solidFill>
                  <a:srgbClr val="000000"/>
                </a:solidFill>
              </a:rPr>
            </a:br>
            <a:r>
              <a:rPr lang="hu-HU" sz="4400">
                <a:solidFill>
                  <a:srgbClr val="000000"/>
                </a:solidFill>
              </a:rPr>
              <a:t>biológiai sokféleség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1512888" y="1862138"/>
            <a:ext cx="9793287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Aft>
                <a:spcPts val="1138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Több szintből tevődik össze:</a:t>
            </a:r>
          </a:p>
          <a:p>
            <a:pPr eaLnBrk="1">
              <a:spcAft>
                <a:spcPts val="1138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1. Gének (genetikai diverzitás: </a:t>
            </a:r>
            <a:r>
              <a:rPr lang="hu-HU" sz="2400">
                <a:solidFill>
                  <a:srgbClr val="000000"/>
                </a:solidFill>
                <a:cs typeface="Times New Roman" pitchFamily="16" charset="0"/>
              </a:rPr>
              <a:t>a fajon, populáción belüli genetikai változatosság)</a:t>
            </a:r>
          </a:p>
          <a:p>
            <a:pPr eaLnBrk="1">
              <a:spcAft>
                <a:spcPts val="1138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2. Fajok</a:t>
            </a:r>
          </a:p>
          <a:p>
            <a:pPr eaLnBrk="1">
              <a:spcAft>
                <a:spcPts val="1138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3. Közösségek</a:t>
            </a:r>
          </a:p>
          <a:p>
            <a:pPr eaLnBrk="1">
              <a:spcAft>
                <a:spcPts val="1138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4. Teljes ökoszisztémák (pl. esőerdők, korallzátonyok)</a:t>
            </a:r>
          </a:p>
          <a:p>
            <a:pPr eaLnBrk="1">
              <a:lnSpc>
                <a:spcPct val="100000"/>
              </a:lnSpc>
              <a:spcAft>
                <a:spcPts val="1138"/>
              </a:spcAft>
              <a:buClrTx/>
              <a:buFontTx/>
              <a:buNone/>
            </a:pPr>
            <a:endParaRPr lang="hu-HU" sz="1000">
              <a:solidFill>
                <a:srgbClr val="000000"/>
              </a:solidFill>
            </a:endParaRPr>
          </a:p>
          <a:p>
            <a:pPr eaLnBrk="1">
              <a:spcAft>
                <a:spcPts val="1138"/>
              </a:spcAft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Ezen szintek közötti kapcsolatok teszik a Földünket lakhatóvá évmilliók óta.</a:t>
            </a:r>
          </a:p>
        </p:txBody>
      </p:sp>
      <p:pic>
        <p:nvPicPr>
          <p:cNvPr id="7" name="7D03214.wav">
            <a:hlinkClick r:id="" action="ppaction://media"/>
          </p:cNvPr>
          <p:cNvPicPr>
            <a:picLocks noChangeAspect="1"/>
          </p:cNvPicPr>
          <p:nvPr>
            <a:wavAudioFile r:embed="rId1" name="7D03912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944688" y="1042988"/>
            <a:ext cx="921702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8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Amikor a fajok sokféleségéről esik szó, akkor általában a korallzátonyokat, vagy a trópusi esőerdőket szokták emlegetni, hiszen ezen életközösségek biodiverzitása a legnagyobb a Földünkön.</a:t>
            </a:r>
          </a:p>
          <a:p>
            <a:pPr algn="just" eaLnBrk="1">
              <a:buClrTx/>
              <a:buFontTx/>
              <a:buNone/>
            </a:pPr>
            <a:endParaRPr lang="hu-HU" sz="2800">
              <a:solidFill>
                <a:srgbClr val="000000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Talán nem is gondolnánk, hogy egy kis türelemmel és odafigyeléssel testközelből is tanulmányozhatjuk ezt a sokféleséget.</a:t>
            </a:r>
          </a:p>
          <a:p>
            <a:pPr algn="just" eaLnBrk="1"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Elég kimennünk a konyhakertbe...</a:t>
            </a:r>
          </a:p>
        </p:txBody>
      </p:sp>
      <p:pic>
        <p:nvPicPr>
          <p:cNvPr id="3" name="FB1E229.wav">
            <a:hlinkClick r:id="" action="ppaction://media"/>
          </p:cNvPr>
          <p:cNvPicPr>
            <a:picLocks noChangeAspect="1"/>
          </p:cNvPicPr>
          <p:nvPr>
            <a:wavAudioFile r:embed="rId1" name="FB1EAB5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6408738" y="585788"/>
            <a:ext cx="31305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Levéltetvek</a:t>
            </a: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7538" y="287338"/>
            <a:ext cx="243205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8" t="20056" r="10008" b="150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" y="2468563"/>
            <a:ext cx="2744788" cy="138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0" y="4349750"/>
            <a:ext cx="2613025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4968875" y="1433513"/>
            <a:ext cx="61912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 kiskertek tulajdonosainak rémálmai között szerepelnek.</a:t>
            </a:r>
          </a:p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Sokan rögtön valamilyen rovarölő szerhez nyúlnak, és már permetezik is őket, mihelyt megvetették lábukat a növényeken.</a:t>
            </a:r>
          </a:p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Viszont a kert egy roppant összetett rendszer. S, ha nem avatkozunk be durván, akkor a természet a segítségünkre siet.</a:t>
            </a:r>
          </a:p>
          <a:p>
            <a:pPr algn="just" eaLnBrk="1">
              <a:buClrTx/>
              <a:buFontTx/>
              <a:buNone/>
            </a:pPr>
            <a:endParaRPr lang="hu-HU" sz="1000">
              <a:solidFill>
                <a:srgbClr val="000000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Lássuk, hogy kik is harcolnak az oldalunkon a levéltetvekkel szemben folytatott háborúnkban!  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561975" y="3879850"/>
            <a:ext cx="4362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Forrás:https://hobbikert.hu/magazin/konfliktus-a-konyhakertben-ne-szivjon-a-leveltetu.html?fb_comment_id=249324928543121_1035413</a:t>
            </a: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576263" y="2025650"/>
            <a:ext cx="4445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Forrás:https://kapanyel.blog.hu/2014/01/23/hadra_fel_nyaron_jonnek_a_leveltetvek</a:t>
            </a:r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936625" y="5753100"/>
            <a:ext cx="403225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Forrás:https://www.flickr.com/photos/nagysandor/25099756907</a:t>
            </a:r>
          </a:p>
        </p:txBody>
      </p:sp>
      <p:pic>
        <p:nvPicPr>
          <p:cNvPr id="3" name="1EB3245.wav">
            <a:hlinkClick r:id="" action="ppaction://media"/>
          </p:cNvPr>
          <p:cNvPicPr>
            <a:picLocks noChangeAspect="1"/>
          </p:cNvPicPr>
          <p:nvPr>
            <a:wavAudioFile r:embed="rId1" name="1EB3B2C8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5926138" y="555625"/>
            <a:ext cx="5430837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A levéltetvek ellenségei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485775"/>
            <a:ext cx="32385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863" y="2105025"/>
            <a:ext cx="4318000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6769100" y="1216025"/>
            <a:ext cx="370363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Hétpettyes katica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6048375" y="5021263"/>
            <a:ext cx="5021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 katicabogár fejlődésének állomásai</a:t>
            </a:r>
          </a:p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(pete, lárva, báb, kifejlett egyed)</a:t>
            </a:r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739775" y="4064000"/>
            <a:ext cx="502126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Nagyon hatékony, hiszen lárvaként 300-800,</a:t>
            </a:r>
          </a:p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kifejlett állapotban 1000-2500 levéltetűt fal fel.</a:t>
            </a:r>
          </a:p>
        </p:txBody>
      </p:sp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6769100" y="5753100"/>
            <a:ext cx="35385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Forrás:http://gazigazito.hu/?modul=oldal&amp;tartalom=1186110</a:t>
            </a:r>
          </a:p>
        </p:txBody>
      </p:sp>
      <p:sp>
        <p:nvSpPr>
          <p:cNvPr id="9228" name="Text Box 11"/>
          <p:cNvSpPr txBox="1">
            <a:spLocks noChangeArrowheads="1"/>
          </p:cNvSpPr>
          <p:nvPr/>
        </p:nvSpPr>
        <p:spPr bwMode="auto">
          <a:xfrm>
            <a:off x="1892300" y="3517900"/>
            <a:ext cx="36226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Forrás:https://www.pinterest.co.uk/pin/813322013928598249/</a:t>
            </a:r>
          </a:p>
        </p:txBody>
      </p:sp>
      <p:pic>
        <p:nvPicPr>
          <p:cNvPr id="2" name="75E0260.wav">
            <a:hlinkClick r:id="" action="ppaction://media"/>
          </p:cNvPr>
          <p:cNvPicPr>
            <a:picLocks noChangeAspect="1"/>
          </p:cNvPicPr>
          <p:nvPr>
            <a:wavAudioFile r:embed="rId1" name="75E06425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6375400" y="555625"/>
            <a:ext cx="49815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A levéltetvek ellenségei</a:t>
            </a:r>
          </a:p>
        </p:txBody>
      </p:sp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688" y="325438"/>
            <a:ext cx="3598862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2105025"/>
            <a:ext cx="4318000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7345363" y="1296988"/>
            <a:ext cx="2798762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Harlekin katica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6418263" y="5021263"/>
            <a:ext cx="51038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 katicabogár fejlődésének állomásai</a:t>
            </a: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792163" y="2916238"/>
            <a:ext cx="55959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 harlekin katica változatos megjelenésű</a:t>
            </a: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>
            <a:off x="865188" y="3644900"/>
            <a:ext cx="5021262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Ugyanolyan hatékony a vegyszermentes védekezésben, mint hétpettyes társa. Igaz, hogy az azonos élettérből adódnak problémák,</a:t>
            </a:r>
          </a:p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azért vigyázzunk rá is!</a:t>
            </a: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6624638" y="5427663"/>
            <a:ext cx="41973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Forrás:https://medium.com/@nhntran/ladybug-cánh-cam-5120faff7b11</a:t>
            </a: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1152525" y="3321050"/>
            <a:ext cx="50196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Forrás:https://kertlap.hu/katica-novenyek-ore/wikipedia-harlekin-katica/</a:t>
            </a:r>
          </a:p>
        </p:txBody>
      </p:sp>
      <p:pic>
        <p:nvPicPr>
          <p:cNvPr id="3" name="E053276.wav">
            <a:hlinkClick r:id="" action="ppaction://media"/>
          </p:cNvPr>
          <p:cNvPicPr>
            <a:picLocks noChangeAspect="1"/>
          </p:cNvPicPr>
          <p:nvPr>
            <a:wavAudioFile r:embed="rId1" name="E0533B4F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805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454025" cy="6481763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6032500"/>
            <a:ext cx="8218487" cy="446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rIns="91440" anchor="ctr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smtClean="0"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121400" y="404813"/>
            <a:ext cx="489902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A levéltetvek ellenségei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88" y="4130675"/>
            <a:ext cx="2909887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6" t="5006" r="5006" b="100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6697663" y="1216025"/>
            <a:ext cx="35385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Levéltetű fürkész</a:t>
            </a: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792163" y="2447925"/>
            <a:ext cx="4392612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 petéit az élő levéltetvekbe rakja le. Majd a kikelő lárvák elevenen falják fel a gazdaállatukat.</a:t>
            </a: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6265863" y="5265738"/>
            <a:ext cx="45259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 levéltetű fürkész akcióban</a:t>
            </a: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1550988" y="1655763"/>
            <a:ext cx="3538537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Az apró levéltetű fürkész</a:t>
            </a:r>
          </a:p>
        </p:txBody>
      </p:sp>
      <p:sp>
        <p:nvSpPr>
          <p:cNvPr id="11275" name="Text Box 10"/>
          <p:cNvSpPr txBox="1">
            <a:spLocks noChangeArrowheads="1"/>
          </p:cNvSpPr>
          <p:nvPr/>
        </p:nvSpPr>
        <p:spPr bwMode="auto">
          <a:xfrm>
            <a:off x="987425" y="5556250"/>
            <a:ext cx="485457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000" i="1">
                <a:solidFill>
                  <a:srgbClr val="000000"/>
                </a:solidFill>
              </a:rPr>
              <a:t>A többi fürkészdarázs is fontos segítőnk</a:t>
            </a:r>
          </a:p>
        </p:txBody>
      </p:sp>
      <p:sp>
        <p:nvSpPr>
          <p:cNvPr id="11276" name="Text Box 11"/>
          <p:cNvSpPr txBox="1">
            <a:spLocks noChangeArrowheads="1"/>
          </p:cNvSpPr>
          <p:nvPr/>
        </p:nvSpPr>
        <p:spPr bwMode="auto">
          <a:xfrm>
            <a:off x="1296988" y="5832475"/>
            <a:ext cx="3703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Forrás:https://www.orszagalbum.hu/p/furkeszdarazs/115163</a:t>
            </a:r>
          </a:p>
        </p:txBody>
      </p:sp>
      <p:sp>
        <p:nvSpPr>
          <p:cNvPr id="11277" name="Text Box 12"/>
          <p:cNvSpPr txBox="1">
            <a:spLocks noChangeArrowheads="1"/>
          </p:cNvSpPr>
          <p:nvPr/>
        </p:nvSpPr>
        <p:spPr bwMode="auto">
          <a:xfrm>
            <a:off x="6121400" y="5670550"/>
            <a:ext cx="47736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Forrás:https://bioplanet.eu/de/aphidius-colemani-4/aphidiuscolemani-7/</a:t>
            </a:r>
          </a:p>
        </p:txBody>
      </p:sp>
      <p:pic>
        <p:nvPicPr>
          <p:cNvPr id="11278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150" y="215900"/>
            <a:ext cx="2519363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49" t="20110" b="150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9" name="Text Box 14"/>
          <p:cNvSpPr txBox="1">
            <a:spLocks noChangeArrowheads="1"/>
          </p:cNvSpPr>
          <p:nvPr/>
        </p:nvSpPr>
        <p:spPr bwMode="auto">
          <a:xfrm>
            <a:off x="863600" y="2024063"/>
            <a:ext cx="475297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Forrás:https://naturalsystems.es/en/biological-struggle/8061-aphipar-500-aphidius-colemani-500-mummies-aphid.html</a:t>
            </a:r>
          </a:p>
        </p:txBody>
      </p:sp>
      <p:pic>
        <p:nvPicPr>
          <p:cNvPr id="11280" name="Picture 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475" y="2349500"/>
            <a:ext cx="5399088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7CD307.wav">
            <a:hlinkClick r:id="" action="ppaction://media"/>
          </p:cNvPr>
          <p:cNvPicPr>
            <a:picLocks noChangeAspect="1"/>
          </p:cNvPicPr>
          <p:nvPr>
            <a:wavAudioFile r:embed="rId1" name="67CD3824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63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1012</Words>
  <Application>Microsoft Office PowerPoint</Application>
  <PresentationFormat>Egyéni</PresentationFormat>
  <Paragraphs>186</Paragraphs>
  <Slides>21</Slides>
  <Notes>21</Notes>
  <HiddenSlides>0</HiddenSlides>
  <MMClips>21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30" baseType="lpstr">
      <vt:lpstr>Arial</vt:lpstr>
      <vt:lpstr>Times New Roman</vt:lpstr>
      <vt:lpstr>Lucida Sans Unicode</vt:lpstr>
      <vt:lpstr>Roboto</vt:lpstr>
      <vt:lpstr>Wingdings</vt:lpstr>
      <vt:lpstr>Calibri</vt:lpstr>
      <vt:lpstr>Bahnschrift Light Condensed</vt:lpstr>
      <vt:lpstr>Alapértelmezett terv</vt:lpstr>
      <vt:lpstr>1_Alapértelmezett terv</vt:lpstr>
      <vt:lpstr>Élményből tudást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dc:creator>Marika</dc:creator>
  <cp:lastModifiedBy>elmenykozpont3@outlook.hu</cp:lastModifiedBy>
  <cp:revision>9</cp:revision>
  <cp:lastPrinted>1601-01-01T00:00:00Z</cp:lastPrinted>
  <dcterms:created xsi:type="dcterms:W3CDTF">2020-03-18T23:07:20Z</dcterms:created>
  <dcterms:modified xsi:type="dcterms:W3CDTF">2021-02-04T10:46:54Z</dcterms:modified>
</cp:coreProperties>
</file>