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2"/>
  </p:notesMasterIdLst>
  <p:sldIdLst>
    <p:sldId id="256" r:id="rId3"/>
    <p:sldId id="257" r:id="rId4"/>
    <p:sldId id="258" r:id="rId5"/>
    <p:sldId id="259" r:id="rId6"/>
    <p:sldId id="260" r:id="rId7"/>
    <p:sldId id="285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4" r:id="rId31"/>
  </p:sldIdLst>
  <p:sldSz cx="11520488" cy="64801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750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2771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sldImg"/>
          </p:nvPr>
        </p:nvSpPr>
        <p:spPr bwMode="auto">
          <a:xfrm>
            <a:off x="1220788" y="949325"/>
            <a:ext cx="5888037" cy="46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6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833438" y="5938838"/>
            <a:ext cx="6662737" cy="562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hu-HU" noProof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611563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4716463" y="0"/>
            <a:ext cx="3611562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0" y="11876088"/>
            <a:ext cx="3611563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4716463" y="11876088"/>
            <a:ext cx="3611562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FB0A9B29-66EC-44BC-B826-222BDC9C8E2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30598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577BB4C1-675E-4F06-A760-2263B685ED3A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3795" name="Rectangle 1"/>
          <p:cNvSpPr txBox="1">
            <a:spLocks noChangeArrowheads="1"/>
          </p:cNvSpPr>
          <p:nvPr>
            <p:ph type="body"/>
          </p:nvPr>
        </p:nvSpPr>
        <p:spPr>
          <a:xfrm>
            <a:off x="833438" y="5938838"/>
            <a:ext cx="6667500" cy="56261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33796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1588" y="949325"/>
            <a:ext cx="8331200" cy="46878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1DE98CB6-9ED5-4944-AD01-E80A86999941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11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3011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43012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504C4FF2-66C7-4D6D-8CA3-B4FC7E7A2F57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12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4035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44036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8A9CD20E-8BB9-45E7-A47B-0E2D9ECB888B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13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5059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45060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7CF35243-4BE4-4D35-8502-E8DD31CCF1C4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14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6083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46084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E7AEF155-96C5-41AF-9013-87912983F7CE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15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7107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47108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61AEEA90-BF86-4D45-BF42-D0F2DC4B192C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16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8131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48132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0FF5CCE8-3918-41E3-A000-7A1E604A3395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17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9155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49156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75F8855E-E710-4EB1-B8E2-AD987F4BE157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18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50179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50180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D1FF50B1-9FC2-4DC9-AA62-D6B94D844663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19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51203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51204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7ED61C85-F9AD-41E3-9EB2-6486446B89FA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20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52227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52228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81D7803B-D18C-4384-A4A0-61796D3176A2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2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4819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34820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83403795-5887-4C4A-A1C1-718C16F483D2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21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53251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53252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6A502211-583A-432D-ABD8-3CF478211594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22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54275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54276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70CDD701-BA50-49AF-867A-0E2D6DAA7477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23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55299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55300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09267180-BF40-4ADB-9A0E-9883F4CD6CCC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24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56323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56324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D9EC1949-8CAA-4288-A73D-5633C1D0BD5E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25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57347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57348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A1876010-48A8-42FE-882E-89DFCA459AD5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26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58371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58372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02626F76-4793-4159-9491-EBCE9BF621B2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27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59395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59396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5CE22DFF-FA79-4883-BABC-29E74FA34672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28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60419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60420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D1118C57-98EC-4F93-A786-E959A80AC6D2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29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61443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61444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5A1D4120-E890-4180-B903-6C7042CEE5E0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3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5843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35844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379EE42B-F0C3-445C-97F9-B0297E92F9B5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4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6867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36868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18AF8AFC-6485-4CF3-B821-D53832B632E0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5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7891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37892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00FC7BA6-126C-4B80-A5BE-668BCD494496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7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8915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38916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8B97F1DE-ACA6-412F-BC72-EB1A2A90D85A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8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9939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39940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F5C8F57A-DADD-4FFF-BFA7-0F902CCDFC7B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9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0963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40964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fld id="{E9A7E7C4-9569-4345-B537-8A9C099986D0}" type="slidenum">
              <a:rPr lang="hu-HU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rPr>
              <a:pPr eaLnBrk="1"/>
              <a:t>10</a:t>
            </a:fld>
            <a:endParaRPr lang="hu-HU">
              <a:solidFill>
                <a:srgbClr val="000000"/>
              </a:solidFill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1987" name="Rectangle 1"/>
          <p:cNvSpPr txBox="1">
            <a:spLocks noChangeArrowheads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 smtClean="0">
              <a:latin typeface="Times New Roman" pitchFamily="16" charset="0"/>
            </a:endParaRPr>
          </a:p>
        </p:txBody>
      </p:sp>
      <p:sp>
        <p:nvSpPr>
          <p:cNvPr id="41988" name="Rectangle 2"/>
          <p:cNvSpPr txBox="1">
            <a:spLocks noChangeArrowheads="1" noTextEdit="1"/>
          </p:cNvSpPr>
          <p:nvPr>
            <p:ph type="sldImg" idx="1"/>
          </p:nvPr>
        </p:nvSpPr>
        <p:spPr>
          <a:xfrm>
            <a:off x="217488" y="812800"/>
            <a:ext cx="7124700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63600" y="2012950"/>
            <a:ext cx="9793288" cy="13890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28788" y="3671888"/>
            <a:ext cx="8062912" cy="16557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80689-B16E-4D90-AE52-862D9CB9559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1864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93697-FE2F-4A74-A87A-B4CD8E6BE90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6242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348663" y="258763"/>
            <a:ext cx="2590800" cy="552926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76263" y="258763"/>
            <a:ext cx="7620000" cy="552926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6E2C8-C2F0-4576-A013-C700FF5085E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3367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63600" y="2012950"/>
            <a:ext cx="9793288" cy="13890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28788" y="3671888"/>
            <a:ext cx="8062912" cy="16557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BA1E3-AEBD-4706-A050-1D1992BACCA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5558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A2A9A-ADAD-4BD7-BE3B-47794272843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2743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9638" y="4164013"/>
            <a:ext cx="9793287" cy="12874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09638" y="2746375"/>
            <a:ext cx="9793287" cy="14176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ED871-3B73-4BF8-9DDD-DF0B32F0ACA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5968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76263" y="1516063"/>
            <a:ext cx="5105400" cy="427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834063" y="1516063"/>
            <a:ext cx="5105400" cy="427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121FD-B3E0-4408-98D4-C11816F5049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1760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10367962" cy="1081087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76263" y="1450975"/>
            <a:ext cx="5089525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76263" y="2055813"/>
            <a:ext cx="5089525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851525" y="1450975"/>
            <a:ext cx="5092700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851525" y="2055813"/>
            <a:ext cx="5092700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B4376-2A73-43FB-84BA-54E553D0E12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5701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955D0-0C3C-4C8F-AF27-B1F8C21C953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6084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3BE80-B41D-446F-8C1F-FAC114271C9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5090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3789362" cy="1096962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03738" y="258763"/>
            <a:ext cx="6440487" cy="5529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76263" y="1355725"/>
            <a:ext cx="3789362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BC9D2-6525-4464-A651-73A4333576D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3734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12F66-5F25-4E6E-9D34-CAF03EB0EA5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389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57425" y="4535488"/>
            <a:ext cx="6913563" cy="53657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257425" y="579438"/>
            <a:ext cx="6913563" cy="3887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257425" y="5072063"/>
            <a:ext cx="6913563" cy="760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9539E-9A05-420E-98DB-A5FAF9C0192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1816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B29C9-6931-4BE9-A152-CD6C1755400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2065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440738" y="938213"/>
            <a:ext cx="2681287" cy="484981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392113" y="938213"/>
            <a:ext cx="7896225" cy="484981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11C6D-D5E5-4E8E-8F5E-C8C8736C496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4950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2113" y="938213"/>
            <a:ext cx="10729912" cy="258127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7EF0F-5D95-4821-AEAC-598BEB80177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102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9638" y="4164013"/>
            <a:ext cx="9793287" cy="12874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09638" y="2746375"/>
            <a:ext cx="9793287" cy="14176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3D426-E0A7-4F76-BCF7-C9359D073A3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4571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76263" y="1516063"/>
            <a:ext cx="5105400" cy="427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834063" y="1516063"/>
            <a:ext cx="5105400" cy="4271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B99E1-F110-480F-89A6-AA747149F72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9399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10367962" cy="1081087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76263" y="1450975"/>
            <a:ext cx="5089525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76263" y="2055813"/>
            <a:ext cx="5089525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851525" y="1450975"/>
            <a:ext cx="5092700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851525" y="2055813"/>
            <a:ext cx="5092700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1C6CB-A8B4-4259-BB3D-E1D4EE1A93A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7463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CE41A-5397-4706-8B5E-148A12D4081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5921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765AB-FFBB-4008-8D8A-5323FDDB319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6250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6263" y="258763"/>
            <a:ext cx="3789362" cy="1096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03738" y="258763"/>
            <a:ext cx="6440487" cy="5529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76263" y="1355725"/>
            <a:ext cx="3789362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B9897-3A79-42FB-9F08-C689A41196F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0549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57425" y="4535488"/>
            <a:ext cx="6913563" cy="5365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257425" y="579438"/>
            <a:ext cx="6913563" cy="3887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257425" y="5072063"/>
            <a:ext cx="6913563" cy="760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E84C6-52B8-4DF3-A04B-9480424A688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469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76263" y="258763"/>
            <a:ext cx="103632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Címszöveg formátumának szerkesztése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6263" y="1516063"/>
            <a:ext cx="10363200" cy="427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37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Vázlatszöveg formátumának szerkesztése</a:t>
            </a:r>
          </a:p>
          <a:p>
            <a:pPr lvl="1"/>
            <a:r>
              <a:rPr lang="en-GB" smtClean="0"/>
              <a:t>Második vázlatszint</a:t>
            </a:r>
          </a:p>
          <a:p>
            <a:pPr lvl="2"/>
            <a:r>
              <a:rPr lang="en-GB" smtClean="0"/>
              <a:t>Harmadik vázlatszint</a:t>
            </a:r>
          </a:p>
          <a:p>
            <a:pPr lvl="3"/>
            <a:r>
              <a:rPr lang="en-GB" smtClean="0"/>
              <a:t>Negyedik vázlatszint</a:t>
            </a:r>
          </a:p>
          <a:p>
            <a:pPr lvl="4"/>
            <a:r>
              <a:rPr lang="en-GB" smtClean="0"/>
              <a:t>Ötödik vázlatszint</a:t>
            </a:r>
          </a:p>
          <a:p>
            <a:pPr lvl="4"/>
            <a:r>
              <a:rPr lang="en-GB" smtClean="0"/>
              <a:t>Hatodik vázlatszint</a:t>
            </a:r>
          </a:p>
          <a:p>
            <a:pPr lvl="4"/>
            <a:r>
              <a:rPr lang="en-GB" smtClean="0"/>
              <a:t>Hetedik vázlatszint</a:t>
            </a:r>
          </a:p>
          <a:p>
            <a:pPr lvl="4"/>
            <a:r>
              <a:rPr lang="en-GB" smtClean="0"/>
              <a:t>Nyolcadik vázlatszint</a:t>
            </a:r>
          </a:p>
          <a:p>
            <a:pPr lvl="4"/>
            <a:r>
              <a:rPr lang="en-GB" smtClean="0"/>
              <a:t>Kilencedik vázlatszint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76263" y="5903913"/>
            <a:ext cx="26797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940175" y="5903913"/>
            <a:ext cx="3646488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259763" y="5903913"/>
            <a:ext cx="267970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091CAA06-593D-4FBD-9FE1-B2A965188A8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8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8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8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8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800">
          <a:solidFill>
            <a:srgbClr val="000000"/>
          </a:solidFill>
          <a:latin typeface="Arial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00"/>
          </a:solidFill>
          <a:latin typeface="Arial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00"/>
          </a:solidFill>
          <a:latin typeface="Arial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00"/>
          </a:solidFill>
          <a:latin typeface="Arial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97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738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488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8" charset="0"/>
        <a:defRPr sz="1700">
          <a:solidFill>
            <a:srgbClr val="000000"/>
          </a:solidFill>
          <a:latin typeface="+mn-lt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8" charset="0"/>
        <a:defRPr sz="1700">
          <a:solidFill>
            <a:srgbClr val="000000"/>
          </a:solidFill>
          <a:latin typeface="+mn-lt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8" charset="0"/>
        <a:defRPr sz="1700">
          <a:solidFill>
            <a:srgbClr val="000000"/>
          </a:solidFill>
          <a:latin typeface="+mn-lt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8" charset="0"/>
        <a:defRPr sz="1700">
          <a:solidFill>
            <a:srgbClr val="000000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92113" y="938213"/>
            <a:ext cx="10729912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Címszöveg formátumának szerkesztése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10674350" y="5873750"/>
            <a:ext cx="6858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FontTx/>
              <a:buNone/>
              <a:defRPr sz="1400" smtClean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CB879C39-773D-40E9-B477-01DBF32285B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6263" y="1516063"/>
            <a:ext cx="10363200" cy="427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Vázlatszöveg formátumának szerkesztése</a:t>
            </a:r>
          </a:p>
          <a:p>
            <a:pPr lvl="1"/>
            <a:r>
              <a:rPr lang="en-GB" smtClean="0"/>
              <a:t>Második vázlatszint</a:t>
            </a:r>
          </a:p>
          <a:p>
            <a:pPr lvl="2"/>
            <a:r>
              <a:rPr lang="en-GB" smtClean="0"/>
              <a:t>Harmadik vázlatszint</a:t>
            </a:r>
          </a:p>
          <a:p>
            <a:pPr lvl="3"/>
            <a:r>
              <a:rPr lang="en-GB" smtClean="0"/>
              <a:t>Negyedik vázlatszint</a:t>
            </a:r>
          </a:p>
          <a:p>
            <a:pPr lvl="4"/>
            <a:r>
              <a:rPr lang="en-GB" smtClean="0"/>
              <a:t>Ötödik vázlatszint</a:t>
            </a:r>
          </a:p>
          <a:p>
            <a:pPr lvl="4"/>
            <a:r>
              <a:rPr lang="en-GB" smtClean="0"/>
              <a:t>Hatodik vázlatszint</a:t>
            </a:r>
          </a:p>
          <a:p>
            <a:pPr lvl="4"/>
            <a:r>
              <a:rPr lang="en-GB" smtClean="0"/>
              <a:t>Hetedik vázlatszint</a:t>
            </a:r>
          </a:p>
          <a:p>
            <a:pPr lvl="4"/>
            <a:r>
              <a:rPr lang="en-GB" smtClean="0"/>
              <a:t>Nyolcadik vázlatszint</a:t>
            </a:r>
          </a:p>
          <a:p>
            <a:pPr lvl="4"/>
            <a:r>
              <a:rPr lang="en-GB" smtClean="0"/>
              <a:t>Kilencedik vázlatszint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Arial" charset="0"/>
          <a:cs typeface="Arial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Arial" charset="0"/>
          <a:cs typeface="Arial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Arial" charset="0"/>
          <a:cs typeface="Arial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788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1075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713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363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363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363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363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363"/>
        </a:spcAft>
        <a:buClr>
          <a:srgbClr val="000000"/>
        </a:buClr>
        <a:buSzPct val="100000"/>
        <a:buFont typeface="Times New Roman" pitchFamily="18" charset="0"/>
        <a:defRPr sz="25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0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1.wav"/><Relationship Id="rId6" Type="http://schemas.openxmlformats.org/officeDocument/2006/relationships/image" Target="../media/image3.png"/><Relationship Id="rId5" Type="http://schemas.openxmlformats.org/officeDocument/2006/relationships/hyperlink" Target="http://www.labnyom.wwf.hu/hu/calculator_complete" TargetMode="Externa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2.wav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3.wav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4.wav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5.wav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6.wa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7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8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19.wav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0.wav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1.wav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2.wav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3.wav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4.wav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5.wav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6.wav"/><Relationship Id="rId6" Type="http://schemas.openxmlformats.org/officeDocument/2006/relationships/image" Target="../media/image41.jpeg"/><Relationship Id="rId11" Type="http://schemas.openxmlformats.org/officeDocument/2006/relationships/image" Target="../media/image3.pn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5.png"/><Relationship Id="rId9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7.wav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8.wav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29.wav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3.wav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4.wav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5.wav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6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7.wav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UVSMO-xGC04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8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audio" Target="../media/audio9.wav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25CVWMN8Rag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2039938" y="454025"/>
            <a:ext cx="9480550" cy="1512888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anchor="t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hu-HU" sz="3600" smtClean="0">
                <a:latin typeface="Roboto" charset="0"/>
              </a:rPr>
              <a:t>Élményből tudást Természetesen</a:t>
            </a:r>
            <a:br>
              <a:rPr lang="hu-HU" sz="3600" smtClean="0">
                <a:latin typeface="Roboto" charset="0"/>
              </a:rPr>
            </a:br>
            <a:r>
              <a:rPr lang="hu-HU" sz="3600" smtClean="0">
                <a:latin typeface="Roboto" charset="0"/>
              </a:rPr>
              <a:t>a Mátra Múzeumban</a:t>
            </a: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3" y="454025"/>
            <a:ext cx="1127125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5A5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766763" y="5895975"/>
            <a:ext cx="603408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</a:t>
            </a:r>
            <a:br>
              <a:rPr lang="hu-HU" sz="1200">
                <a:solidFill>
                  <a:srgbClr val="000000"/>
                </a:solidFill>
                <a:latin typeface="Roboto" charset="0"/>
              </a:rPr>
            </a:br>
            <a:r>
              <a:rPr lang="hu-HU" sz="1200">
                <a:solidFill>
                  <a:srgbClr val="000000"/>
                </a:solidFill>
                <a:latin typeface="Roboto" charset="0"/>
              </a:rPr>
              <a:t>Élményből tudást – Természetesen a Mátra Múzeumban</a:t>
            </a:r>
          </a:p>
        </p:txBody>
      </p:sp>
      <p:pic>
        <p:nvPicPr>
          <p:cNvPr id="3078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4813" y="2309813"/>
            <a:ext cx="6034087" cy="417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EE341635.wav">
            <a:hlinkClick r:id="" action="ppaction://media"/>
          </p:cNvPr>
          <p:cNvPicPr>
            <a:picLocks noChangeAspect="1"/>
          </p:cNvPicPr>
          <p:nvPr>
            <a:wavAudioFile r:embed="rId1" name="EE34F19F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1223963" y="1882775"/>
            <a:ext cx="10152062" cy="351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4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87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Hogyan csökkenthetjük az ökológiai lábnyomunkat?</a:t>
            </a:r>
          </a:p>
          <a:p>
            <a:pPr eaLnBrk="1">
              <a:lnSpc>
                <a:spcPct val="87000"/>
              </a:lnSpc>
              <a:buClrTx/>
              <a:buFontTx/>
              <a:buNone/>
            </a:pPr>
            <a:endParaRPr lang="hu-HU" sz="2400">
              <a:solidFill>
                <a:srgbClr val="000000"/>
              </a:solidFill>
            </a:endParaRPr>
          </a:p>
          <a:p>
            <a:pPr eaLnBrk="1">
              <a:lnSpc>
                <a:spcPct val="140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- helyi termékek vásárlása, húsfogyasztás csökkentése</a:t>
            </a:r>
          </a:p>
          <a:p>
            <a:pPr eaLnBrk="1">
              <a:lnSpc>
                <a:spcPct val="140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- közlekedés</a:t>
            </a:r>
          </a:p>
          <a:p>
            <a:pPr eaLnBrk="1">
              <a:lnSpc>
                <a:spcPct val="140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- hulladék mennyiségének csökkentése, szelektív gyűjtés, komposztálás</a:t>
            </a:r>
          </a:p>
          <a:p>
            <a:pPr eaLnBrk="1">
              <a:lnSpc>
                <a:spcPct val="140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- átgondolt vásárlás</a:t>
            </a:r>
          </a:p>
          <a:p>
            <a:pPr eaLnBrk="1">
              <a:lnSpc>
                <a:spcPct val="140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- takarékoskodás az energiával és az ivóvízzel</a:t>
            </a:r>
          </a:p>
        </p:txBody>
      </p:sp>
      <p:pic>
        <p:nvPicPr>
          <p:cNvPr id="3" name="A6871823.wav">
            <a:hlinkClick r:id="" action="ppaction://media"/>
          </p:cNvPr>
          <p:cNvPicPr>
            <a:picLocks noChangeAspect="1"/>
          </p:cNvPicPr>
          <p:nvPr>
            <a:wavAudioFile r:embed="rId1" name="A68721B8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2016125" y="1008063"/>
            <a:ext cx="878363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Ezek után már bizonyára furdal a kíváncsiság, hogy neked mekkora az ökológiai lábnyomod. Számítsd ki az alábbi linken található program segítségével!</a:t>
            </a:r>
          </a:p>
          <a:p>
            <a:pPr eaLnBrk="1">
              <a:buClrTx/>
              <a:buFontTx/>
              <a:buNone/>
            </a:pPr>
            <a:endParaRPr lang="hu-HU" sz="240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endParaRPr lang="hu-HU" sz="240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hu-HU" sz="2400">
                <a:solidFill>
                  <a:srgbClr val="CCCCFF"/>
                </a:solidFill>
                <a:hlinkClick r:id="rId5"/>
              </a:rPr>
              <a:t>http://www.labnyom.wwf.hu/hu/calculator_complete</a:t>
            </a:r>
            <a:r>
              <a:rPr lang="hu-HU" sz="2400">
                <a:solidFill>
                  <a:srgbClr val="000000"/>
                </a:solidFill>
              </a:rPr>
              <a:t> </a:t>
            </a:r>
          </a:p>
          <a:p>
            <a:pPr eaLnBrk="1">
              <a:buClrTx/>
              <a:buFontTx/>
              <a:buNone/>
            </a:pPr>
            <a:endParaRPr lang="hu-HU">
              <a:solidFill>
                <a:srgbClr val="000000"/>
              </a:solidFill>
            </a:endParaRPr>
          </a:p>
        </p:txBody>
      </p:sp>
      <p:pic>
        <p:nvPicPr>
          <p:cNvPr id="2" name="17191838.wav">
            <a:hlinkClick r:id="" action="ppaction://media"/>
          </p:cNvPr>
          <p:cNvPicPr>
            <a:picLocks noChangeAspect="1"/>
          </p:cNvPicPr>
          <p:nvPr>
            <a:wavAudioFile r:embed="rId1" name="1719ED6A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2016125" y="250825"/>
            <a:ext cx="907256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Íme néhány ország ökológiai lábnyoma a népesség függvényében. Látható, hogy hazánknak van még hová fejlődnie.</a:t>
            </a:r>
          </a:p>
        </p:txBody>
      </p:sp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0" y="1152525"/>
            <a:ext cx="7326313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3095625" y="5616575"/>
            <a:ext cx="7056438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Forrás:http://kothalo.hu/labnyom/?ertekeles=195&amp;id=60277</a:t>
            </a:r>
          </a:p>
        </p:txBody>
      </p:sp>
      <p:pic>
        <p:nvPicPr>
          <p:cNvPr id="2" name="8F181870.wav">
            <a:hlinkClick r:id="" action="ppaction://media"/>
          </p:cNvPr>
          <p:cNvPicPr>
            <a:picLocks noChangeAspect="1"/>
          </p:cNvPicPr>
          <p:nvPr>
            <a:wavAudioFile r:embed="rId1" name="8F1823DA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0538" y="576263"/>
            <a:ext cx="4327525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8502" b="70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7632700" y="5722938"/>
            <a:ext cx="287972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Forrás:Global Footprint Network, 2009</a:t>
            </a:r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1079500" y="2087563"/>
            <a:ext cx="5256213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lnSpc>
                <a:spcPct val="115000"/>
              </a:lnSpc>
              <a:spcBef>
                <a:spcPts val="288"/>
              </a:spcBef>
              <a:spcAft>
                <a:spcPts val="288"/>
              </a:spcAft>
            </a:pPr>
            <a:r>
              <a:rPr lang="hu-HU" sz="2200">
                <a:solidFill>
                  <a:srgbClr val="000000"/>
                </a:solidFill>
              </a:rPr>
              <a:t>A mellékelt ábrán az látható, hogy hány Föld bolygóra lenne szükség, ha a világon minden ember úgy élne, mint az adott ország polgárai.</a:t>
            </a:r>
          </a:p>
          <a:p>
            <a:pPr algn="just" eaLnBrk="1">
              <a:lnSpc>
                <a:spcPct val="115000"/>
              </a:lnSpc>
              <a:spcBef>
                <a:spcPts val="288"/>
              </a:spcBef>
              <a:spcAft>
                <a:spcPts val="288"/>
              </a:spcAft>
            </a:pPr>
            <a:r>
              <a:rPr lang="hu-HU" sz="2200">
                <a:solidFill>
                  <a:srgbClr val="000000"/>
                </a:solidFill>
              </a:rPr>
              <a:t>A világátlag másfél Föld, ami azt jelenti, hogy jelenleg alaposan túlhasználjuk a bolygónk erőforrásait. </a:t>
            </a:r>
          </a:p>
        </p:txBody>
      </p:sp>
      <p:pic>
        <p:nvPicPr>
          <p:cNvPr id="2" name="8F121885.wav">
            <a:hlinkClick r:id="" action="ppaction://media"/>
          </p:cNvPr>
          <p:cNvPicPr>
            <a:picLocks noChangeAspect="1"/>
          </p:cNvPicPr>
          <p:nvPr>
            <a:wavAudioFile r:embed="rId1" name="8F12955F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363" y="1584325"/>
            <a:ext cx="828040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2447925" y="5616575"/>
            <a:ext cx="7920038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Forrás:https://hu.wikipedia.org/wiki/Ökológiai_lábnyom</a:t>
            </a:r>
          </a:p>
        </p:txBody>
      </p:sp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1800225" y="287338"/>
            <a:ext cx="9504363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/>
            <a:r>
              <a:rPr lang="hu-HU" sz="2200">
                <a:solidFill>
                  <a:srgbClr val="000000"/>
                </a:solidFill>
              </a:rPr>
              <a:t>Az ábrán az országok ökológiai lábnyoma látható. Mit gondolsz? Van kapcsolat az adott ország technikai fejlettsége, jóléte és az ökológiai lábnyom között?</a:t>
            </a:r>
          </a:p>
        </p:txBody>
      </p:sp>
      <p:pic>
        <p:nvPicPr>
          <p:cNvPr id="3" name="22F61901.wav">
            <a:hlinkClick r:id="" action="ppaction://media"/>
          </p:cNvPr>
          <p:cNvPicPr>
            <a:picLocks noChangeAspect="1"/>
          </p:cNvPicPr>
          <p:nvPr>
            <a:wavAudioFile r:embed="rId1" name="22F663C5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9363" y="1655763"/>
            <a:ext cx="828040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4" name="Text Box 5"/>
          <p:cNvSpPr txBox="1">
            <a:spLocks noChangeArrowheads="1"/>
          </p:cNvSpPr>
          <p:nvPr/>
        </p:nvSpPr>
        <p:spPr bwMode="auto">
          <a:xfrm>
            <a:off x="2447925" y="5616575"/>
            <a:ext cx="7920038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Forrás:https://hu.wikipedia.org/wiki/Ökológiai_lábnyom</a:t>
            </a:r>
          </a:p>
        </p:txBody>
      </p:sp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1728788" y="152400"/>
            <a:ext cx="9504362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/>
            <a:r>
              <a:rPr lang="hu-HU" sz="2200">
                <a:solidFill>
                  <a:srgbClr val="000000"/>
                </a:solidFill>
              </a:rPr>
              <a:t>Egy adott ország minél fejlettebb, minél nagyobb kényelemben él a lakossága, annál több energiát és nyersanyagot használ fel, illetve annál nagyobb mennyiségű hulladékot termel. Tehát minél fejlettebb egy ország, annál nagyobb az ökológiai lábnyoma. Ez olvasható le a 12. és  13. dia ábráiról is. </a:t>
            </a:r>
          </a:p>
        </p:txBody>
      </p:sp>
      <p:pic>
        <p:nvPicPr>
          <p:cNvPr id="4" name="05F01917.wav">
            <a:hlinkClick r:id="" action="ppaction://media"/>
          </p:cNvPr>
          <p:cNvPicPr>
            <a:picLocks noChangeAspect="1"/>
          </p:cNvPicPr>
          <p:nvPr>
            <a:wavAudioFile r:embed="rId1" name="05F0DDF2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88" y="576263"/>
            <a:ext cx="5954712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215900" y="5830888"/>
            <a:ext cx="6767513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Forrás:http://www.hermanottointezet.hu/mi-mindent-tehetunk-kornyezetunkert-korforgasban-hulladek</a:t>
            </a:r>
          </a:p>
        </p:txBody>
      </p:sp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25" y="360363"/>
            <a:ext cx="909638" cy="123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9" name="Text Box 6"/>
          <p:cNvSpPr txBox="1">
            <a:spLocks noChangeArrowheads="1"/>
          </p:cNvSpPr>
          <p:nvPr/>
        </p:nvSpPr>
        <p:spPr bwMode="auto">
          <a:xfrm>
            <a:off x="6911975" y="431800"/>
            <a:ext cx="4248150" cy="53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/>
            <a:r>
              <a:rPr lang="hu-HU" sz="2200">
                <a:solidFill>
                  <a:srgbClr val="000000"/>
                </a:solidFill>
              </a:rPr>
              <a:t>A fenti problémára az egyik lehetséges megoldás, a körforgásos gazdaság, aminek a modelljét a mellékelt ábrán láthatjátok. Az előző foglalkozáson már volt szó róla, hogy a természetben nincs hulladék, s erre kellene nekünk is törekednünk.</a:t>
            </a:r>
          </a:p>
          <a:p>
            <a:pPr eaLnBrk="1"/>
            <a:r>
              <a:rPr lang="hu-HU" sz="2200">
                <a:solidFill>
                  <a:srgbClr val="000000"/>
                </a:solidFill>
              </a:rPr>
              <a:t>A körforgásos gazdaság két összefonódó ciklusból áll. Az egyikben a gazdaság szereplői kapnak feladatot (pl. tervezés, gyártás stb.), míg a másikban az átlagemberekre, ránk is osztanak szerepet (pl. utasítsuk vissza, csökkentsük stb.).</a:t>
            </a:r>
          </a:p>
        </p:txBody>
      </p:sp>
      <p:pic>
        <p:nvPicPr>
          <p:cNvPr id="3" name="A5F31948.wav">
            <a:hlinkClick r:id="" action="ppaction://media"/>
          </p:cNvPr>
          <p:cNvPicPr>
            <a:picLocks noChangeAspect="1"/>
          </p:cNvPicPr>
          <p:nvPr>
            <a:wavAudioFile r:embed="rId1" name="A5F38DC8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1728788" y="1439863"/>
            <a:ext cx="9070975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hu-HU" sz="3200">
                <a:solidFill>
                  <a:srgbClr val="000000"/>
                </a:solidFill>
              </a:rPr>
              <a:t>Lássuk, hogy hogyan csökkenthetjük az ökológiai lábnyomunkat?</a:t>
            </a:r>
            <a:br>
              <a:rPr lang="hu-HU" sz="3200">
                <a:solidFill>
                  <a:srgbClr val="000000"/>
                </a:solidFill>
              </a:rPr>
            </a:br>
            <a:r>
              <a:rPr lang="hu-HU" sz="3200">
                <a:solidFill>
                  <a:srgbClr val="000000"/>
                </a:solidFill>
              </a:rPr>
              <a:t/>
            </a:r>
            <a:br>
              <a:rPr lang="hu-HU" sz="3200">
                <a:solidFill>
                  <a:srgbClr val="000000"/>
                </a:solidFill>
              </a:rPr>
            </a:br>
            <a:r>
              <a:rPr lang="hu-HU" sz="3200">
                <a:solidFill>
                  <a:srgbClr val="000000"/>
                </a:solidFill>
              </a:rPr>
              <a:t>Avagy első lépések a körforgásos gazdaság irányába a 10R módszerével.</a:t>
            </a:r>
          </a:p>
        </p:txBody>
      </p:sp>
      <p:pic>
        <p:nvPicPr>
          <p:cNvPr id="2" name="D3F51979.wav">
            <a:hlinkClick r:id="" action="ppaction://media"/>
          </p:cNvPr>
          <p:cNvPicPr>
            <a:picLocks noChangeAspect="1"/>
          </p:cNvPicPr>
          <p:nvPr>
            <a:wavAudioFile r:embed="rId1" name="D3F561FB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2665413" y="360363"/>
            <a:ext cx="7991475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0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2600" b="1">
                <a:solidFill>
                  <a:srgbClr val="000000"/>
                </a:solidFill>
              </a:rPr>
              <a:t>Mi is az a 10R?</a:t>
            </a:r>
          </a:p>
          <a:p>
            <a:pPr eaLnBrk="1">
              <a:buClrTx/>
              <a:buFontTx/>
              <a:buNone/>
            </a:pPr>
            <a:endParaRPr lang="hu-HU" sz="220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  1. Rethink – Gondoljuk újra!</a:t>
            </a:r>
          </a:p>
          <a:p>
            <a:pPr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  2. Refuse – Utasítsuk vissza!</a:t>
            </a:r>
          </a:p>
          <a:p>
            <a:pPr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  3. Reduce – Csökkentsük!</a:t>
            </a:r>
          </a:p>
          <a:p>
            <a:pPr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  4. Reuse – Használjuk újra!</a:t>
            </a:r>
          </a:p>
          <a:p>
            <a:pPr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  5. Repair – Javítsuk meg!</a:t>
            </a:r>
          </a:p>
          <a:p>
            <a:pPr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  6. Refurbish – Korszerűsítsük!</a:t>
            </a:r>
          </a:p>
          <a:p>
            <a:pPr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  7. Remanufacture – Gyártsuk újra!</a:t>
            </a:r>
          </a:p>
          <a:p>
            <a:pPr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  8. Reporpuse – Használjuk fel új célra!</a:t>
            </a:r>
          </a:p>
          <a:p>
            <a:pPr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  9. Recycle - Szelektáljuk és hasznosítsuk!</a:t>
            </a:r>
          </a:p>
          <a:p>
            <a:pPr eaLnBrk="1">
              <a:lnSpc>
                <a:spcPct val="115000"/>
              </a:lnSpc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10. Recover – Nyerjük vissza!</a:t>
            </a:r>
          </a:p>
        </p:txBody>
      </p:sp>
      <p:pic>
        <p:nvPicPr>
          <p:cNvPr id="2" name="B5D61995.wav">
            <a:hlinkClick r:id="" action="ppaction://media"/>
          </p:cNvPr>
          <p:cNvPicPr>
            <a:picLocks noChangeAspect="1"/>
          </p:cNvPicPr>
          <p:nvPr>
            <a:wavAudioFile r:embed="rId1" name="B5D691CF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1800225" y="215900"/>
            <a:ext cx="6337300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spcBef>
                <a:spcPts val="1150"/>
              </a:spcBef>
              <a:buClrTx/>
              <a:buFontTx/>
              <a:buNone/>
            </a:pPr>
            <a:r>
              <a:rPr lang="hu-HU" sz="2400" b="1">
                <a:solidFill>
                  <a:srgbClr val="000000"/>
                </a:solidFill>
              </a:rPr>
              <a:t>1. Rethink – Gondoljuk újra!</a:t>
            </a:r>
          </a:p>
          <a:p>
            <a:pPr algn="just" eaLnBrk="1">
              <a:spcBef>
                <a:spcPts val="1150"/>
              </a:spcBef>
              <a:buClrTx/>
              <a:buFontTx/>
              <a:buNone/>
            </a:pPr>
            <a:endParaRPr lang="hu-HU" sz="500">
              <a:solidFill>
                <a:srgbClr val="000000"/>
              </a:solidFill>
            </a:endParaRPr>
          </a:p>
          <a:p>
            <a:pPr algn="just" eaLnBrk="1">
              <a:spcBef>
                <a:spcPts val="1150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Próbáljuk támogatni a takarékos, a környezetre is kevesebb terhet jelentő megoldásokat.</a:t>
            </a:r>
          </a:p>
          <a:p>
            <a:pPr algn="just" eaLnBrk="1">
              <a:spcBef>
                <a:spcPts val="1150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Kapcsoljuk ki a reklámok sugallta hamis világképet!</a:t>
            </a:r>
          </a:p>
          <a:p>
            <a:pPr algn="just" eaLnBrk="1">
              <a:spcBef>
                <a:spcPts val="1150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Hallgassunk a józan eszünkre, tájékozódjunk! Csak a számunkra megfelelő terméket, szolgáltatást válasszuk!</a:t>
            </a:r>
          </a:p>
        </p:txBody>
      </p:sp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3638" y="144463"/>
            <a:ext cx="2174875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994" t="4997" r="19994" b="1558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1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313" y="3455988"/>
            <a:ext cx="1522412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38" t="10078" r="5038" b="1007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2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8425" y="3743325"/>
            <a:ext cx="3455988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3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6000" y="3527425"/>
            <a:ext cx="3290888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4" name="Text Box 9"/>
          <p:cNvSpPr txBox="1">
            <a:spLocks noChangeArrowheads="1"/>
          </p:cNvSpPr>
          <p:nvPr/>
        </p:nvSpPr>
        <p:spPr bwMode="auto">
          <a:xfrm>
            <a:off x="8423275" y="3040063"/>
            <a:ext cx="29527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Forrás:https://open.spotify.com/show/2kBKRQvtfGKJOMi1GPE28x</a:t>
            </a:r>
          </a:p>
        </p:txBody>
      </p:sp>
      <p:sp>
        <p:nvSpPr>
          <p:cNvPr id="21515" name="Text Box 10"/>
          <p:cNvSpPr txBox="1">
            <a:spLocks noChangeArrowheads="1"/>
          </p:cNvSpPr>
          <p:nvPr/>
        </p:nvSpPr>
        <p:spPr bwMode="auto">
          <a:xfrm>
            <a:off x="5040313" y="4805363"/>
            <a:ext cx="1439862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Forrás:https://jerseyconstruction.org/events/2019-10-03/rethink-your-waste</a:t>
            </a:r>
          </a:p>
        </p:txBody>
      </p:sp>
      <p:sp>
        <p:nvSpPr>
          <p:cNvPr id="21516" name="Text Box 11"/>
          <p:cNvSpPr txBox="1">
            <a:spLocks noChangeArrowheads="1"/>
          </p:cNvSpPr>
          <p:nvPr/>
        </p:nvSpPr>
        <p:spPr bwMode="auto">
          <a:xfrm>
            <a:off x="7477125" y="5762625"/>
            <a:ext cx="3024188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Forrás:https://pubkgroup.com/law/re-imagining-the-small-business-mentor-protege-model/</a:t>
            </a:r>
          </a:p>
        </p:txBody>
      </p:sp>
      <p:sp>
        <p:nvSpPr>
          <p:cNvPr id="21517" name="Text Box 12"/>
          <p:cNvSpPr txBox="1">
            <a:spLocks noChangeArrowheads="1"/>
          </p:cNvSpPr>
          <p:nvPr/>
        </p:nvSpPr>
        <p:spPr bwMode="auto">
          <a:xfrm>
            <a:off x="4176713" y="5559425"/>
            <a:ext cx="223202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Forrás:https://mgic-connects.com/4-myths-of-social-media-you-need-to-rethink/</a:t>
            </a:r>
          </a:p>
        </p:txBody>
      </p:sp>
      <p:pic>
        <p:nvPicPr>
          <p:cNvPr id="2" name="EF7C2026.wav">
            <a:hlinkClick r:id="" action="ppaction://media"/>
          </p:cNvPr>
          <p:cNvPicPr>
            <a:picLocks noChangeAspect="1"/>
          </p:cNvPicPr>
          <p:nvPr>
            <a:wavAudioFile r:embed="rId1" name="EF7C1090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3794125" y="503238"/>
            <a:ext cx="6286500" cy="720725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anchor="t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hu-HU" sz="4000" smtClean="0"/>
              <a:t>Élet-energia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49663" y="1728788"/>
            <a:ext cx="7005637" cy="2724150"/>
          </a:xfrm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lIns="91440" tIns="91440" rIns="91440" bIns="91440"/>
          <a:lstStyle/>
          <a:p>
            <a:pPr marL="457200" indent="-315913" eaLnBrk="1">
              <a:lnSpc>
                <a:spcPct val="115000"/>
              </a:lnSpc>
              <a:spcAft>
                <a:spcPct val="0"/>
              </a:spcAft>
              <a:buFont typeface="Roboto" charset="0"/>
              <a:buChar char="●"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</a:pPr>
            <a:r>
              <a:rPr lang="hu-HU" sz="2800" smtClean="0"/>
              <a:t> Energia, erő, erőhatás</a:t>
            </a:r>
          </a:p>
          <a:p>
            <a:pPr marL="457200" indent="-315913" eaLnBrk="1">
              <a:lnSpc>
                <a:spcPct val="115000"/>
              </a:lnSpc>
              <a:spcAft>
                <a:spcPct val="0"/>
              </a:spcAft>
              <a:buFont typeface="Roboto" charset="0"/>
              <a:buChar char="●"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</a:pPr>
            <a:r>
              <a:rPr lang="hu-HU" sz="2800" smtClean="0"/>
              <a:t> Energiahordozók</a:t>
            </a:r>
          </a:p>
          <a:p>
            <a:pPr marL="457200" indent="-315913" eaLnBrk="1">
              <a:lnSpc>
                <a:spcPct val="115000"/>
              </a:lnSpc>
              <a:spcAft>
                <a:spcPct val="0"/>
              </a:spcAft>
              <a:buFont typeface="Roboto" charset="0"/>
              <a:buChar char="●"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</a:pPr>
            <a:r>
              <a:rPr lang="hu-HU" sz="2800" smtClean="0"/>
              <a:t> Környezetvédelem</a:t>
            </a:r>
          </a:p>
          <a:p>
            <a:pPr marL="457200" indent="-315913" eaLnBrk="1">
              <a:lnSpc>
                <a:spcPct val="115000"/>
              </a:lnSpc>
              <a:spcAft>
                <a:spcPct val="0"/>
              </a:spcAft>
              <a:buFont typeface="Roboto" charset="0"/>
              <a:buChar char="●"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</a:pPr>
            <a:r>
              <a:rPr lang="hu-HU" sz="2800" smtClean="0"/>
              <a:t> Újrahasznosítás</a:t>
            </a:r>
          </a:p>
          <a:p>
            <a:pPr marL="457200" indent="-315913" eaLnBrk="1">
              <a:lnSpc>
                <a:spcPct val="115000"/>
              </a:lnSpc>
              <a:spcAft>
                <a:spcPct val="0"/>
              </a:spcAft>
              <a:buFont typeface="Roboto" charset="0"/>
              <a:buChar char="●"/>
              <a:tabLst>
                <a:tab pos="457200" algn="l"/>
                <a:tab pos="561975" algn="l"/>
                <a:tab pos="1011238" algn="l"/>
                <a:tab pos="1460500" algn="l"/>
                <a:tab pos="1909763" algn="l"/>
                <a:tab pos="2359025" algn="l"/>
                <a:tab pos="2808288" algn="l"/>
                <a:tab pos="3257550" algn="l"/>
                <a:tab pos="3706813" algn="l"/>
                <a:tab pos="4156075" algn="l"/>
                <a:tab pos="4605338" algn="l"/>
                <a:tab pos="5054600" algn="l"/>
                <a:tab pos="5503863" algn="l"/>
                <a:tab pos="5953125" algn="l"/>
                <a:tab pos="6402388" algn="l"/>
                <a:tab pos="6851650" algn="l"/>
                <a:tab pos="7300913" algn="l"/>
                <a:tab pos="7750175" algn="l"/>
                <a:tab pos="8199438" algn="l"/>
                <a:tab pos="8648700" algn="l"/>
                <a:tab pos="9097963" algn="l"/>
              </a:tabLst>
            </a:pPr>
            <a:r>
              <a:rPr lang="hu-HU" sz="2800" smtClean="0"/>
              <a:t> </a:t>
            </a:r>
            <a:r>
              <a:rPr lang="hu-HU" sz="2800" b="1" smtClean="0"/>
              <a:t>Ökológiai lábnyom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2339975" cy="317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1152525" y="5256213"/>
            <a:ext cx="101520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1600" b="1">
                <a:solidFill>
                  <a:srgbClr val="000000"/>
                </a:solidFill>
                <a:cs typeface="Times New Roman" pitchFamily="16" charset="0"/>
              </a:rPr>
              <a:t>Kapcsolódás a NAT-hoz: </a:t>
            </a:r>
            <a:r>
              <a:rPr lang="hu-HU" sz="1600">
                <a:solidFill>
                  <a:srgbClr val="000000"/>
                </a:solidFill>
                <a:cs typeface="Times New Roman" pitchFamily="16" charset="0"/>
              </a:rPr>
              <a:t>Ember és természet &gt; Anyag, energia, információ &gt; kölcsönhatások, erők</a:t>
            </a:r>
          </a:p>
        </p:txBody>
      </p:sp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1152525" y="4895850"/>
            <a:ext cx="8135938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1600" b="1">
                <a:solidFill>
                  <a:srgbClr val="000000"/>
                </a:solidFill>
                <a:cs typeface="Times New Roman" pitchFamily="16" charset="0"/>
              </a:rPr>
              <a:t>Korosztály</a:t>
            </a:r>
            <a:r>
              <a:rPr lang="hu-HU" sz="1600">
                <a:solidFill>
                  <a:srgbClr val="000000"/>
                </a:solidFill>
                <a:cs typeface="Times New Roman" pitchFamily="16" charset="0"/>
              </a:rPr>
              <a:t>: 5-6. osztály</a:t>
            </a:r>
          </a:p>
        </p:txBody>
      </p:sp>
      <p:pic>
        <p:nvPicPr>
          <p:cNvPr id="2" name="AD041667.wav">
            <a:hlinkClick r:id="" action="ppaction://media"/>
          </p:cNvPr>
          <p:cNvPicPr>
            <a:picLocks noChangeAspect="1"/>
          </p:cNvPicPr>
          <p:nvPr>
            <a:wavAudioFile r:embed="rId1" name="AD04EF6E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1871663" y="144463"/>
            <a:ext cx="9215437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44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>
              <a:spcBef>
                <a:spcPts val="1163"/>
              </a:spcBef>
              <a:buClrTx/>
              <a:buFontTx/>
              <a:buNone/>
            </a:pPr>
            <a:r>
              <a:rPr lang="hu-HU" sz="2400" b="1">
                <a:solidFill>
                  <a:srgbClr val="000000"/>
                </a:solidFill>
              </a:rPr>
              <a:t>2. Refuse – Utasítsuk vissza!</a:t>
            </a:r>
          </a:p>
          <a:p>
            <a:pPr algn="just" eaLnBrk="1">
              <a:spcBef>
                <a:spcPts val="1163"/>
              </a:spcBef>
              <a:buClrTx/>
              <a:buFontTx/>
              <a:buNone/>
            </a:pPr>
            <a:endParaRPr lang="hu-HU" sz="500">
              <a:solidFill>
                <a:srgbClr val="000000"/>
              </a:solidFill>
            </a:endParaRPr>
          </a:p>
          <a:p>
            <a:pPr algn="just" eaLnBrk="1">
              <a:spcBef>
                <a:spcPts val="363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Pl. nem mindegy, hogy mennyi csomagolóanyagot viszünk haza.</a:t>
            </a:r>
          </a:p>
          <a:p>
            <a:pPr algn="just" eaLnBrk="1">
              <a:spcBef>
                <a:spcPts val="363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Kerüljük a bolti műanyag szatyrokat!</a:t>
            </a:r>
          </a:p>
          <a:p>
            <a:pPr algn="just" eaLnBrk="1">
              <a:spcBef>
                <a:spcPts val="363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A postaládánkból tiltsuk ki a szórólapokat! Forduljunk el a reklámok manipulatív világától!</a:t>
            </a:r>
          </a:p>
          <a:p>
            <a:pPr algn="just" eaLnBrk="1">
              <a:spcBef>
                <a:spcPts val="363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Kerüljük a bizonytalan összetételű és minőségű termékeket;</a:t>
            </a:r>
          </a:p>
          <a:p>
            <a:pPr algn="just" eaLnBrk="1">
              <a:spcBef>
                <a:spcPts val="363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távolról érkező, vegyszerekkel tartósított zöldségeket és gyümölcsöket.</a:t>
            </a:r>
          </a:p>
          <a:p>
            <a:pPr algn="just" eaLnBrk="1">
              <a:spcBef>
                <a:spcPts val="363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Iktassuk ki az életünkből az egyszer használatos műanyag eszközöket!</a:t>
            </a:r>
          </a:p>
        </p:txBody>
      </p:sp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063" y="3311525"/>
            <a:ext cx="1939925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14" r="5014" b="182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078"/>
          <a:stretch>
            <a:fillRect/>
          </a:stretch>
        </p:blipFill>
        <p:spPr bwMode="auto">
          <a:xfrm>
            <a:off x="8839200" y="3311525"/>
            <a:ext cx="2246313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007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6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1888" y="3311525"/>
            <a:ext cx="4481512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7" name="Text Box 8"/>
          <p:cNvSpPr txBox="1">
            <a:spLocks noChangeArrowheads="1"/>
          </p:cNvSpPr>
          <p:nvPr/>
        </p:nvSpPr>
        <p:spPr bwMode="auto">
          <a:xfrm>
            <a:off x="3600450" y="5903913"/>
            <a:ext cx="4535488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Forrás:https://www.viaggiarelibera.com/come-fare-turismo-responsabile-consigli/</a:t>
            </a:r>
          </a:p>
        </p:txBody>
      </p:sp>
      <p:sp>
        <p:nvSpPr>
          <p:cNvPr id="22538" name="Text Box 9"/>
          <p:cNvSpPr txBox="1">
            <a:spLocks noChangeArrowheads="1"/>
          </p:cNvSpPr>
          <p:nvPr/>
        </p:nvSpPr>
        <p:spPr bwMode="auto">
          <a:xfrm>
            <a:off x="8783638" y="5903913"/>
            <a:ext cx="2303462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Forrás:https://www.facebook.com/strawarsph/photos/586269518563611</a:t>
            </a:r>
          </a:p>
        </p:txBody>
      </p:sp>
      <p:sp>
        <p:nvSpPr>
          <p:cNvPr id="22539" name="Text Box 10"/>
          <p:cNvSpPr txBox="1">
            <a:spLocks noChangeArrowheads="1"/>
          </p:cNvSpPr>
          <p:nvPr/>
        </p:nvSpPr>
        <p:spPr bwMode="auto">
          <a:xfrm>
            <a:off x="552450" y="5665788"/>
            <a:ext cx="28797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Forrás:https://www.facebook.com/okomajom/photos/nem-kérek-szórólapotaki-kiteszi-a-matricát-a-postaládára-az-évi-kb-26-kg-szóróla/2294496784131268/</a:t>
            </a:r>
          </a:p>
        </p:txBody>
      </p:sp>
      <p:pic>
        <p:nvPicPr>
          <p:cNvPr id="3" name="BFE42042.wav">
            <a:hlinkClick r:id="" action="ppaction://media"/>
          </p:cNvPr>
          <p:cNvPicPr>
            <a:picLocks noChangeAspect="1"/>
          </p:cNvPicPr>
          <p:nvPr>
            <a:wavAudioFile r:embed="rId1" name="BFE4435E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4392613" y="144463"/>
            <a:ext cx="6911975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spcBef>
                <a:spcPts val="1150"/>
              </a:spcBef>
              <a:buClrTx/>
              <a:buFontTx/>
              <a:buNone/>
            </a:pPr>
            <a:r>
              <a:rPr lang="hu-HU" sz="2400" b="1">
                <a:solidFill>
                  <a:srgbClr val="000000"/>
                </a:solidFill>
              </a:rPr>
              <a:t>3. Reduce – Csökkentsük!</a:t>
            </a:r>
          </a:p>
          <a:p>
            <a:pPr eaLnBrk="1">
              <a:spcBef>
                <a:spcPts val="1150"/>
              </a:spcBef>
              <a:buClrTx/>
              <a:buFontTx/>
              <a:buNone/>
            </a:pPr>
            <a:endParaRPr lang="hu-HU" sz="500">
              <a:solidFill>
                <a:srgbClr val="000000"/>
              </a:solidFill>
            </a:endParaRPr>
          </a:p>
          <a:p>
            <a:pPr eaLnBrk="1">
              <a:spcBef>
                <a:spcPts val="150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Probléma a rendelkezésre álló erőforrások túlfogyasztása, kimerítése.</a:t>
            </a:r>
          </a:p>
          <a:p>
            <a:pPr eaLnBrk="1">
              <a:spcBef>
                <a:spcPts val="150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Élelmiszerpazarlás megelőzése</a:t>
            </a:r>
          </a:p>
          <a:p>
            <a:pPr eaLnBrk="1">
              <a:spcBef>
                <a:spcPts val="150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Energiatakarékosság</a:t>
            </a:r>
          </a:p>
          <a:p>
            <a:pPr eaLnBrk="1">
              <a:spcBef>
                <a:spcPts val="150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Tartós fogyasztási cikkek vásárlása előtt tájékozódni (pl. energiafogyasztás, teljesítmény, garanciaidő, szervizhálózat stb.)</a:t>
            </a:r>
          </a:p>
          <a:p>
            <a:pPr eaLnBrk="1">
              <a:spcBef>
                <a:spcPts val="150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Ivóvízpazarlás</a:t>
            </a:r>
          </a:p>
        </p:txBody>
      </p:sp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287338"/>
            <a:ext cx="2224088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4966" b="149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9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2613" y="3348038"/>
            <a:ext cx="3409950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9976" b="498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60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525" y="3024188"/>
            <a:ext cx="266065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4989" r="10001" b="50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6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8538" y="3168650"/>
            <a:ext cx="2470150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62" name="Text Box 9"/>
          <p:cNvSpPr txBox="1">
            <a:spLocks noChangeArrowheads="1"/>
          </p:cNvSpPr>
          <p:nvPr/>
        </p:nvSpPr>
        <p:spPr bwMode="auto">
          <a:xfrm>
            <a:off x="4032250" y="5616575"/>
            <a:ext cx="4392613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Forrás:https://ecohabitar.org/la-corriente-promueve-modelos-de-negocio-innovadores-de-paquetes-de-servicios-residenciales-a-traves-del-proyecto-europeo-fresco/</a:t>
            </a:r>
          </a:p>
        </p:txBody>
      </p:sp>
      <p:sp>
        <p:nvSpPr>
          <p:cNvPr id="23563" name="Text Box 10"/>
          <p:cNvSpPr txBox="1">
            <a:spLocks noChangeArrowheads="1"/>
          </p:cNvSpPr>
          <p:nvPr/>
        </p:nvSpPr>
        <p:spPr bwMode="auto">
          <a:xfrm>
            <a:off x="1655763" y="2463800"/>
            <a:ext cx="2303462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Forrás:https://www.kindpng.com/imgv/TxJhoJi_pawprint-png-transparent-png/</a:t>
            </a:r>
          </a:p>
        </p:txBody>
      </p:sp>
      <p:sp>
        <p:nvSpPr>
          <p:cNvPr id="23564" name="Text Box 11"/>
          <p:cNvSpPr txBox="1">
            <a:spLocks noChangeArrowheads="1"/>
          </p:cNvSpPr>
          <p:nvPr/>
        </p:nvSpPr>
        <p:spPr bwMode="auto">
          <a:xfrm>
            <a:off x="8640763" y="5775325"/>
            <a:ext cx="244792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Forrás:https://nl.pinterest.com/pin/407716572496975195/</a:t>
            </a:r>
          </a:p>
        </p:txBody>
      </p:sp>
      <p:sp>
        <p:nvSpPr>
          <p:cNvPr id="23565" name="Text Box 12"/>
          <p:cNvSpPr txBox="1">
            <a:spLocks noChangeArrowheads="1"/>
          </p:cNvSpPr>
          <p:nvPr/>
        </p:nvSpPr>
        <p:spPr bwMode="auto">
          <a:xfrm>
            <a:off x="936625" y="5648325"/>
            <a:ext cx="302418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Forrás:https://www.echo-h2.de/ratgeber/muellvermeidung-wie-essbares-wasser-und-trinkgewohnheiten-die-umwelt-vor-plastik-schuetzen/</a:t>
            </a:r>
          </a:p>
        </p:txBody>
      </p:sp>
      <p:pic>
        <p:nvPicPr>
          <p:cNvPr id="3" name="6F682073.wav">
            <a:hlinkClick r:id="" action="ppaction://media"/>
          </p:cNvPr>
          <p:cNvPicPr>
            <a:picLocks noChangeAspect="1"/>
          </p:cNvPicPr>
          <p:nvPr>
            <a:wavAudioFile r:embed="rId1" name="6F68D456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2062163" y="215900"/>
            <a:ext cx="9072562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spcBef>
                <a:spcPts val="1150"/>
              </a:spcBef>
              <a:buClrTx/>
              <a:buFontTx/>
              <a:buNone/>
            </a:pPr>
            <a:r>
              <a:rPr lang="hu-HU" sz="2400" b="1">
                <a:solidFill>
                  <a:srgbClr val="000000"/>
                </a:solidFill>
              </a:rPr>
              <a:t>4. Reuse – Használjuk</a:t>
            </a:r>
            <a:r>
              <a:rPr lang="hu-HU" sz="2200" b="1">
                <a:solidFill>
                  <a:srgbClr val="000000"/>
                </a:solidFill>
              </a:rPr>
              <a:t> újra!</a:t>
            </a:r>
          </a:p>
          <a:p>
            <a:pPr eaLnBrk="1">
              <a:spcBef>
                <a:spcPts val="1150"/>
              </a:spcBef>
              <a:buClrTx/>
              <a:buFontTx/>
              <a:buNone/>
            </a:pPr>
            <a:endParaRPr lang="hu-HU" sz="500">
              <a:solidFill>
                <a:srgbClr val="000000"/>
              </a:solidFill>
            </a:endParaRPr>
          </a:p>
          <a:p>
            <a:pPr eaLnBrk="1">
              <a:spcBef>
                <a:spcPts val="1150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betétdíjas üvegek, palackok</a:t>
            </a:r>
          </a:p>
          <a:p>
            <a:pPr eaLnBrk="1">
              <a:spcBef>
                <a:spcPts val="150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megunt könyvek → antikvárium</a:t>
            </a:r>
          </a:p>
          <a:p>
            <a:pPr eaLnBrk="1">
              <a:spcBef>
                <a:spcPts val="150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kinőtt ruhák, felesleges sportszerek, játékok → segélyszervezetek</a:t>
            </a:r>
          </a:p>
          <a:p>
            <a:pPr eaLnBrk="1">
              <a:spcBef>
                <a:spcPts val="150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használt műszaki cikkek, elektromos berendezések → újrahasználati üzletek</a:t>
            </a:r>
          </a:p>
          <a:p>
            <a:pPr eaLnBrk="1">
              <a:spcBef>
                <a:spcPts val="150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járműbontók → alkatrészek árusítása</a:t>
            </a:r>
          </a:p>
          <a:p>
            <a:pPr eaLnBrk="1">
              <a:spcBef>
                <a:spcPts val="150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bolhapiacok → a múlt különleges tárgyainak lelőhelyei</a:t>
            </a:r>
          </a:p>
        </p:txBody>
      </p:sp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" y="3384550"/>
            <a:ext cx="306070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3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500" y="3384550"/>
            <a:ext cx="306070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039" t="200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4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3384550"/>
            <a:ext cx="3060700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5" name="Text Box 8"/>
          <p:cNvSpPr txBox="1">
            <a:spLocks noChangeArrowheads="1"/>
          </p:cNvSpPr>
          <p:nvPr/>
        </p:nvSpPr>
        <p:spPr bwMode="auto">
          <a:xfrm>
            <a:off x="936625" y="5688013"/>
            <a:ext cx="287972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Forrás:https://www.likecasa.it/come-arredare-una-casa-piccola/1425</a:t>
            </a:r>
          </a:p>
        </p:txBody>
      </p:sp>
      <p:sp>
        <p:nvSpPr>
          <p:cNvPr id="24586" name="Text Box 9"/>
          <p:cNvSpPr txBox="1">
            <a:spLocks noChangeArrowheads="1"/>
          </p:cNvSpPr>
          <p:nvPr/>
        </p:nvSpPr>
        <p:spPr bwMode="auto">
          <a:xfrm>
            <a:off x="8051800" y="5651500"/>
            <a:ext cx="3095625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Forrás:https://www.pinterest.cl/pin/320107486016576768/</a:t>
            </a:r>
          </a:p>
        </p:txBody>
      </p:sp>
      <p:sp>
        <p:nvSpPr>
          <p:cNvPr id="24587" name="Text Box 10"/>
          <p:cNvSpPr txBox="1">
            <a:spLocks noChangeArrowheads="1"/>
          </p:cNvSpPr>
          <p:nvPr/>
        </p:nvSpPr>
        <p:spPr bwMode="auto">
          <a:xfrm>
            <a:off x="4524375" y="5676900"/>
            <a:ext cx="29527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Forrás:https://f21.hu/irodalom/ezek-a-konyvek-uj-olvasokra-varnak-a-savaria-antikvarium-termeszetrajza/</a:t>
            </a:r>
          </a:p>
        </p:txBody>
      </p:sp>
      <p:pic>
        <p:nvPicPr>
          <p:cNvPr id="3" name="5E9B2088.wav">
            <a:hlinkClick r:id="" action="ppaction://media"/>
          </p:cNvPr>
          <p:cNvPicPr>
            <a:picLocks noChangeAspect="1"/>
          </p:cNvPicPr>
          <p:nvPr>
            <a:wavAudioFile r:embed="rId1" name="5E9BEFC7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4248150" y="71438"/>
            <a:ext cx="7056438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spcBef>
                <a:spcPts val="1150"/>
              </a:spcBef>
              <a:buClrTx/>
              <a:buFontTx/>
              <a:buNone/>
            </a:pPr>
            <a:r>
              <a:rPr lang="hu-HU" sz="2400" b="1">
                <a:solidFill>
                  <a:srgbClr val="000000"/>
                </a:solidFill>
              </a:rPr>
              <a:t>5. Repair – Javítsuk meg!</a:t>
            </a:r>
          </a:p>
          <a:p>
            <a:pPr eaLnBrk="1">
              <a:spcBef>
                <a:spcPts val="1150"/>
              </a:spcBef>
              <a:buClrTx/>
              <a:buFontTx/>
              <a:buNone/>
            </a:pPr>
            <a:endParaRPr lang="hu-HU" sz="500" b="1">
              <a:solidFill>
                <a:srgbClr val="000000"/>
              </a:solidFill>
            </a:endParaRPr>
          </a:p>
          <a:p>
            <a:pPr eaLnBrk="1">
              <a:spcBef>
                <a:spcPts val="363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Ez jelenleg nehezen kivitelezhető, mert</a:t>
            </a:r>
          </a:p>
          <a:p>
            <a:pPr eaLnBrk="1">
              <a:spcBef>
                <a:spcPts val="363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     - a reklámok arra ösztönöznek, hogy vegyél újat</a:t>
            </a:r>
          </a:p>
          <a:p>
            <a:pPr eaLnBrk="1">
              <a:spcBef>
                <a:spcPts val="363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     - ha van mód javíttatásra, anyagilag általában nem</a:t>
            </a:r>
          </a:p>
          <a:p>
            <a:pPr eaLnBrk="1">
              <a:spcBef>
                <a:spcPts val="363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       éri meg.</a:t>
            </a:r>
          </a:p>
          <a:p>
            <a:pPr eaLnBrk="1">
              <a:spcBef>
                <a:spcPts val="363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Vásárlás előtt próbálhatunk információt gyűjteni vásárlói, szerelői tapasztalatokról. Ha picit többet rá tudunk szánni, akkor a pénzünkért talán tartósabb terméket kapunk.</a:t>
            </a:r>
          </a:p>
        </p:txBody>
      </p:sp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1025" y="503238"/>
            <a:ext cx="2181225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5938" y="3816350"/>
            <a:ext cx="2970212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4973" r="100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8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3816350"/>
            <a:ext cx="2970212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9" name="Text Box 8"/>
          <p:cNvSpPr txBox="1">
            <a:spLocks noChangeArrowheads="1"/>
          </p:cNvSpPr>
          <p:nvPr/>
        </p:nvSpPr>
        <p:spPr bwMode="auto">
          <a:xfrm>
            <a:off x="720725" y="5832475"/>
            <a:ext cx="3743325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Forrás:https://midoriabag.com/blogs/news/how-to-repair-leather-handbags</a:t>
            </a:r>
          </a:p>
        </p:txBody>
      </p:sp>
      <p:sp>
        <p:nvSpPr>
          <p:cNvPr id="25610" name="Text Box 9"/>
          <p:cNvSpPr txBox="1">
            <a:spLocks noChangeArrowheads="1"/>
          </p:cNvSpPr>
          <p:nvPr/>
        </p:nvSpPr>
        <p:spPr bwMode="auto">
          <a:xfrm>
            <a:off x="4751388" y="5775325"/>
            <a:ext cx="266382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Forrás:https://saferoutestucson.org/selectedevent/howell-bike-repair-clinic/</a:t>
            </a:r>
          </a:p>
        </p:txBody>
      </p:sp>
      <p:pic>
        <p:nvPicPr>
          <p:cNvPr id="25611" name="Picture 1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938" y="3671888"/>
            <a:ext cx="3268662" cy="197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12" name="Text Box 11"/>
          <p:cNvSpPr txBox="1">
            <a:spLocks noChangeArrowheads="1"/>
          </p:cNvSpPr>
          <p:nvPr/>
        </p:nvSpPr>
        <p:spPr bwMode="auto">
          <a:xfrm>
            <a:off x="8334375" y="5832475"/>
            <a:ext cx="287972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Forrás:https://www.howtogeek.com/339252/should-you-repair-your-own-phone-or-laptop/</a:t>
            </a:r>
          </a:p>
        </p:txBody>
      </p:sp>
      <p:sp>
        <p:nvSpPr>
          <p:cNvPr id="25613" name="Text Box 12"/>
          <p:cNvSpPr txBox="1">
            <a:spLocks noChangeArrowheads="1"/>
          </p:cNvSpPr>
          <p:nvPr/>
        </p:nvSpPr>
        <p:spPr bwMode="auto">
          <a:xfrm>
            <a:off x="1439863" y="3309938"/>
            <a:ext cx="2735262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Forrás:http://clipart-library.com/clipart/n1656177.htm</a:t>
            </a:r>
          </a:p>
        </p:txBody>
      </p:sp>
      <p:pic>
        <p:nvPicPr>
          <p:cNvPr id="2" name="280B2120.wav">
            <a:hlinkClick r:id="" action="ppaction://media"/>
          </p:cNvPr>
          <p:cNvPicPr>
            <a:picLocks noChangeAspect="1"/>
          </p:cNvPicPr>
          <p:nvPr>
            <a:wavAudioFile r:embed="rId1" name="280BEA4D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91440" rIns="9000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1727200" y="287338"/>
            <a:ext cx="6408738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2400" b="1">
                <a:solidFill>
                  <a:srgbClr val="000000"/>
                </a:solidFill>
              </a:rPr>
              <a:t>6. Refurbish – Korszerűsítsük!</a:t>
            </a:r>
          </a:p>
          <a:p>
            <a:pPr eaLnBrk="1">
              <a:buClrTx/>
              <a:buFontTx/>
              <a:buNone/>
            </a:pPr>
            <a:endParaRPr lang="hu-HU" sz="50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hu-HU" sz="2200" u="sng">
                <a:solidFill>
                  <a:srgbClr val="000000"/>
                </a:solidFill>
              </a:rPr>
              <a:t>Javítás:</a:t>
            </a:r>
            <a:r>
              <a:rPr lang="hu-HU" sz="2200">
                <a:solidFill>
                  <a:srgbClr val="000000"/>
                </a:solidFill>
              </a:rPr>
              <a:t> a megrongálódott, elhasználódott alkatrészek eredeti állapotát, funkcióját állítják vissza.</a:t>
            </a:r>
          </a:p>
          <a:p>
            <a:pPr eaLnBrk="1">
              <a:buClrTx/>
              <a:buFontTx/>
              <a:buNone/>
            </a:pPr>
            <a:r>
              <a:rPr lang="hu-HU" sz="2200" u="sng">
                <a:solidFill>
                  <a:srgbClr val="000000"/>
                </a:solidFill>
              </a:rPr>
              <a:t>Korszerűsítés:</a:t>
            </a:r>
            <a:r>
              <a:rPr lang="hu-HU" sz="2200">
                <a:solidFill>
                  <a:srgbClr val="000000"/>
                </a:solidFill>
              </a:rPr>
              <a:t> az eredeti állapotot meghaladó, magasabb színvonalat célzunk meg. (pl. épület felújításánál nemcsak festés, hanem hőszigetelés is)</a:t>
            </a:r>
          </a:p>
          <a:p>
            <a:pPr eaLnBrk="1">
              <a:spcBef>
                <a:spcPts val="1125"/>
              </a:spcBef>
              <a:buClrTx/>
              <a:buFontTx/>
              <a:buNone/>
            </a:pPr>
            <a:endParaRPr lang="hu-HU">
              <a:solidFill>
                <a:srgbClr val="000000"/>
              </a:solidFill>
            </a:endParaRPr>
          </a:p>
        </p:txBody>
      </p:sp>
      <p:pic>
        <p:nvPicPr>
          <p:cNvPr id="26630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0400" y="215900"/>
            <a:ext cx="2879725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263" y="3311525"/>
            <a:ext cx="3213100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2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6075" y="3744913"/>
            <a:ext cx="4638675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3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7150" y="2808288"/>
            <a:ext cx="2900363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993" t="4993" b="49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4" name="Text Box 9"/>
          <p:cNvSpPr txBox="1">
            <a:spLocks noChangeArrowheads="1"/>
          </p:cNvSpPr>
          <p:nvPr/>
        </p:nvSpPr>
        <p:spPr bwMode="auto">
          <a:xfrm>
            <a:off x="3814763" y="5178425"/>
            <a:ext cx="2952750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spcBef>
                <a:spcPts val="563"/>
              </a:spcBef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Forrás:https://hu.pinterest.com/pin/829225350123873241/</a:t>
            </a:r>
          </a:p>
        </p:txBody>
      </p:sp>
      <p:sp>
        <p:nvSpPr>
          <p:cNvPr id="26635" name="Text Box 10"/>
          <p:cNvSpPr txBox="1">
            <a:spLocks noChangeArrowheads="1"/>
          </p:cNvSpPr>
          <p:nvPr/>
        </p:nvSpPr>
        <p:spPr bwMode="auto">
          <a:xfrm>
            <a:off x="8135938" y="3311525"/>
            <a:ext cx="3095625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spcBef>
                <a:spcPts val="563"/>
              </a:spcBef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Forrás:https://hu.pinterest.com/pin/533395149607755103/</a:t>
            </a:r>
          </a:p>
        </p:txBody>
      </p:sp>
      <p:sp>
        <p:nvSpPr>
          <p:cNvPr id="26636" name="Text Box 11"/>
          <p:cNvSpPr txBox="1">
            <a:spLocks noChangeArrowheads="1"/>
          </p:cNvSpPr>
          <p:nvPr/>
        </p:nvSpPr>
        <p:spPr bwMode="auto">
          <a:xfrm>
            <a:off x="360363" y="5761038"/>
            <a:ext cx="3457575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spcBef>
                <a:spcPts val="563"/>
              </a:spcBef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Forrás:https://hu.pinterest.com/pin/863776403513535868/</a:t>
            </a:r>
          </a:p>
        </p:txBody>
      </p:sp>
      <p:sp>
        <p:nvSpPr>
          <p:cNvPr id="26637" name="Text Box 12"/>
          <p:cNvSpPr txBox="1">
            <a:spLocks noChangeArrowheads="1"/>
          </p:cNvSpPr>
          <p:nvPr/>
        </p:nvSpPr>
        <p:spPr bwMode="auto">
          <a:xfrm>
            <a:off x="6985000" y="5832475"/>
            <a:ext cx="4103688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spcBef>
                <a:spcPts val="563"/>
              </a:spcBef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Forrás:https://www.maboutique.nc/actualite/2020/07/%F0%9F%93%A3-petit-point-sur-le-reconditionne-apple-%F0%9F%93%A3/</a:t>
            </a:r>
          </a:p>
        </p:txBody>
      </p:sp>
      <p:pic>
        <p:nvPicPr>
          <p:cNvPr id="3" name="0DA12151.wav">
            <a:hlinkClick r:id="" action="ppaction://media"/>
          </p:cNvPr>
          <p:cNvPicPr>
            <a:picLocks noChangeAspect="1"/>
          </p:cNvPicPr>
          <p:nvPr>
            <a:wavAudioFile r:embed="rId1" name="0DA13640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1655763" y="204788"/>
            <a:ext cx="9647237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spcBef>
                <a:spcPts val="1150"/>
              </a:spcBef>
              <a:buClrTx/>
              <a:buFontTx/>
              <a:buNone/>
            </a:pPr>
            <a:r>
              <a:rPr lang="hu-HU" sz="2400" b="1">
                <a:solidFill>
                  <a:srgbClr val="000000"/>
                </a:solidFill>
              </a:rPr>
              <a:t>7. Remanufacture – Gyártsuk újra!</a:t>
            </a:r>
          </a:p>
          <a:p>
            <a:pPr eaLnBrk="1">
              <a:spcBef>
                <a:spcPts val="1150"/>
              </a:spcBef>
              <a:buClrTx/>
              <a:buFontTx/>
              <a:buNone/>
            </a:pPr>
            <a:endParaRPr lang="hu-HU" sz="500">
              <a:solidFill>
                <a:srgbClr val="000000"/>
              </a:solidFill>
            </a:endParaRPr>
          </a:p>
          <a:p>
            <a:pPr eaLnBrk="1">
              <a:spcBef>
                <a:spcPts val="463"/>
              </a:spcBef>
              <a:buClrTx/>
              <a:buFontTx/>
              <a:buNone/>
            </a:pPr>
            <a:r>
              <a:rPr lang="hu-HU" sz="2200" u="sng">
                <a:solidFill>
                  <a:srgbClr val="000000"/>
                </a:solidFill>
              </a:rPr>
              <a:t>Javítás:</a:t>
            </a:r>
            <a:r>
              <a:rPr lang="hu-HU" sz="2200">
                <a:solidFill>
                  <a:srgbClr val="000000"/>
                </a:solidFill>
              </a:rPr>
              <a:t> kicserélik a hibás alkatrészt, és tovább használom.</a:t>
            </a:r>
          </a:p>
          <a:p>
            <a:pPr eaLnBrk="1">
              <a:spcBef>
                <a:spcPts val="463"/>
              </a:spcBef>
              <a:buClrTx/>
              <a:buFontTx/>
              <a:buNone/>
            </a:pPr>
            <a:r>
              <a:rPr lang="hu-HU" sz="2200" u="sng">
                <a:solidFill>
                  <a:srgbClr val="000000"/>
                </a:solidFill>
              </a:rPr>
              <a:t>Újrahasználat:</a:t>
            </a:r>
            <a:r>
              <a:rPr lang="hu-HU" sz="2200">
                <a:solidFill>
                  <a:srgbClr val="000000"/>
                </a:solidFill>
              </a:rPr>
              <a:t> nálam hulladék, leadom egy újrahasználatra előkészítő műhelynek, ott amit kell megjavítanak, kicserélnek. Így egy tovább használatra alkalmas termék jön létre.</a:t>
            </a:r>
          </a:p>
          <a:p>
            <a:pPr eaLnBrk="1">
              <a:spcBef>
                <a:spcPts val="463"/>
              </a:spcBef>
              <a:buClrTx/>
              <a:buFontTx/>
              <a:buNone/>
            </a:pPr>
            <a:r>
              <a:rPr lang="hu-HU" sz="2200" u="sng">
                <a:solidFill>
                  <a:srgbClr val="000000"/>
                </a:solidFill>
              </a:rPr>
              <a:t>Újragyártás:</a:t>
            </a:r>
            <a:r>
              <a:rPr lang="hu-HU" sz="2200">
                <a:solidFill>
                  <a:srgbClr val="000000"/>
                </a:solidFill>
              </a:rPr>
              <a:t> alkatrészeire szedik, amit kell kicserélnek, korszerűsítenek, gyári tesztek, gyári minőség. Használt alkatrészekből gyári minőségű új termék lesz. Ezt eladják, az ára viszont 20-40%-kal olcsóbb lesz, mint egy új terméké.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53"/>
          <a:stretch>
            <a:fillRect/>
          </a:stretch>
        </p:blipFill>
        <p:spPr bwMode="auto">
          <a:xfrm>
            <a:off x="857250" y="3563938"/>
            <a:ext cx="2239963" cy="197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113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5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6788" y="3671888"/>
            <a:ext cx="3044825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223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6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5450" y="4716463"/>
            <a:ext cx="26812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068" t="4988" r="15068" b="498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7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0538" y="3203575"/>
            <a:ext cx="31464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042" t="14966" r="10042" b="997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8" name="Text Box 9"/>
          <p:cNvSpPr txBox="1">
            <a:spLocks noChangeArrowheads="1"/>
          </p:cNvSpPr>
          <p:nvPr/>
        </p:nvSpPr>
        <p:spPr bwMode="auto">
          <a:xfrm>
            <a:off x="576263" y="5616575"/>
            <a:ext cx="2735262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/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Forrás:https://www.gov.scot/publications/remanufacture-refurbishment-reuse-recycling-vehicles-trends-opportunities/pages/3/</a:t>
            </a:r>
          </a:p>
        </p:txBody>
      </p:sp>
      <p:sp>
        <p:nvSpPr>
          <p:cNvPr id="27659" name="Text Box 10"/>
          <p:cNvSpPr txBox="1">
            <a:spLocks noChangeArrowheads="1"/>
          </p:cNvSpPr>
          <p:nvPr/>
        </p:nvSpPr>
        <p:spPr bwMode="auto">
          <a:xfrm>
            <a:off x="6767513" y="4248150"/>
            <a:ext cx="3455987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/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Forrás:https://www.teco-inc.com/article_62_before-and-after-examples-of-teco-remanufactured-flowmeters-and-instruments.cfm</a:t>
            </a:r>
          </a:p>
        </p:txBody>
      </p:sp>
      <p:sp>
        <p:nvSpPr>
          <p:cNvPr id="27660" name="Text Box 11"/>
          <p:cNvSpPr txBox="1">
            <a:spLocks noChangeArrowheads="1"/>
          </p:cNvSpPr>
          <p:nvPr/>
        </p:nvSpPr>
        <p:spPr bwMode="auto">
          <a:xfrm>
            <a:off x="7704138" y="6032500"/>
            <a:ext cx="352742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/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Forrás:https://www.teco-inc.com/article_62_before-and-after-examples-of-teco-remanufactured-flowmeters-and-instruments.cfm</a:t>
            </a:r>
          </a:p>
        </p:txBody>
      </p:sp>
      <p:sp>
        <p:nvSpPr>
          <p:cNvPr id="27661" name="Text Box 12"/>
          <p:cNvSpPr txBox="1">
            <a:spLocks noChangeArrowheads="1"/>
          </p:cNvSpPr>
          <p:nvPr/>
        </p:nvSpPr>
        <p:spPr bwMode="auto">
          <a:xfrm>
            <a:off x="3384550" y="5172075"/>
            <a:ext cx="331152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/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Forrás:https://acim.nidec.com/generators/leroy-somer/service/workshop-remanufacturing</a:t>
            </a:r>
          </a:p>
        </p:txBody>
      </p:sp>
      <p:pic>
        <p:nvPicPr>
          <p:cNvPr id="2" name="10822167.wav">
            <a:hlinkClick r:id="" action="ppaction://media"/>
          </p:cNvPr>
          <p:cNvPicPr>
            <a:picLocks noChangeAspect="1"/>
          </p:cNvPicPr>
          <p:nvPr>
            <a:wavAudioFile r:embed="rId1" name="108240D1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1816100" y="215900"/>
            <a:ext cx="682466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spcBef>
                <a:spcPts val="1150"/>
              </a:spcBef>
              <a:buClrTx/>
              <a:buFontTx/>
              <a:buNone/>
            </a:pPr>
            <a:r>
              <a:rPr lang="hu-HU" sz="2400" b="1">
                <a:solidFill>
                  <a:srgbClr val="000000"/>
                </a:solidFill>
              </a:rPr>
              <a:t>8. Reporpuse – Használjuk fel új célra!</a:t>
            </a:r>
          </a:p>
          <a:p>
            <a:pPr eaLnBrk="1">
              <a:spcBef>
                <a:spcPts val="1150"/>
              </a:spcBef>
              <a:buClrTx/>
              <a:buFontTx/>
              <a:buNone/>
            </a:pPr>
            <a:endParaRPr lang="hu-HU" sz="500">
              <a:solidFill>
                <a:srgbClr val="000000"/>
              </a:solidFill>
            </a:endParaRPr>
          </a:p>
          <a:p>
            <a:pPr eaLnBrk="1">
              <a:spcBef>
                <a:spcPts val="1150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lényeg, hogy a felhasználási módok előzzék meg a hulladékká válást, és ne legyenek környezetszennyezők.</a:t>
            </a:r>
          </a:p>
        </p:txBody>
      </p:sp>
      <p:pic>
        <p:nvPicPr>
          <p:cNvPr id="28678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6500" y="287338"/>
            <a:ext cx="2332038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7138" y="2160588"/>
            <a:ext cx="2189162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0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3638" y="4464050"/>
            <a:ext cx="2365375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250" y="2952750"/>
            <a:ext cx="201612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2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124075"/>
            <a:ext cx="2441575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3" name="Picture 1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363" y="4176713"/>
            <a:ext cx="2155825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979" b="99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4" name="Text Box 11"/>
          <p:cNvSpPr txBox="1">
            <a:spLocks noChangeArrowheads="1"/>
          </p:cNvSpPr>
          <p:nvPr/>
        </p:nvSpPr>
        <p:spPr bwMode="auto">
          <a:xfrm>
            <a:off x="8783638" y="3959225"/>
            <a:ext cx="2519362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/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Forrás:https://hu.pinterest.com/pin/827606869011239118/</a:t>
            </a:r>
          </a:p>
        </p:txBody>
      </p:sp>
      <p:sp>
        <p:nvSpPr>
          <p:cNvPr id="28685" name="Text Box 12"/>
          <p:cNvSpPr txBox="1">
            <a:spLocks noChangeArrowheads="1"/>
          </p:cNvSpPr>
          <p:nvPr/>
        </p:nvSpPr>
        <p:spPr bwMode="auto">
          <a:xfrm>
            <a:off x="6307138" y="4824413"/>
            <a:ext cx="223202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/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Forrás:https://www.pinterest.it/pin/725501821212623312/</a:t>
            </a:r>
          </a:p>
        </p:txBody>
      </p:sp>
      <p:sp>
        <p:nvSpPr>
          <p:cNvPr id="28686" name="Text Box 13"/>
          <p:cNvSpPr txBox="1">
            <a:spLocks noChangeArrowheads="1"/>
          </p:cNvSpPr>
          <p:nvPr/>
        </p:nvSpPr>
        <p:spPr bwMode="auto">
          <a:xfrm>
            <a:off x="642938" y="5686425"/>
            <a:ext cx="2592387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/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Forrás:https://hu.pinterest.com/pin/318137161177917394/</a:t>
            </a:r>
          </a:p>
        </p:txBody>
      </p:sp>
      <p:sp>
        <p:nvSpPr>
          <p:cNvPr id="28687" name="Text Box 14"/>
          <p:cNvSpPr txBox="1">
            <a:spLocks noChangeArrowheads="1"/>
          </p:cNvSpPr>
          <p:nvPr/>
        </p:nvSpPr>
        <p:spPr bwMode="auto">
          <a:xfrm>
            <a:off x="1289050" y="3759200"/>
            <a:ext cx="244792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/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Forrás:https://hu.pinterest.com/pin/121878733641361665/</a:t>
            </a:r>
          </a:p>
        </p:txBody>
      </p:sp>
      <p:sp>
        <p:nvSpPr>
          <p:cNvPr id="28688" name="Text Box 15"/>
          <p:cNvSpPr txBox="1">
            <a:spLocks noChangeArrowheads="1"/>
          </p:cNvSpPr>
          <p:nvPr/>
        </p:nvSpPr>
        <p:spPr bwMode="auto">
          <a:xfrm>
            <a:off x="3816350" y="5487988"/>
            <a:ext cx="2376488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/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Forrás:https://hu.pinterest.com/pin/499125571201985737/</a:t>
            </a:r>
          </a:p>
        </p:txBody>
      </p:sp>
      <p:sp>
        <p:nvSpPr>
          <p:cNvPr id="28689" name="Text Box 16"/>
          <p:cNvSpPr txBox="1">
            <a:spLocks noChangeArrowheads="1"/>
          </p:cNvSpPr>
          <p:nvPr/>
        </p:nvSpPr>
        <p:spPr bwMode="auto">
          <a:xfrm>
            <a:off x="8640763" y="5975350"/>
            <a:ext cx="2663825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/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Forrás:https://hu.pinterest.com/pin/531776668495061812/</a:t>
            </a:r>
          </a:p>
        </p:txBody>
      </p:sp>
      <p:pic>
        <p:nvPicPr>
          <p:cNvPr id="2" name="343E2198.wav">
            <a:hlinkClick r:id="" action="ppaction://media"/>
          </p:cNvPr>
          <p:cNvPicPr>
            <a:picLocks noChangeAspect="1"/>
          </p:cNvPicPr>
          <p:nvPr>
            <a:wavAudioFile r:embed="rId1" name="343E2A42.wav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1758950" y="144463"/>
            <a:ext cx="9761538" cy="47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spcBef>
                <a:spcPts val="1150"/>
              </a:spcBef>
              <a:buClrTx/>
              <a:buFontTx/>
              <a:buNone/>
            </a:pPr>
            <a:r>
              <a:rPr lang="hu-HU" sz="2400" b="1">
                <a:solidFill>
                  <a:srgbClr val="000000"/>
                </a:solidFill>
              </a:rPr>
              <a:t>9. Recycle! - Szelektáljuk és hasznosítsuk!</a:t>
            </a:r>
          </a:p>
          <a:p>
            <a:pPr eaLnBrk="1">
              <a:spcBef>
                <a:spcPts val="1150"/>
              </a:spcBef>
              <a:buClrTx/>
              <a:buFontTx/>
              <a:buNone/>
            </a:pPr>
            <a:endParaRPr lang="hu-HU" sz="500">
              <a:solidFill>
                <a:srgbClr val="000000"/>
              </a:solidFill>
            </a:endParaRPr>
          </a:p>
          <a:p>
            <a:pPr eaLnBrk="1">
              <a:spcBef>
                <a:spcPts val="1150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Hulladék mindig keletkezik a háztartásban, de tőlünk függ, hogy milyen utat jár be.</a:t>
            </a:r>
          </a:p>
          <a:p>
            <a:pPr eaLnBrk="1">
              <a:spcBef>
                <a:spcPts val="363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hulladékhegy épül belőle vagy</a:t>
            </a:r>
          </a:p>
          <a:p>
            <a:pPr eaLnBrk="1">
              <a:spcBef>
                <a:spcPts val="363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- kap esélyt, hogy ismét hasznos tárgy készüljön belőle</a:t>
            </a:r>
          </a:p>
          <a:p>
            <a:pPr eaLnBrk="1">
              <a:spcBef>
                <a:spcPts val="363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(veszélyes hulladék, komposztálás)</a:t>
            </a:r>
          </a:p>
          <a:p>
            <a:pPr eaLnBrk="1">
              <a:spcBef>
                <a:spcPts val="1150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A hasznosítás célja, hogy a hulladékot valamely másik anyag helyettesítésére használjuk. (elsődleges nyersanyag helyett másodlagos nyersanyagot)</a:t>
            </a:r>
          </a:p>
          <a:p>
            <a:pPr eaLnBrk="1">
              <a:spcBef>
                <a:spcPts val="438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(pl. fa helyett visszagyűjtött papírt)</a:t>
            </a:r>
          </a:p>
        </p:txBody>
      </p:sp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8250" y="3671888"/>
            <a:ext cx="3355975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338" y="4284663"/>
            <a:ext cx="3595687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4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9688" y="4140200"/>
            <a:ext cx="17208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50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5" name="Text Box 8"/>
          <p:cNvSpPr txBox="1">
            <a:spLocks noChangeArrowheads="1"/>
          </p:cNvSpPr>
          <p:nvPr/>
        </p:nvSpPr>
        <p:spPr bwMode="auto">
          <a:xfrm>
            <a:off x="720725" y="5759450"/>
            <a:ext cx="3600450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/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Forrás:https://cz.pinterest.com/pin/368239707030828580/</a:t>
            </a:r>
          </a:p>
        </p:txBody>
      </p:sp>
      <p:sp>
        <p:nvSpPr>
          <p:cNvPr id="29706" name="Text Box 9"/>
          <p:cNvSpPr txBox="1">
            <a:spLocks noChangeArrowheads="1"/>
          </p:cNvSpPr>
          <p:nvPr/>
        </p:nvSpPr>
        <p:spPr bwMode="auto">
          <a:xfrm>
            <a:off x="4608513" y="5759450"/>
            <a:ext cx="28797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/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Forrás:https://www.facebook.com/pg/Ideas-Para-Reciclar-y-Ayudar-al-Planeta-731428363920626/posts/</a:t>
            </a:r>
          </a:p>
        </p:txBody>
      </p:sp>
      <p:sp>
        <p:nvSpPr>
          <p:cNvPr id="29707" name="Text Box 10"/>
          <p:cNvSpPr txBox="1">
            <a:spLocks noChangeArrowheads="1"/>
          </p:cNvSpPr>
          <p:nvPr/>
        </p:nvSpPr>
        <p:spPr bwMode="auto">
          <a:xfrm>
            <a:off x="7704138" y="5902325"/>
            <a:ext cx="3168650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/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Forrás:https://hu.pinterest.com/pin/847521223615201227/</a:t>
            </a:r>
          </a:p>
        </p:txBody>
      </p:sp>
      <p:pic>
        <p:nvPicPr>
          <p:cNvPr id="2" name="2E082213.wav">
            <a:hlinkClick r:id="" action="ppaction://media"/>
          </p:cNvPr>
          <p:cNvPicPr>
            <a:picLocks noChangeAspect="1"/>
          </p:cNvPicPr>
          <p:nvPr>
            <a:wavAudioFile r:embed="rId1" name="2E08BA7E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1655763" y="142875"/>
            <a:ext cx="6551612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spcBef>
                <a:spcPts val="1150"/>
              </a:spcBef>
              <a:buClrTx/>
              <a:buFontTx/>
              <a:buNone/>
            </a:pPr>
            <a:r>
              <a:rPr lang="hu-HU" sz="2400" b="1">
                <a:solidFill>
                  <a:srgbClr val="000000"/>
                </a:solidFill>
              </a:rPr>
              <a:t>10. Recover – Nyerjük vissza!</a:t>
            </a:r>
          </a:p>
          <a:p>
            <a:pPr eaLnBrk="1">
              <a:spcBef>
                <a:spcPts val="1150"/>
              </a:spcBef>
              <a:buClrTx/>
              <a:buFontTx/>
              <a:buNone/>
            </a:pPr>
            <a:endParaRPr lang="hu-HU" sz="1500">
              <a:solidFill>
                <a:srgbClr val="000000"/>
              </a:solidFill>
            </a:endParaRPr>
          </a:p>
          <a:p>
            <a:pPr eaLnBrk="1">
              <a:spcBef>
                <a:spcPts val="1150"/>
              </a:spcBef>
              <a:buClrTx/>
              <a:buFontTx/>
              <a:buNone/>
            </a:pPr>
            <a:r>
              <a:rPr lang="hu-HU" sz="2200">
                <a:solidFill>
                  <a:srgbClr val="000000"/>
                </a:solidFill>
              </a:rPr>
              <a:t>pl. járművek szétbontása, műszaki berendezések szétszerelése stb.</a:t>
            </a:r>
          </a:p>
        </p:txBody>
      </p:sp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250" y="1944688"/>
            <a:ext cx="2566988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7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5938" y="3505200"/>
            <a:ext cx="3121025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8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9088" y="1800225"/>
            <a:ext cx="2587625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9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" y="3887788"/>
            <a:ext cx="30924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30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1475" y="360363"/>
            <a:ext cx="3279775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996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31" name="Text Box 10"/>
          <p:cNvSpPr txBox="1">
            <a:spLocks noChangeArrowheads="1"/>
          </p:cNvSpPr>
          <p:nvPr/>
        </p:nvSpPr>
        <p:spPr bwMode="auto">
          <a:xfrm>
            <a:off x="576263" y="5713413"/>
            <a:ext cx="36718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/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Forrás:https://www.acrd.bc.ca/dms/documents/agendas/2016-board-of-directors-meeting/feb_24_2016_avicc_waste_management_study.pdf</a:t>
            </a:r>
          </a:p>
        </p:txBody>
      </p:sp>
      <p:sp>
        <p:nvSpPr>
          <p:cNvPr id="30732" name="Text Box 11"/>
          <p:cNvSpPr txBox="1">
            <a:spLocks noChangeArrowheads="1"/>
          </p:cNvSpPr>
          <p:nvPr/>
        </p:nvSpPr>
        <p:spPr bwMode="auto">
          <a:xfrm>
            <a:off x="8064500" y="5903913"/>
            <a:ext cx="331152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/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Forrás:https://www.greenwaste.com/about-us/material-recovery-facility-mrf</a:t>
            </a:r>
          </a:p>
        </p:txBody>
      </p:sp>
      <p:sp>
        <p:nvSpPr>
          <p:cNvPr id="30733" name="Text Box 12"/>
          <p:cNvSpPr txBox="1">
            <a:spLocks noChangeArrowheads="1"/>
          </p:cNvSpPr>
          <p:nvPr/>
        </p:nvSpPr>
        <p:spPr bwMode="auto">
          <a:xfrm>
            <a:off x="1439863" y="3455988"/>
            <a:ext cx="287972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/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Forrás:https://www.indaver.com/nl/operational-excellence/installaties/terugwinning-materialen/</a:t>
            </a:r>
          </a:p>
        </p:txBody>
      </p:sp>
      <p:sp>
        <p:nvSpPr>
          <p:cNvPr id="30734" name="Text Box 13"/>
          <p:cNvSpPr txBox="1">
            <a:spLocks noChangeArrowheads="1"/>
          </p:cNvSpPr>
          <p:nvPr/>
        </p:nvSpPr>
        <p:spPr bwMode="auto">
          <a:xfrm>
            <a:off x="4562475" y="5472113"/>
            <a:ext cx="331152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/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Forrás:https://www.realaction.ca/wp-content/uploads/2019/11/Smiths-Falls-Recycling.pdf</a:t>
            </a:r>
          </a:p>
        </p:txBody>
      </p:sp>
      <p:sp>
        <p:nvSpPr>
          <p:cNvPr id="30735" name="Text Box 14"/>
          <p:cNvSpPr txBox="1">
            <a:spLocks noChangeArrowheads="1"/>
          </p:cNvSpPr>
          <p:nvPr/>
        </p:nvSpPr>
        <p:spPr bwMode="auto">
          <a:xfrm>
            <a:off x="7842250" y="2820988"/>
            <a:ext cx="3600450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/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Forrás:https://www.sciencephoto.com/keyword/recommunity</a:t>
            </a:r>
          </a:p>
        </p:txBody>
      </p:sp>
      <p:pic>
        <p:nvPicPr>
          <p:cNvPr id="2" name="4BE02229.wav">
            <a:hlinkClick r:id="" action="ppaction://media"/>
          </p:cNvPr>
          <p:cNvPicPr>
            <a:picLocks noChangeAspect="1"/>
          </p:cNvPicPr>
          <p:nvPr>
            <a:wavAudioFile r:embed="rId1" name="4BE0ACC3.wav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3141663" y="176213"/>
            <a:ext cx="66960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/>
            <a:r>
              <a:rPr lang="hu-HU" sz="3600">
                <a:solidFill>
                  <a:srgbClr val="000000"/>
                </a:solidFill>
              </a:rPr>
              <a:t>Köszönöm a figyelmet!</a:t>
            </a:r>
          </a:p>
        </p:txBody>
      </p:sp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663" y="755650"/>
            <a:ext cx="871220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3095625" y="5815013"/>
            <a:ext cx="6624638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/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Forrás:https://in.pinterest.com/pin/553168766720676478/</a:t>
            </a:r>
          </a:p>
        </p:txBody>
      </p:sp>
      <p:pic>
        <p:nvPicPr>
          <p:cNvPr id="3" name="D4182260.wav">
            <a:hlinkClick r:id="" action="ppaction://media"/>
          </p:cNvPr>
          <p:cNvPicPr>
            <a:picLocks noChangeAspect="1"/>
          </p:cNvPicPr>
          <p:nvPr>
            <a:wavAudioFile r:embed="rId1" name="D418239A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2282825" y="287338"/>
            <a:ext cx="82296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hu-HU" sz="4000">
                <a:solidFill>
                  <a:srgbClr val="000000"/>
                </a:solidFill>
              </a:rPr>
              <a:t>ÖKOLÓGIAI LÁBNYOM</a:t>
            </a:r>
          </a:p>
        </p:txBody>
      </p:sp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6488" y="1223963"/>
            <a:ext cx="8064500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3311525" y="5688013"/>
            <a:ext cx="6551613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076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>
              <a:lnSpc>
                <a:spcPct val="95000"/>
              </a:lnSpc>
              <a:buClrTx/>
              <a:buFontTx/>
              <a:buNone/>
            </a:pPr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Forrás:http://lifepalyazatok.eu/admin/data/file/20170220/riesz-l-presentation.pdf</a:t>
            </a:r>
          </a:p>
        </p:txBody>
      </p:sp>
      <p:pic>
        <p:nvPicPr>
          <p:cNvPr id="3" name="C3601682.wav">
            <a:hlinkClick r:id="" action="ppaction://media"/>
          </p:cNvPr>
          <p:cNvPicPr>
            <a:picLocks noChangeAspect="1"/>
          </p:cNvPicPr>
          <p:nvPr>
            <a:wavAudioFile r:embed="rId1" name="C3609D68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2016125" y="431800"/>
            <a:ext cx="374332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hu-HU" sz="2200" b="1">
                <a:solidFill>
                  <a:srgbClr val="000000"/>
                </a:solidFill>
              </a:rPr>
              <a:t>Kinek lehet</a:t>
            </a:r>
          </a:p>
          <a:p>
            <a:pPr eaLnBrk="1" hangingPunct="1">
              <a:lnSpc>
                <a:spcPct val="100000"/>
              </a:lnSpc>
              <a:spcAft>
                <a:spcPts val="1438"/>
              </a:spcAft>
              <a:buClrTx/>
              <a:buFontTx/>
              <a:buNone/>
            </a:pPr>
            <a:r>
              <a:rPr lang="hu-HU" sz="2200" b="1">
                <a:solidFill>
                  <a:srgbClr val="000000"/>
                </a:solidFill>
              </a:rPr>
              <a:t>ökológiai lábnyoma?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hu-HU">
                <a:solidFill>
                  <a:srgbClr val="000000"/>
                </a:solidFill>
              </a:rPr>
              <a:t>  </a:t>
            </a:r>
            <a:r>
              <a:rPr lang="hu-HU" sz="2000">
                <a:solidFill>
                  <a:srgbClr val="000000"/>
                </a:solidFill>
              </a:rPr>
              <a:t> - személyeknek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   - csoportoknak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   - régióknak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   - országoknak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   - nagyvállatoknak</a:t>
            </a:r>
          </a:p>
        </p:txBody>
      </p:sp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804863" y="3470275"/>
            <a:ext cx="10367962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00000"/>
              </a:lnSpc>
              <a:spcAft>
                <a:spcPts val="1438"/>
              </a:spcAft>
              <a:buClrTx/>
              <a:buFontTx/>
              <a:buNone/>
            </a:pPr>
            <a:r>
              <a:rPr lang="hu-HU" sz="2200" b="1">
                <a:solidFill>
                  <a:srgbClr val="000000"/>
                </a:solidFill>
              </a:rPr>
              <a:t>Ökológiai lábnyom:</a:t>
            </a:r>
          </a:p>
          <a:p>
            <a:pPr algn="just" eaLnBrk="1" hangingPunct="1">
              <a:lnSpc>
                <a:spcPct val="100000"/>
              </a:lnSpc>
              <a:spcAft>
                <a:spcPts val="725"/>
              </a:spcAft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Megmutatja, hogy mennyi ivóvízre, termőföldre és tengervízre van szükség, hogy (az illető) önmagát el- és fenntartsa.</a:t>
            </a:r>
          </a:p>
          <a:p>
            <a:pPr algn="just" eaLnBrk="1" hangingPunct="1">
              <a:lnSpc>
                <a:spcPct val="100000"/>
              </a:lnSpc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Értéke és mértéke nem pontos mérőszám, hanem csak hozzávetőleges, irányadó.</a:t>
            </a:r>
          </a:p>
          <a:p>
            <a:pPr algn="just" eaLnBrk="1" hangingPunct="1">
              <a:lnSpc>
                <a:spcPct val="100000"/>
              </a:lnSpc>
              <a:spcAft>
                <a:spcPts val="725"/>
              </a:spcAft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Célja leginkább az, hogy felkeltse az emberek figyelmét, és a fogyasztói szokásaik megváltoztatására sarkallja őket.</a:t>
            </a:r>
          </a:p>
          <a:p>
            <a:pPr algn="just" eaLnBrk="1" hangingPunct="1">
              <a:lnSpc>
                <a:spcPct val="100000"/>
              </a:lnSpc>
              <a:buClrTx/>
              <a:buFontTx/>
              <a:buNone/>
            </a:pPr>
            <a:r>
              <a:rPr lang="hu-HU">
                <a:solidFill>
                  <a:srgbClr val="000000"/>
                </a:solidFill>
              </a:rPr>
              <a:t>Mértékegysége: globális hektár (minden évben meghatározzák)</a:t>
            </a:r>
          </a:p>
          <a:p>
            <a:pPr algn="just" eaLnBrk="1" hangingPunct="1">
              <a:lnSpc>
                <a:spcPct val="100000"/>
              </a:lnSpc>
              <a:buClrTx/>
              <a:buFontTx/>
              <a:buNone/>
            </a:pPr>
            <a:endParaRPr lang="hu-HU" sz="1600">
              <a:solidFill>
                <a:srgbClr val="000000"/>
              </a:solidFill>
            </a:endParaRPr>
          </a:p>
        </p:txBody>
      </p:sp>
      <p:pic>
        <p:nvPicPr>
          <p:cNvPr id="6151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2300" y="360363"/>
            <a:ext cx="4737100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489" t="21584" r="18118" b="49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68361698.wav">
            <a:hlinkClick r:id="" action="ppaction://media"/>
          </p:cNvPr>
          <p:cNvPicPr>
            <a:picLocks noChangeAspect="1"/>
          </p:cNvPicPr>
          <p:nvPr>
            <a:wavAudioFile r:embed="rId1" name="6836A78B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1871663" y="431800"/>
            <a:ext cx="4176712" cy="388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1438"/>
              </a:spcAft>
              <a:buClrTx/>
              <a:buFontTx/>
              <a:buNone/>
            </a:pPr>
            <a:r>
              <a:rPr lang="hu-HU" sz="2000" b="1">
                <a:solidFill>
                  <a:srgbClr val="000000"/>
                </a:solidFill>
              </a:rPr>
              <a:t>Biokapacitás: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- megadja, hogy az illetőnek jelenlegi életmódja mellett mennyi ivóvízre, termőföldre, tengerre van szüksége, hogy önmagát fenntartsa; illetve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</a:pPr>
            <a:r>
              <a:rPr lang="hu-HU" sz="2000">
                <a:solidFill>
                  <a:srgbClr val="000000"/>
                </a:solidFill>
              </a:rPr>
              <a:t>- megadja, hogy mennyi biológiailag produktív termőföld, víz, erdő stb. áll még rendelkezésünkre.</a:t>
            </a:r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876300" y="4513263"/>
            <a:ext cx="102965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00000"/>
              </a:lnSpc>
              <a:buClrTx/>
              <a:buFontTx/>
              <a:buNone/>
            </a:pPr>
            <a:r>
              <a:rPr lang="hu-HU" sz="2000" b="1">
                <a:solidFill>
                  <a:srgbClr val="000000"/>
                </a:solidFill>
              </a:rPr>
              <a:t>Egy személy ökológiai lábnyoma</a:t>
            </a:r>
            <a:r>
              <a:rPr lang="hu-HU" sz="2000">
                <a:solidFill>
                  <a:srgbClr val="000000"/>
                </a:solidFill>
              </a:rPr>
              <a:t> megmutatja, hogy az illetőnek jelenlegi életmódja mellett mennyi ivóvízre, termőföldre, tengerre van szüksége, hogy önmagát fenntartsa. Azt is belekalkulálják, hogy eközben mennyi hulladék termelődik, s a hulladék hány %-át lehet újrahasznosítani. </a:t>
            </a:r>
          </a:p>
        </p:txBody>
      </p:sp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8738" y="360363"/>
            <a:ext cx="44926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6" name="Text Box 7"/>
          <p:cNvSpPr txBox="1">
            <a:spLocks noChangeArrowheads="1"/>
          </p:cNvSpPr>
          <p:nvPr/>
        </p:nvSpPr>
        <p:spPr bwMode="auto">
          <a:xfrm>
            <a:off x="6408738" y="4102100"/>
            <a:ext cx="4464050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/>
            <a:r>
              <a:rPr lang="hu-HU" sz="900" i="1">
                <a:solidFill>
                  <a:srgbClr val="000000"/>
                </a:solidFill>
                <a:latin typeface="Times New Roman" pitchFamily="16" charset="0"/>
              </a:rPr>
              <a:t>Forrás:https://vitalmagazin.hu/50-gazdasagos-oko-tipp/</a:t>
            </a:r>
          </a:p>
        </p:txBody>
      </p:sp>
      <p:pic>
        <p:nvPicPr>
          <p:cNvPr id="2" name="AEB41729.wav">
            <a:hlinkClick r:id="" action="ppaction://media"/>
          </p:cNvPr>
          <p:cNvPicPr>
            <a:picLocks noChangeAspect="1"/>
          </p:cNvPicPr>
          <p:nvPr>
            <a:wavAudioFile r:embed="rId1" name="AEB4D8D1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pic>
        <p:nvPicPr>
          <p:cNvPr id="8197" name="Picture 2" descr="E:\4_5 Ökológiai lábnyom\Képek\123_oekolabnyom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7925" y="309563"/>
            <a:ext cx="7464425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397E1745.wav">
            <a:hlinkClick r:id="" action="ppaction://media"/>
          </p:cNvPr>
          <p:cNvPicPr>
            <a:picLocks noChangeAspect="1"/>
          </p:cNvPicPr>
          <p:nvPr>
            <a:wavAudioFile r:embed="rId1" name="397E188C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2232025" y="1511300"/>
            <a:ext cx="8567738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Most nézd meg az alábbi linken található videót, majd válaszolj a feltett kérdésre!</a:t>
            </a:r>
          </a:p>
          <a:p>
            <a:pPr eaLnBrk="1">
              <a:buClrTx/>
              <a:buFontTx/>
              <a:buNone/>
            </a:pPr>
            <a:endParaRPr lang="hu-HU" sz="240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hu-HU" sz="2400">
                <a:solidFill>
                  <a:srgbClr val="CCCCFF"/>
                </a:solidFill>
                <a:hlinkClick r:id="rId5"/>
              </a:rPr>
              <a:t>https://www.youtube.com/watch?v=UVSMO-xGC04</a:t>
            </a:r>
          </a:p>
          <a:p>
            <a:pPr eaLnBrk="1">
              <a:buClrTx/>
              <a:buFontTx/>
              <a:buNone/>
            </a:pPr>
            <a:endParaRPr lang="hu-HU" sz="240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endParaRPr lang="hu-HU" sz="240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Mi gyakorol hatást az ökológiai lábnyomra?</a:t>
            </a:r>
          </a:p>
        </p:txBody>
      </p:sp>
      <p:pic>
        <p:nvPicPr>
          <p:cNvPr id="2" name="57041776.wav">
            <a:hlinkClick r:id="" action="ppaction://media"/>
          </p:cNvPr>
          <p:cNvPicPr>
            <a:picLocks noChangeAspect="1"/>
          </p:cNvPicPr>
          <p:nvPr>
            <a:wavAudioFile r:embed="rId1" name="57047AB6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2663825" y="1111250"/>
            <a:ext cx="8207375" cy="356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748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87000"/>
              </a:lnSpc>
              <a:buClrTx/>
              <a:buFontTx/>
              <a:buNone/>
            </a:pPr>
            <a:r>
              <a:rPr lang="hu-HU" sz="2600">
                <a:solidFill>
                  <a:srgbClr val="000000"/>
                </a:solidFill>
              </a:rPr>
              <a:t>Mi gyakorol hatást az ökológiai lábnyomra?</a:t>
            </a:r>
          </a:p>
          <a:p>
            <a:pPr eaLnBrk="1">
              <a:lnSpc>
                <a:spcPct val="87000"/>
              </a:lnSpc>
              <a:buClrTx/>
              <a:buFontTx/>
              <a:buNone/>
            </a:pPr>
            <a:endParaRPr lang="hu-HU" sz="2600">
              <a:solidFill>
                <a:srgbClr val="000000"/>
              </a:solidFill>
            </a:endParaRPr>
          </a:p>
          <a:p>
            <a:pPr eaLnBrk="1">
              <a:lnSpc>
                <a:spcPct val="140000"/>
              </a:lnSpc>
              <a:buClrTx/>
              <a:buFontTx/>
              <a:buNone/>
            </a:pPr>
            <a:r>
              <a:rPr lang="hu-HU" sz="2600">
                <a:solidFill>
                  <a:srgbClr val="000000"/>
                </a:solidFill>
              </a:rPr>
              <a:t>- fogyasztási szokások</a:t>
            </a:r>
          </a:p>
          <a:p>
            <a:pPr eaLnBrk="1">
              <a:lnSpc>
                <a:spcPct val="140000"/>
              </a:lnSpc>
              <a:buClrTx/>
              <a:buFontTx/>
              <a:buNone/>
            </a:pPr>
            <a:r>
              <a:rPr lang="hu-HU" sz="2600">
                <a:solidFill>
                  <a:srgbClr val="000000"/>
                </a:solidFill>
              </a:rPr>
              <a:t>- lakóhelyünk</a:t>
            </a:r>
          </a:p>
          <a:p>
            <a:pPr eaLnBrk="1">
              <a:lnSpc>
                <a:spcPct val="140000"/>
              </a:lnSpc>
              <a:buClrTx/>
              <a:buFontTx/>
              <a:buNone/>
            </a:pPr>
            <a:r>
              <a:rPr lang="hu-HU" sz="2600">
                <a:solidFill>
                  <a:srgbClr val="000000"/>
                </a:solidFill>
              </a:rPr>
              <a:t>- közlekedés</a:t>
            </a:r>
          </a:p>
          <a:p>
            <a:pPr eaLnBrk="1">
              <a:lnSpc>
                <a:spcPct val="140000"/>
              </a:lnSpc>
              <a:buClrTx/>
              <a:buFontTx/>
              <a:buNone/>
            </a:pPr>
            <a:r>
              <a:rPr lang="hu-HU" sz="2600">
                <a:solidFill>
                  <a:srgbClr val="000000"/>
                </a:solidFill>
              </a:rPr>
              <a:t>- vásárlási szokások</a:t>
            </a:r>
          </a:p>
          <a:p>
            <a:pPr eaLnBrk="1">
              <a:lnSpc>
                <a:spcPct val="140000"/>
              </a:lnSpc>
              <a:buClrTx/>
              <a:buFontTx/>
              <a:buNone/>
            </a:pPr>
            <a:r>
              <a:rPr lang="hu-HU" sz="2600">
                <a:solidFill>
                  <a:srgbClr val="000000"/>
                </a:solidFill>
              </a:rPr>
              <a:t>- hulladékkezelés</a:t>
            </a:r>
          </a:p>
        </p:txBody>
      </p:sp>
      <p:pic>
        <p:nvPicPr>
          <p:cNvPr id="2" name="CB451776.wav">
            <a:hlinkClick r:id="" action="ppaction://media"/>
          </p:cNvPr>
          <p:cNvPicPr>
            <a:picLocks noChangeAspect="1"/>
          </p:cNvPicPr>
          <p:nvPr>
            <a:wavAudioFile r:embed="rId1" name="CB45D648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454025"/>
            <a:ext cx="909637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14" r="111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0" y="0"/>
            <a:ext cx="454025" cy="6480175"/>
          </a:xfrm>
          <a:prstGeom prst="rect">
            <a:avLst/>
          </a:prstGeom>
          <a:solidFill>
            <a:srgbClr val="88164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642938" y="6032500"/>
            <a:ext cx="822007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lnSpc>
                <a:spcPct val="100000"/>
              </a:lnSpc>
              <a:buClrTx/>
              <a:buFontTx/>
              <a:buNone/>
            </a:pPr>
            <a:r>
              <a:rPr lang="hu-HU" sz="1200">
                <a:solidFill>
                  <a:srgbClr val="000000"/>
                </a:solidFill>
                <a:latin typeface="Roboto" charset="0"/>
              </a:rPr>
              <a:t>EFOP-3.3.6-17-2017-00001 Élményből tudást – Természetesen a Mátra Múzeumban</a:t>
            </a: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2160588" y="1800225"/>
            <a:ext cx="84963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Nézd meg az alábbi linken látható videót, majd válaszolj a feltett kérdésre!</a:t>
            </a:r>
          </a:p>
          <a:p>
            <a:pPr eaLnBrk="1">
              <a:buClrTx/>
              <a:buFontTx/>
              <a:buNone/>
            </a:pPr>
            <a:endParaRPr lang="hu-HU" sz="240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r>
              <a:rPr lang="hu-HU" sz="2400">
                <a:solidFill>
                  <a:srgbClr val="CCCCFF"/>
                </a:solidFill>
                <a:hlinkClick r:id="rId5"/>
              </a:rPr>
              <a:t>https://www.youtube.com/watch?v=25CVWMN8Rag</a:t>
            </a:r>
          </a:p>
          <a:p>
            <a:pPr eaLnBrk="1">
              <a:buClrTx/>
              <a:buFontTx/>
              <a:buNone/>
            </a:pPr>
            <a:endParaRPr lang="hu-HU" sz="2400">
              <a:solidFill>
                <a:srgbClr val="000000"/>
              </a:solidFill>
            </a:endParaRPr>
          </a:p>
          <a:p>
            <a:pPr eaLnBrk="1">
              <a:buClrTx/>
              <a:buFontTx/>
              <a:buNone/>
            </a:pPr>
            <a:endParaRPr lang="hu-HU" sz="2400">
              <a:solidFill>
                <a:srgbClr val="000000"/>
              </a:solidFill>
            </a:endParaRPr>
          </a:p>
          <a:p>
            <a:pPr eaLnBrk="1">
              <a:lnSpc>
                <a:spcPct val="87000"/>
              </a:lnSpc>
              <a:buClrTx/>
              <a:buFontTx/>
              <a:buNone/>
            </a:pPr>
            <a:r>
              <a:rPr lang="hu-HU" sz="2400">
                <a:solidFill>
                  <a:srgbClr val="000000"/>
                </a:solidFill>
              </a:rPr>
              <a:t>Hogyan csökkenthetjük az ökológiai lábnyomunkat?</a:t>
            </a:r>
          </a:p>
        </p:txBody>
      </p:sp>
      <p:pic>
        <p:nvPicPr>
          <p:cNvPr id="2" name="CB751807.wav">
            <a:hlinkClick r:id="" action="ppaction://media"/>
          </p:cNvPr>
          <p:cNvPicPr>
            <a:picLocks noChangeAspect="1"/>
          </p:cNvPicPr>
          <p:nvPr>
            <a:wavAudioFile r:embed="rId1" name="CB752BCD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5654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34530</TotalTime>
  <Words>1623</Words>
  <Application>Microsoft Office PowerPoint</Application>
  <PresentationFormat>Egyéni</PresentationFormat>
  <Paragraphs>240</Paragraphs>
  <Slides>29</Slides>
  <Notes>28</Notes>
  <HiddenSlides>0</HiddenSlides>
  <MMClips>29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29</vt:i4>
      </vt:variant>
    </vt:vector>
  </HeadingPairs>
  <TitlesOfParts>
    <vt:vector size="35" baseType="lpstr">
      <vt:lpstr>Arial</vt:lpstr>
      <vt:lpstr>Times New Roman</vt:lpstr>
      <vt:lpstr>Lucida Sans Unicode</vt:lpstr>
      <vt:lpstr>Roboto</vt:lpstr>
      <vt:lpstr>Alapértelmezett terv</vt:lpstr>
      <vt:lpstr>1_Alapértelmezett terv</vt:lpstr>
      <vt:lpstr>Élményből tudást Természetesen a Mátra Múzeumban</vt:lpstr>
      <vt:lpstr>Élet-energia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Élményből tudást Természetesen a Mátra Múzeumban</dc:title>
  <dc:creator>Marika</dc:creator>
  <cp:lastModifiedBy>elmenykozpont3@outlook.hu</cp:lastModifiedBy>
  <cp:revision>8</cp:revision>
  <cp:lastPrinted>1601-01-01T00:00:00Z</cp:lastPrinted>
  <dcterms:created xsi:type="dcterms:W3CDTF">2020-10-19T17:51:26Z</dcterms:created>
  <dcterms:modified xsi:type="dcterms:W3CDTF">2021-02-04T10:40:15Z</dcterms:modified>
</cp:coreProperties>
</file>